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8"/>
  </p:notesMasterIdLst>
  <p:handoutMasterIdLst>
    <p:handoutMasterId r:id="rId79"/>
  </p:handoutMasterIdLst>
  <p:sldIdLst>
    <p:sldId id="256" r:id="rId2"/>
    <p:sldId id="263" r:id="rId3"/>
    <p:sldId id="297" r:id="rId4"/>
    <p:sldId id="274" r:id="rId5"/>
    <p:sldId id="275" r:id="rId6"/>
    <p:sldId id="291" r:id="rId7"/>
    <p:sldId id="298" r:id="rId8"/>
    <p:sldId id="299" r:id="rId9"/>
    <p:sldId id="300" r:id="rId10"/>
    <p:sldId id="301" r:id="rId11"/>
    <p:sldId id="303" r:id="rId12"/>
    <p:sldId id="302" r:id="rId13"/>
    <p:sldId id="305" r:id="rId14"/>
    <p:sldId id="304" r:id="rId15"/>
    <p:sldId id="307" r:id="rId16"/>
    <p:sldId id="306" r:id="rId17"/>
    <p:sldId id="308" r:id="rId18"/>
    <p:sldId id="309" r:id="rId19"/>
    <p:sldId id="310" r:id="rId20"/>
    <p:sldId id="311" r:id="rId21"/>
    <p:sldId id="312" r:id="rId22"/>
    <p:sldId id="314" r:id="rId23"/>
    <p:sldId id="315" r:id="rId24"/>
    <p:sldId id="316" r:id="rId25"/>
    <p:sldId id="317" r:id="rId26"/>
    <p:sldId id="313" r:id="rId27"/>
    <p:sldId id="318" r:id="rId28"/>
    <p:sldId id="319" r:id="rId29"/>
    <p:sldId id="320" r:id="rId30"/>
    <p:sldId id="321" r:id="rId31"/>
    <p:sldId id="322" r:id="rId32"/>
    <p:sldId id="323" r:id="rId33"/>
    <p:sldId id="324" r:id="rId34"/>
    <p:sldId id="325" r:id="rId35"/>
    <p:sldId id="340" r:id="rId36"/>
    <p:sldId id="326" r:id="rId37"/>
    <p:sldId id="327" r:id="rId38"/>
    <p:sldId id="328" r:id="rId39"/>
    <p:sldId id="329" r:id="rId40"/>
    <p:sldId id="330" r:id="rId41"/>
    <p:sldId id="331" r:id="rId42"/>
    <p:sldId id="332" r:id="rId43"/>
    <p:sldId id="333" r:id="rId44"/>
    <p:sldId id="334" r:id="rId45"/>
    <p:sldId id="335" r:id="rId46"/>
    <p:sldId id="336" r:id="rId47"/>
    <p:sldId id="337" r:id="rId48"/>
    <p:sldId id="338" r:id="rId49"/>
    <p:sldId id="339" r:id="rId50"/>
    <p:sldId id="273" r:id="rId51"/>
    <p:sldId id="266" r:id="rId52"/>
    <p:sldId id="267" r:id="rId53"/>
    <p:sldId id="292" r:id="rId54"/>
    <p:sldId id="341" r:id="rId55"/>
    <p:sldId id="276" r:id="rId56"/>
    <p:sldId id="277" r:id="rId57"/>
    <p:sldId id="278" r:id="rId58"/>
    <p:sldId id="279" r:id="rId59"/>
    <p:sldId id="280" r:id="rId60"/>
    <p:sldId id="281" r:id="rId61"/>
    <p:sldId id="282" r:id="rId62"/>
    <p:sldId id="283" r:id="rId63"/>
    <p:sldId id="284" r:id="rId64"/>
    <p:sldId id="285" r:id="rId65"/>
    <p:sldId id="286" r:id="rId66"/>
    <p:sldId id="293" r:id="rId67"/>
    <p:sldId id="294" r:id="rId68"/>
    <p:sldId id="295" r:id="rId69"/>
    <p:sldId id="257" r:id="rId70"/>
    <p:sldId id="258" r:id="rId71"/>
    <p:sldId id="268" r:id="rId72"/>
    <p:sldId id="259" r:id="rId73"/>
    <p:sldId id="260" r:id="rId74"/>
    <p:sldId id="261" r:id="rId75"/>
    <p:sldId id="262" r:id="rId76"/>
    <p:sldId id="296" r:id="rId7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0" d="100"/>
          <a:sy n="90" d="100"/>
        </p:scale>
        <p:origin x="-1632"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printerSettings" Target="printerSettings/printerSettings1.bin"/><Relationship Id="rId81" Type="http://schemas.openxmlformats.org/officeDocument/2006/relationships/presProps" Target="presProps.xml"/><Relationship Id="rId82" Type="http://schemas.openxmlformats.org/officeDocument/2006/relationships/viewProps" Target="viewProps.xml"/><Relationship Id="rId83" Type="http://schemas.openxmlformats.org/officeDocument/2006/relationships/theme" Target="theme/theme1.xml"/><Relationship Id="rId84"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notesMaster" Target="notesMasters/notesMaster1.xml"/><Relationship Id="rId79" Type="http://schemas.openxmlformats.org/officeDocument/2006/relationships/handoutMaster" Target="handoutMasters/handout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984272-7456-EF42-B51D-445E70E6164D}" type="datetimeFigureOut">
              <a:rPr lang="en-US" smtClean="0"/>
              <a:t>8/8/16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676EA50-0FA1-5A48-9050-0BC5374D7951}" type="slidenum">
              <a:rPr lang="en-US" smtClean="0"/>
              <a:t>‹#›</a:t>
            </a:fld>
            <a:endParaRPr lang="en-US"/>
          </a:p>
        </p:txBody>
      </p:sp>
    </p:spTree>
    <p:extLst>
      <p:ext uri="{BB962C8B-B14F-4D97-AF65-F5344CB8AC3E}">
        <p14:creationId xmlns:p14="http://schemas.microsoft.com/office/powerpoint/2010/main" val="16899116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0BEB85-7E85-1843-829E-6943D4108A47}" type="datetimeFigureOut">
              <a:rPr lang="en-US" smtClean="0"/>
              <a:t>8/8/16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EF87E-AD8C-AF4F-97A0-6BEEF3FC4903}" type="slidenum">
              <a:rPr lang="en-US" smtClean="0"/>
              <a:t>‹#›</a:t>
            </a:fld>
            <a:endParaRPr lang="en-US"/>
          </a:p>
        </p:txBody>
      </p:sp>
    </p:spTree>
    <p:extLst>
      <p:ext uri="{BB962C8B-B14F-4D97-AF65-F5344CB8AC3E}">
        <p14:creationId xmlns:p14="http://schemas.microsoft.com/office/powerpoint/2010/main" val="182161150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F8E511-7C93-7F40-9FE2-A47C3756B128}" type="datetime1">
              <a:rPr lang="en-US" smtClean="0"/>
              <a:t>8/8/16</a:t>
            </a:fld>
            <a:endParaRPr lang="en-US"/>
          </a:p>
        </p:txBody>
      </p:sp>
      <p:sp>
        <p:nvSpPr>
          <p:cNvPr id="5" name="Footer Placeholder 4"/>
          <p:cNvSpPr>
            <a:spLocks noGrp="1"/>
          </p:cNvSpPr>
          <p:nvPr>
            <p:ph type="ftr" sz="quarter" idx="11"/>
          </p:nvPr>
        </p:nvSpPr>
        <p:spPr/>
        <p:txBody>
          <a:bodyPr/>
          <a:lstStyle/>
          <a:p>
            <a:r>
              <a:rPr lang="en-US" smtClean="0"/>
              <a:t>(c) Lou Agosta, PhD, LAgosta@UChicago.edu</a:t>
            </a:r>
            <a:endParaRPr lang="en-US"/>
          </a:p>
        </p:txBody>
      </p:sp>
      <p:sp>
        <p:nvSpPr>
          <p:cNvPr id="6" name="Slide Number Placeholder 5"/>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75826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4BD3B1-B170-474B-A986-EA363226F84C}" type="datetime1">
              <a:rPr lang="en-US" smtClean="0"/>
              <a:t>8/8/16</a:t>
            </a:fld>
            <a:endParaRPr lang="en-US"/>
          </a:p>
        </p:txBody>
      </p:sp>
      <p:sp>
        <p:nvSpPr>
          <p:cNvPr id="5" name="Footer Placeholder 4"/>
          <p:cNvSpPr>
            <a:spLocks noGrp="1"/>
          </p:cNvSpPr>
          <p:nvPr>
            <p:ph type="ftr" sz="quarter" idx="11"/>
          </p:nvPr>
        </p:nvSpPr>
        <p:spPr/>
        <p:txBody>
          <a:bodyPr/>
          <a:lstStyle/>
          <a:p>
            <a:r>
              <a:rPr lang="en-US" smtClean="0"/>
              <a:t>(c) Lou Agosta, PhD, LAgosta@UChicago.edu</a:t>
            </a:r>
            <a:endParaRPr lang="en-US"/>
          </a:p>
        </p:txBody>
      </p:sp>
      <p:sp>
        <p:nvSpPr>
          <p:cNvPr id="6" name="Slide Number Placeholder 5"/>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2369569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50904F-618B-6444-A47C-9821954AD687}" type="datetime1">
              <a:rPr lang="en-US" smtClean="0"/>
              <a:t>8/8/16</a:t>
            </a:fld>
            <a:endParaRPr lang="en-US"/>
          </a:p>
        </p:txBody>
      </p:sp>
      <p:sp>
        <p:nvSpPr>
          <p:cNvPr id="5" name="Footer Placeholder 4"/>
          <p:cNvSpPr>
            <a:spLocks noGrp="1"/>
          </p:cNvSpPr>
          <p:nvPr>
            <p:ph type="ftr" sz="quarter" idx="11"/>
          </p:nvPr>
        </p:nvSpPr>
        <p:spPr/>
        <p:txBody>
          <a:bodyPr/>
          <a:lstStyle/>
          <a:p>
            <a:r>
              <a:rPr lang="en-US" smtClean="0"/>
              <a:t>(c) Lou Agosta, PhD, LAgosta@UChicago.edu</a:t>
            </a:r>
            <a:endParaRPr lang="en-US"/>
          </a:p>
        </p:txBody>
      </p:sp>
      <p:sp>
        <p:nvSpPr>
          <p:cNvPr id="6" name="Slide Number Placeholder 5"/>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1495864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DC4FCF-59A7-B241-A172-770EDD7F20B1}" type="datetime1">
              <a:rPr lang="en-US" smtClean="0"/>
              <a:t>8/8/16</a:t>
            </a:fld>
            <a:endParaRPr lang="en-US"/>
          </a:p>
        </p:txBody>
      </p:sp>
      <p:sp>
        <p:nvSpPr>
          <p:cNvPr id="6" name="Footer Placeholder 5"/>
          <p:cNvSpPr>
            <a:spLocks noGrp="1"/>
          </p:cNvSpPr>
          <p:nvPr>
            <p:ph type="ftr" sz="quarter" idx="11"/>
          </p:nvPr>
        </p:nvSpPr>
        <p:spPr/>
        <p:txBody>
          <a:bodyPr/>
          <a:lstStyle/>
          <a:p>
            <a:r>
              <a:rPr lang="en-US" smtClean="0"/>
              <a:t>(c) Lou Agosta, PhD, LAgosta@UChicago.edu</a:t>
            </a:r>
            <a:endParaRPr lang="en-US"/>
          </a:p>
        </p:txBody>
      </p:sp>
      <p:sp>
        <p:nvSpPr>
          <p:cNvPr id="7" name="Slide Number Placeholder 6"/>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3514077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198378-02BC-754F-B5D2-C693CCFDB4FF}" type="datetime1">
              <a:rPr lang="en-US" smtClean="0"/>
              <a:t>8/8/16</a:t>
            </a:fld>
            <a:endParaRPr lang="en-US"/>
          </a:p>
        </p:txBody>
      </p:sp>
      <p:sp>
        <p:nvSpPr>
          <p:cNvPr id="8" name="Footer Placeholder 7"/>
          <p:cNvSpPr>
            <a:spLocks noGrp="1"/>
          </p:cNvSpPr>
          <p:nvPr>
            <p:ph type="ftr" sz="quarter" idx="11"/>
          </p:nvPr>
        </p:nvSpPr>
        <p:spPr/>
        <p:txBody>
          <a:bodyPr/>
          <a:lstStyle/>
          <a:p>
            <a:r>
              <a:rPr lang="en-US" smtClean="0"/>
              <a:t>(c) Lou Agosta, PhD, LAgosta@UChicago.edu</a:t>
            </a:r>
            <a:endParaRPr lang="en-US"/>
          </a:p>
        </p:txBody>
      </p:sp>
      <p:sp>
        <p:nvSpPr>
          <p:cNvPr id="9" name="Slide Number Placeholder 8"/>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2532894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64115E-13CC-C94A-961A-8F11A1DFEE9B}" type="datetime1">
              <a:rPr lang="en-US" smtClean="0"/>
              <a:t>8/8/16</a:t>
            </a:fld>
            <a:endParaRPr lang="en-US"/>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3476931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633411-18B9-514B-AD2B-44E0ED88B7CF}" type="datetime1">
              <a:rPr lang="en-US" smtClean="0"/>
              <a:t>8/8/16</a:t>
            </a:fld>
            <a:endParaRPr lang="en-US"/>
          </a:p>
        </p:txBody>
      </p:sp>
      <p:sp>
        <p:nvSpPr>
          <p:cNvPr id="3" name="Footer Placeholder 2"/>
          <p:cNvSpPr>
            <a:spLocks noGrp="1"/>
          </p:cNvSpPr>
          <p:nvPr>
            <p:ph type="ftr" sz="quarter" idx="11"/>
          </p:nvPr>
        </p:nvSpPr>
        <p:spPr/>
        <p:txBody>
          <a:bodyPr/>
          <a:lstStyle/>
          <a:p>
            <a:r>
              <a:rPr lang="en-US" smtClean="0"/>
              <a:t>(c) Lou Agosta, PhD, LAgosta@UChicago.edu</a:t>
            </a:r>
            <a:endParaRPr lang="en-US"/>
          </a:p>
        </p:txBody>
      </p:sp>
      <p:sp>
        <p:nvSpPr>
          <p:cNvPr id="4" name="Slide Number Placeholder 3"/>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2348611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71329-F7D7-4249-A523-0863D5A19363}" type="datetime1">
              <a:rPr lang="en-US" smtClean="0"/>
              <a:t>8/8/16</a:t>
            </a:fld>
            <a:endParaRPr lang="en-US"/>
          </a:p>
        </p:txBody>
      </p:sp>
      <p:sp>
        <p:nvSpPr>
          <p:cNvPr id="6" name="Footer Placeholder 5"/>
          <p:cNvSpPr>
            <a:spLocks noGrp="1"/>
          </p:cNvSpPr>
          <p:nvPr>
            <p:ph type="ftr" sz="quarter" idx="11"/>
          </p:nvPr>
        </p:nvSpPr>
        <p:spPr/>
        <p:txBody>
          <a:bodyPr/>
          <a:lstStyle/>
          <a:p>
            <a:r>
              <a:rPr lang="en-US" smtClean="0"/>
              <a:t>(c) Lou Agosta, PhD, LAgosta@UChicago.edu</a:t>
            </a:r>
            <a:endParaRPr lang="en-US"/>
          </a:p>
        </p:txBody>
      </p:sp>
      <p:sp>
        <p:nvSpPr>
          <p:cNvPr id="7" name="Slide Number Placeholder 6"/>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529473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C7F73-92AE-A942-B682-45A69F98FA45}" type="datetime1">
              <a:rPr lang="en-US" smtClean="0"/>
              <a:t>8/8/16</a:t>
            </a:fld>
            <a:endParaRPr lang="en-US"/>
          </a:p>
        </p:txBody>
      </p:sp>
      <p:sp>
        <p:nvSpPr>
          <p:cNvPr id="6" name="Footer Placeholder 5"/>
          <p:cNvSpPr>
            <a:spLocks noGrp="1"/>
          </p:cNvSpPr>
          <p:nvPr>
            <p:ph type="ftr" sz="quarter" idx="11"/>
          </p:nvPr>
        </p:nvSpPr>
        <p:spPr/>
        <p:txBody>
          <a:bodyPr/>
          <a:lstStyle/>
          <a:p>
            <a:r>
              <a:rPr lang="en-US" smtClean="0"/>
              <a:t>(c) Lou Agosta, PhD, LAgosta@UChicago.edu</a:t>
            </a:r>
            <a:endParaRPr lang="en-US"/>
          </a:p>
        </p:txBody>
      </p:sp>
      <p:sp>
        <p:nvSpPr>
          <p:cNvPr id="7" name="Slide Number Placeholder 6"/>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448019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B1A804-511B-0549-A431-40253E740CFA}" type="datetime1">
              <a:rPr lang="en-US" smtClean="0"/>
              <a:t>8/8/16</a:t>
            </a:fld>
            <a:endParaRPr lang="en-US"/>
          </a:p>
        </p:txBody>
      </p:sp>
      <p:sp>
        <p:nvSpPr>
          <p:cNvPr id="5" name="Footer Placeholder 4"/>
          <p:cNvSpPr>
            <a:spLocks noGrp="1"/>
          </p:cNvSpPr>
          <p:nvPr>
            <p:ph type="ftr" sz="quarter" idx="11"/>
          </p:nvPr>
        </p:nvSpPr>
        <p:spPr/>
        <p:txBody>
          <a:bodyPr/>
          <a:lstStyle/>
          <a:p>
            <a:r>
              <a:rPr lang="en-US" smtClean="0"/>
              <a:t>(c) Lou Agosta, PhD, LAgosta@UChicago.edu</a:t>
            </a:r>
            <a:endParaRPr lang="en-US"/>
          </a:p>
        </p:txBody>
      </p:sp>
      <p:sp>
        <p:nvSpPr>
          <p:cNvPr id="6" name="Slide Number Placeholder 5"/>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4065830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1FA19F-0FC6-3040-AEFC-48CC0E6BCBCB}" type="datetime1">
              <a:rPr lang="en-US" smtClean="0"/>
              <a:t>8/8/16</a:t>
            </a:fld>
            <a:endParaRPr lang="en-US"/>
          </a:p>
        </p:txBody>
      </p:sp>
      <p:sp>
        <p:nvSpPr>
          <p:cNvPr id="5" name="Footer Placeholder 4"/>
          <p:cNvSpPr>
            <a:spLocks noGrp="1"/>
          </p:cNvSpPr>
          <p:nvPr>
            <p:ph type="ftr" sz="quarter" idx="11"/>
          </p:nvPr>
        </p:nvSpPr>
        <p:spPr/>
        <p:txBody>
          <a:bodyPr/>
          <a:lstStyle/>
          <a:p>
            <a:r>
              <a:rPr lang="en-US" smtClean="0"/>
              <a:t>(c) Lou Agosta, PhD, LAgosta@UChicago.edu</a:t>
            </a:r>
            <a:endParaRPr lang="en-US"/>
          </a:p>
        </p:txBody>
      </p:sp>
      <p:sp>
        <p:nvSpPr>
          <p:cNvPr id="6" name="Slide Number Placeholder 5"/>
          <p:cNvSpPr>
            <a:spLocks noGrp="1"/>
          </p:cNvSpPr>
          <p:nvPr>
            <p:ph type="sldNum" sz="quarter" idx="12"/>
          </p:nvPr>
        </p:nvSpPr>
        <p:spPr/>
        <p:txBody>
          <a:bodyPr/>
          <a:lstStyle/>
          <a:p>
            <a:fld id="{3324F8ED-E322-E246-8945-4C7414AAACCB}" type="slidenum">
              <a:rPr lang="en-US" smtClean="0"/>
              <a:t>‹#›</a:t>
            </a:fld>
            <a:endParaRPr lang="en-US"/>
          </a:p>
        </p:txBody>
      </p:sp>
    </p:spTree>
    <p:extLst>
      <p:ext uri="{BB962C8B-B14F-4D97-AF65-F5344CB8AC3E}">
        <p14:creationId xmlns:p14="http://schemas.microsoft.com/office/powerpoint/2010/main" val="34762226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DF3BEF-6963-F54D-B5FB-F66836B118AD}" type="datetime1">
              <a:rPr lang="en-US" smtClean="0"/>
              <a:t>8/8/16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 Lou Agosta, PhD, LAgosta@UChicago.edu</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24F8ED-E322-E246-8945-4C7414AAACCB}" type="slidenum">
              <a:rPr lang="en-US" smtClean="0"/>
              <a:t>‹#›</a:t>
            </a:fld>
            <a:endParaRPr lang="en-US"/>
          </a:p>
        </p:txBody>
      </p:sp>
    </p:spTree>
    <p:extLst>
      <p:ext uri="{BB962C8B-B14F-4D97-AF65-F5344CB8AC3E}">
        <p14:creationId xmlns:p14="http://schemas.microsoft.com/office/powerpoint/2010/main" val="2141447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LAgosta@UChicago.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 rumor of empathy: What empathy is and how it makes a difference</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Lou Agosta, PhD</a:t>
            </a:r>
          </a:p>
          <a:p>
            <a:r>
              <a:rPr lang="en-US" dirty="0" smtClean="0"/>
              <a:t>Northwestern Feinberg Special Lecture</a:t>
            </a:r>
          </a:p>
          <a:p>
            <a:r>
              <a:rPr lang="en-US" dirty="0" smtClean="0">
                <a:hlinkClick r:id="rId2"/>
              </a:rPr>
              <a:t>LAgosta@UChicago.edu</a:t>
            </a:r>
            <a:endParaRPr lang="en-US" dirty="0" smtClean="0"/>
          </a:p>
          <a:p>
            <a:r>
              <a:rPr lang="en-US" dirty="0" smtClean="0"/>
              <a:t>August 17, 2016</a:t>
            </a:r>
            <a:endParaRPr lang="en-US" dirty="0"/>
          </a:p>
        </p:txBody>
      </p:sp>
    </p:spTree>
    <p:extLst>
      <p:ext uri="{BB962C8B-B14F-4D97-AF65-F5344CB8AC3E}">
        <p14:creationId xmlns:p14="http://schemas.microsoft.com/office/powerpoint/2010/main" val="1094405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David Hume: 4 Definitions of Sympathy (1739)</a:t>
            </a:r>
            <a:endParaRPr lang="en-US" dirty="0"/>
          </a:p>
        </p:txBody>
      </p:sp>
      <p:sp>
        <p:nvSpPr>
          <p:cNvPr id="3" name="Content Placeholder 2"/>
          <p:cNvSpPr>
            <a:spLocks noGrp="1"/>
          </p:cNvSpPr>
          <p:nvPr>
            <p:ph idx="1"/>
          </p:nvPr>
        </p:nvSpPr>
        <p:spPr>
          <a:xfrm>
            <a:off x="3004126" y="1600200"/>
            <a:ext cx="5682674" cy="4525963"/>
          </a:xfrm>
        </p:spPr>
        <p:txBody>
          <a:bodyPr/>
          <a:lstStyle/>
          <a:p>
            <a:r>
              <a:rPr lang="en-US" dirty="0" smtClean="0"/>
              <a:t>Emotional contagion</a:t>
            </a:r>
          </a:p>
          <a:p>
            <a:r>
              <a:rPr lang="en-US" dirty="0" smtClean="0"/>
              <a:t>Suggestibility</a:t>
            </a:r>
          </a:p>
          <a:p>
            <a:r>
              <a:rPr lang="en-US" dirty="0" smtClean="0"/>
              <a:t>Double representation: an impression of your impression</a:t>
            </a:r>
          </a:p>
          <a:p>
            <a:r>
              <a:rPr lang="en-US" dirty="0" smtClean="0"/>
              <a:t>A Delicacy of sympathy and taste</a:t>
            </a:r>
          </a:p>
          <a:p>
            <a:r>
              <a:rPr lang="en-US" dirty="0" smtClean="0"/>
              <a:t>Benevolence </a:t>
            </a:r>
            <a:endParaRPr lang="en-US" dirty="0"/>
          </a:p>
        </p:txBody>
      </p:sp>
      <p:pic>
        <p:nvPicPr>
          <p:cNvPr id="4" name="Picture 3" descr="DavidHum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9891"/>
            <a:ext cx="2694422" cy="3766396"/>
          </a:xfrm>
          <a:prstGeom prst="rect">
            <a:avLst/>
          </a:prstGeom>
        </p:spPr>
      </p:pic>
      <p:sp>
        <p:nvSpPr>
          <p:cNvPr id="5" name="Footer Placeholder 4"/>
          <p:cNvSpPr>
            <a:spLocks noGrp="1"/>
          </p:cNvSpPr>
          <p:nvPr>
            <p:ph type="ftr" sz="quarter" idx="11"/>
          </p:nvPr>
        </p:nvSpPr>
        <p:spPr/>
        <p:txBody>
          <a:bodyPr/>
          <a:lstStyle/>
          <a:p>
            <a:r>
              <a:rPr lang="en-US" smtClean="0"/>
              <a:t>(c) Lou Agosta, PhD, LAgosta@UChicago.edu</a:t>
            </a:r>
            <a:endParaRPr lang="en-US"/>
          </a:p>
        </p:txBody>
      </p:sp>
      <p:sp>
        <p:nvSpPr>
          <p:cNvPr id="6" name="Slide Number Placeholder 5"/>
          <p:cNvSpPr>
            <a:spLocks noGrp="1"/>
          </p:cNvSpPr>
          <p:nvPr>
            <p:ph type="sldNum" sz="quarter" idx="12"/>
          </p:nvPr>
        </p:nvSpPr>
        <p:spPr/>
        <p:txBody>
          <a:bodyPr/>
          <a:lstStyle/>
          <a:p>
            <a:fld id="{3324F8ED-E322-E246-8945-4C7414AAACCB}" type="slidenum">
              <a:rPr lang="en-US" smtClean="0"/>
              <a:t>2</a:t>
            </a:fld>
            <a:endParaRPr lang="en-US"/>
          </a:p>
        </p:txBody>
      </p:sp>
    </p:spTree>
    <p:extLst>
      <p:ext uri="{BB962C8B-B14F-4D97-AF65-F5344CB8AC3E}">
        <p14:creationId xmlns:p14="http://schemas.microsoft.com/office/powerpoint/2010/main" val="390804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secret underground history of empathy</a:t>
            </a:r>
            <a:endParaRPr lang="en-US" dirty="0"/>
          </a:p>
        </p:txBody>
      </p:sp>
      <p:sp>
        <p:nvSpPr>
          <p:cNvPr id="3" name="Content Placeholder 2"/>
          <p:cNvSpPr>
            <a:spLocks noGrp="1"/>
          </p:cNvSpPr>
          <p:nvPr>
            <p:ph idx="1"/>
          </p:nvPr>
        </p:nvSpPr>
        <p:spPr>
          <a:xfrm>
            <a:off x="457200" y="1600200"/>
            <a:ext cx="8531578" cy="4525963"/>
          </a:xfrm>
        </p:spPr>
        <p:txBody>
          <a:bodyPr>
            <a:normAutofit/>
          </a:bodyPr>
          <a:lstStyle/>
          <a:p>
            <a:r>
              <a:rPr lang="en-US" dirty="0" smtClean="0"/>
              <a:t>Hume’s definitions of “sympathy” and taste</a:t>
            </a:r>
          </a:p>
          <a:p>
            <a:r>
              <a:rPr lang="en-US" dirty="0" smtClean="0"/>
              <a:t>Kant’s “communicability of affect” and “enlarged thinking” – change perspectives</a:t>
            </a:r>
          </a:p>
          <a:p>
            <a:r>
              <a:rPr lang="en-US" dirty="0" smtClean="0"/>
              <a:t>Lipps’ projective and aesthetic empathy </a:t>
            </a:r>
          </a:p>
          <a:p>
            <a:r>
              <a:rPr lang="en-US" dirty="0" smtClean="0"/>
              <a:t>Freud’s encounter with Lipps</a:t>
            </a:r>
          </a:p>
          <a:p>
            <a:r>
              <a:rPr lang="en-US" dirty="0" smtClean="0"/>
              <a:t>The debunking of Lipps by the phenomenologists Scheler, Stein, Husserl</a:t>
            </a:r>
          </a:p>
          <a:p>
            <a:r>
              <a:rPr lang="en-US" dirty="0" smtClean="0"/>
              <a:t>Rogers and Kohut (empathy no longer a secret)</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3</a:t>
            </a:fld>
            <a:endParaRPr lang="en-US"/>
          </a:p>
        </p:txBody>
      </p:sp>
    </p:spTree>
    <p:extLst>
      <p:ext uri="{BB962C8B-B14F-4D97-AF65-F5344CB8AC3E}">
        <p14:creationId xmlns:p14="http://schemas.microsoft.com/office/powerpoint/2010/main" val="3080754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928010" y="1094011"/>
            <a:ext cx="4633299" cy="2074848"/>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extBox 4"/>
          <p:cNvSpPr txBox="1"/>
          <p:nvPr/>
        </p:nvSpPr>
        <p:spPr>
          <a:xfrm>
            <a:off x="2928010" y="1662885"/>
            <a:ext cx="4633299" cy="830997"/>
          </a:xfrm>
          <a:prstGeom prst="rect">
            <a:avLst/>
          </a:prstGeom>
          <a:noFill/>
        </p:spPr>
        <p:txBody>
          <a:bodyPr wrap="none" rtlCol="0">
            <a:spAutoFit/>
          </a:bodyPr>
          <a:lstStyle/>
          <a:p>
            <a:pPr algn="ctr"/>
            <a:r>
              <a:rPr lang="en-US" sz="2400" b="1" dirty="0" smtClean="0"/>
              <a:t>Empathic Receptivity </a:t>
            </a:r>
          </a:p>
          <a:p>
            <a:pPr algn="ctr"/>
            <a:r>
              <a:rPr lang="en-US" sz="2400" b="1" dirty="0" smtClean="0"/>
              <a:t>[a gracious and generous listening]</a:t>
            </a:r>
            <a:endParaRPr lang="en-US" sz="2400" b="1" dirty="0"/>
          </a:p>
        </p:txBody>
      </p:sp>
      <p:sp>
        <p:nvSpPr>
          <p:cNvPr id="6" name="Oval 5"/>
          <p:cNvSpPr/>
          <p:nvPr/>
        </p:nvSpPr>
        <p:spPr>
          <a:xfrm>
            <a:off x="635001" y="2295138"/>
            <a:ext cx="4222956" cy="2074848"/>
          </a:xfrm>
          <a:prstGeom prst="ellipse">
            <a:avLst/>
          </a:prstGeom>
          <a:noFill/>
          <a:ln>
            <a:solidFill>
              <a:schemeClr val="accent1">
                <a:shade val="95000"/>
                <a:satMod val="105000"/>
                <a:alpha val="5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TextBox 6"/>
          <p:cNvSpPr txBox="1"/>
          <p:nvPr/>
        </p:nvSpPr>
        <p:spPr>
          <a:xfrm>
            <a:off x="1000967" y="2689349"/>
            <a:ext cx="3913752" cy="830997"/>
          </a:xfrm>
          <a:prstGeom prst="rect">
            <a:avLst/>
          </a:prstGeom>
          <a:noFill/>
        </p:spPr>
        <p:txBody>
          <a:bodyPr wrap="none" rtlCol="0">
            <a:spAutoFit/>
          </a:bodyPr>
          <a:lstStyle/>
          <a:p>
            <a:pPr algn="ctr"/>
            <a:r>
              <a:rPr lang="en-US" sz="2400" b="1" dirty="0" smtClean="0"/>
              <a:t>Empathic Understanding</a:t>
            </a:r>
          </a:p>
          <a:p>
            <a:pPr algn="ctr"/>
            <a:r>
              <a:rPr lang="en-US" sz="2400" b="1" dirty="0" smtClean="0"/>
              <a:t> [breakthrough to possibility]</a:t>
            </a:r>
            <a:endParaRPr lang="en-US" sz="2400" b="1" dirty="0"/>
          </a:p>
        </p:txBody>
      </p:sp>
      <p:sp>
        <p:nvSpPr>
          <p:cNvPr id="8" name="Oval 7"/>
          <p:cNvSpPr/>
          <p:nvPr/>
        </p:nvSpPr>
        <p:spPr>
          <a:xfrm>
            <a:off x="5397058" y="2309216"/>
            <a:ext cx="3746942" cy="2074848"/>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extBox 8"/>
          <p:cNvSpPr txBox="1"/>
          <p:nvPr/>
        </p:nvSpPr>
        <p:spPr>
          <a:xfrm>
            <a:off x="5570041" y="2689349"/>
            <a:ext cx="3835605" cy="1200328"/>
          </a:xfrm>
          <a:prstGeom prst="rect">
            <a:avLst/>
          </a:prstGeom>
          <a:noFill/>
        </p:spPr>
        <p:txBody>
          <a:bodyPr wrap="none" rtlCol="0">
            <a:spAutoFit/>
          </a:bodyPr>
          <a:lstStyle/>
          <a:p>
            <a:pPr algn="ctr"/>
            <a:r>
              <a:rPr lang="en-US" sz="2400" b="1" dirty="0" smtClean="0"/>
              <a:t>Empathic Interpretation </a:t>
            </a:r>
          </a:p>
          <a:p>
            <a:pPr algn="ctr"/>
            <a:r>
              <a:rPr lang="en-US" sz="2400" b="1" dirty="0" smtClean="0"/>
              <a:t>[“top down” folk psychology</a:t>
            </a:r>
          </a:p>
          <a:p>
            <a:pPr algn="ctr"/>
            <a:r>
              <a:rPr lang="en-US" sz="2400" b="1" dirty="0" smtClean="0"/>
              <a:t>the view from “over there”]</a:t>
            </a:r>
            <a:endParaRPr lang="en-US" sz="2400" b="1" dirty="0"/>
          </a:p>
        </p:txBody>
      </p:sp>
      <p:sp>
        <p:nvSpPr>
          <p:cNvPr id="10" name="Oval 9"/>
          <p:cNvSpPr/>
          <p:nvPr/>
        </p:nvSpPr>
        <p:spPr>
          <a:xfrm>
            <a:off x="2815922" y="3660779"/>
            <a:ext cx="4332352" cy="2074848"/>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extBox 10"/>
          <p:cNvSpPr txBox="1"/>
          <p:nvPr/>
        </p:nvSpPr>
        <p:spPr>
          <a:xfrm>
            <a:off x="2815921" y="4214072"/>
            <a:ext cx="4558760" cy="830997"/>
          </a:xfrm>
          <a:prstGeom prst="rect">
            <a:avLst/>
          </a:prstGeom>
          <a:noFill/>
        </p:spPr>
        <p:txBody>
          <a:bodyPr wrap="none" rtlCol="0">
            <a:spAutoFit/>
          </a:bodyPr>
          <a:lstStyle/>
          <a:p>
            <a:pPr algn="ctr"/>
            <a:r>
              <a:rPr lang="en-US" sz="2400" b="1" dirty="0" smtClean="0"/>
              <a:t>Empathic Responsiveness </a:t>
            </a:r>
          </a:p>
          <a:p>
            <a:pPr algn="ctr"/>
            <a:r>
              <a:rPr lang="en-US" sz="2400" b="1" dirty="0" smtClean="0"/>
              <a:t>[narrative: the movie of one’s life]</a:t>
            </a:r>
            <a:endParaRPr lang="en-US" sz="2400" b="1" dirty="0"/>
          </a:p>
        </p:txBody>
      </p:sp>
      <p:sp>
        <p:nvSpPr>
          <p:cNvPr id="12" name="Left-Up Arrow 11"/>
          <p:cNvSpPr/>
          <p:nvPr/>
        </p:nvSpPr>
        <p:spPr>
          <a:xfrm rot="5400000" flipH="1">
            <a:off x="1878491" y="1343727"/>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Left-Up Arrow 12"/>
          <p:cNvSpPr/>
          <p:nvPr/>
        </p:nvSpPr>
        <p:spPr>
          <a:xfrm flipH="1">
            <a:off x="1950013" y="4384064"/>
            <a:ext cx="697190" cy="840233"/>
          </a:xfrm>
          <a:prstGeom prst="leftUpArrow">
            <a:avLst>
              <a:gd name="adj1" fmla="val 25000"/>
              <a:gd name="adj2" fmla="val 25000"/>
              <a:gd name="adj3" fmla="val 4484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Left-Up Arrow 13"/>
          <p:cNvSpPr/>
          <p:nvPr/>
        </p:nvSpPr>
        <p:spPr>
          <a:xfrm rot="10800000" flipH="1">
            <a:off x="7496869" y="1323821"/>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Left-Up Arrow 14"/>
          <p:cNvSpPr/>
          <p:nvPr/>
        </p:nvSpPr>
        <p:spPr>
          <a:xfrm rot="16200000" flipH="1">
            <a:off x="7632831" y="4524249"/>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Title 1"/>
          <p:cNvSpPr>
            <a:spLocks noGrp="1"/>
          </p:cNvSpPr>
          <p:nvPr>
            <p:ph type="title"/>
          </p:nvPr>
        </p:nvSpPr>
        <p:spPr>
          <a:xfrm>
            <a:off x="841374" y="274638"/>
            <a:ext cx="8302625" cy="819373"/>
          </a:xfrm>
        </p:spPr>
        <p:txBody>
          <a:bodyPr>
            <a:normAutofit/>
          </a:bodyPr>
          <a:lstStyle/>
          <a:p>
            <a:r>
              <a:rPr lang="en-US" dirty="0" smtClean="0"/>
              <a:t>How empathy functions…</a:t>
            </a:r>
            <a:endParaRPr lang="en-US" dirty="0"/>
          </a:p>
        </p:txBody>
      </p:sp>
      <p:sp>
        <p:nvSpPr>
          <p:cNvPr id="17" name="Footer Placeholder 16"/>
          <p:cNvSpPr>
            <a:spLocks noGrp="1"/>
          </p:cNvSpPr>
          <p:nvPr>
            <p:ph type="ftr" sz="quarter" idx="11"/>
          </p:nvPr>
        </p:nvSpPr>
        <p:spPr/>
        <p:txBody>
          <a:bodyPr/>
          <a:lstStyle/>
          <a:p>
            <a:r>
              <a:rPr lang="en-US" smtClean="0"/>
              <a:t>(c) Lou Agosta, PhD, LAgosta@UChicago.edu</a:t>
            </a:r>
            <a:endParaRPr lang="en-US"/>
          </a:p>
        </p:txBody>
      </p:sp>
      <p:sp>
        <p:nvSpPr>
          <p:cNvPr id="18" name="Slide Number Placeholder 17"/>
          <p:cNvSpPr>
            <a:spLocks noGrp="1"/>
          </p:cNvSpPr>
          <p:nvPr>
            <p:ph type="sldNum" sz="quarter" idx="12"/>
          </p:nvPr>
        </p:nvSpPr>
        <p:spPr/>
        <p:txBody>
          <a:bodyPr/>
          <a:lstStyle/>
          <a:p>
            <a:fld id="{3324F8ED-E322-E246-8945-4C7414AAACCB}" type="slidenum">
              <a:rPr lang="en-US" smtClean="0"/>
              <a:t>4</a:t>
            </a:fld>
            <a:endParaRPr lang="en-US"/>
          </a:p>
        </p:txBody>
      </p:sp>
    </p:spTree>
    <p:extLst>
      <p:ext uri="{BB962C8B-B14F-4D97-AF65-F5344CB8AC3E}">
        <p14:creationId xmlns:p14="http://schemas.microsoft.com/office/powerpoint/2010/main" val="2617863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520550" y="1094011"/>
            <a:ext cx="3448217" cy="2074848"/>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extBox 4"/>
          <p:cNvSpPr txBox="1"/>
          <p:nvPr/>
        </p:nvSpPr>
        <p:spPr>
          <a:xfrm>
            <a:off x="3248936" y="1662885"/>
            <a:ext cx="3991447" cy="830997"/>
          </a:xfrm>
          <a:prstGeom prst="rect">
            <a:avLst/>
          </a:prstGeom>
          <a:noFill/>
        </p:spPr>
        <p:txBody>
          <a:bodyPr wrap="none" rtlCol="0">
            <a:spAutoFit/>
          </a:bodyPr>
          <a:lstStyle/>
          <a:p>
            <a:pPr algn="ctr"/>
            <a:r>
              <a:rPr lang="en-US" sz="2400" b="1" dirty="0" smtClean="0"/>
              <a:t>Empathic Receptivity </a:t>
            </a:r>
          </a:p>
          <a:p>
            <a:pPr algn="ctr"/>
            <a:r>
              <a:rPr lang="en-US" sz="2400" b="1" dirty="0" smtClean="0"/>
              <a:t>[emotional contagion / panic]</a:t>
            </a:r>
            <a:endParaRPr lang="en-US" sz="2400" b="1" dirty="0"/>
          </a:p>
        </p:txBody>
      </p:sp>
      <p:sp>
        <p:nvSpPr>
          <p:cNvPr id="6" name="Oval 5"/>
          <p:cNvSpPr/>
          <p:nvPr/>
        </p:nvSpPr>
        <p:spPr>
          <a:xfrm>
            <a:off x="444501" y="2295138"/>
            <a:ext cx="4413456" cy="2074848"/>
          </a:xfrm>
          <a:prstGeom prst="ellipse">
            <a:avLst/>
          </a:prstGeom>
          <a:noFill/>
          <a:ln>
            <a:solidFill>
              <a:schemeClr val="accent1">
                <a:shade val="95000"/>
                <a:satMod val="105000"/>
                <a:alpha val="5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TextBox 6"/>
          <p:cNvSpPr txBox="1"/>
          <p:nvPr/>
        </p:nvSpPr>
        <p:spPr>
          <a:xfrm>
            <a:off x="1286794" y="2905249"/>
            <a:ext cx="3342081" cy="1569660"/>
          </a:xfrm>
          <a:prstGeom prst="rect">
            <a:avLst/>
          </a:prstGeom>
          <a:noFill/>
        </p:spPr>
        <p:txBody>
          <a:bodyPr wrap="none" rtlCol="0">
            <a:spAutoFit/>
          </a:bodyPr>
          <a:lstStyle/>
          <a:p>
            <a:pPr algn="ctr"/>
            <a:r>
              <a:rPr lang="en-US" sz="2400" b="1" dirty="0" smtClean="0"/>
              <a:t>Empathic Understanding</a:t>
            </a:r>
          </a:p>
          <a:p>
            <a:pPr algn="ctr"/>
            <a:r>
              <a:rPr lang="en-US" sz="2400" b="1" dirty="0" smtClean="0"/>
              <a:t> [projection / Labeling / </a:t>
            </a:r>
          </a:p>
          <a:p>
            <a:pPr algn="ctr"/>
            <a:r>
              <a:rPr lang="en-US" sz="2400" b="1" dirty="0" smtClean="0"/>
              <a:t>applying categories – </a:t>
            </a:r>
          </a:p>
          <a:p>
            <a:pPr algn="ctr"/>
            <a:r>
              <a:rPr lang="en-US" sz="2400" b="1" dirty="0" smtClean="0"/>
              <a:t>stereotyping]</a:t>
            </a:r>
            <a:endParaRPr lang="en-US" sz="2400" b="1" dirty="0"/>
          </a:p>
        </p:txBody>
      </p:sp>
      <p:sp>
        <p:nvSpPr>
          <p:cNvPr id="8" name="Oval 7"/>
          <p:cNvSpPr/>
          <p:nvPr/>
        </p:nvSpPr>
        <p:spPr>
          <a:xfrm>
            <a:off x="5397058" y="2309216"/>
            <a:ext cx="3448217" cy="2074848"/>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extBox 8"/>
          <p:cNvSpPr txBox="1"/>
          <p:nvPr/>
        </p:nvSpPr>
        <p:spPr>
          <a:xfrm>
            <a:off x="5605029" y="2500126"/>
            <a:ext cx="4031096" cy="1938992"/>
          </a:xfrm>
          <a:prstGeom prst="rect">
            <a:avLst/>
          </a:prstGeom>
          <a:noFill/>
        </p:spPr>
        <p:txBody>
          <a:bodyPr wrap="square" rtlCol="0">
            <a:spAutoFit/>
          </a:bodyPr>
          <a:lstStyle/>
          <a:p>
            <a:pPr algn="ctr"/>
            <a:r>
              <a:rPr lang="en-US" sz="2400" b="1" dirty="0" smtClean="0"/>
              <a:t>Empathic Interpretation </a:t>
            </a:r>
          </a:p>
          <a:p>
            <a:pPr algn="ctr"/>
            <a:r>
              <a:rPr lang="en-US" sz="2400" b="1" dirty="0" smtClean="0"/>
              <a:t>[mis-interpretation:</a:t>
            </a:r>
          </a:p>
          <a:p>
            <a:pPr algn="ctr"/>
            <a:r>
              <a:rPr lang="en-US" sz="2400" b="1" dirty="0" smtClean="0"/>
              <a:t>take things out of context / </a:t>
            </a:r>
          </a:p>
          <a:p>
            <a:pPr algn="ctr"/>
            <a:r>
              <a:rPr lang="en-US" sz="2400" b="1" dirty="0" smtClean="0"/>
              <a:t>un-charitable / </a:t>
            </a:r>
          </a:p>
          <a:p>
            <a:pPr algn="ctr"/>
            <a:r>
              <a:rPr lang="en-US" sz="2400" b="1" dirty="0" smtClean="0"/>
              <a:t>second guessing]</a:t>
            </a:r>
            <a:endParaRPr lang="en-US" sz="2400" b="1" dirty="0"/>
          </a:p>
        </p:txBody>
      </p:sp>
      <p:sp>
        <p:nvSpPr>
          <p:cNvPr id="10" name="Oval 9"/>
          <p:cNvSpPr/>
          <p:nvPr/>
        </p:nvSpPr>
        <p:spPr>
          <a:xfrm>
            <a:off x="2553758" y="4163254"/>
            <a:ext cx="5097550" cy="219309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TextBox 10"/>
          <p:cNvSpPr txBox="1"/>
          <p:nvPr/>
        </p:nvSpPr>
        <p:spPr>
          <a:xfrm>
            <a:off x="2289270" y="4482106"/>
            <a:ext cx="5612083" cy="1569660"/>
          </a:xfrm>
          <a:prstGeom prst="rect">
            <a:avLst/>
          </a:prstGeom>
          <a:noFill/>
        </p:spPr>
        <p:txBody>
          <a:bodyPr wrap="none" rtlCol="0">
            <a:spAutoFit/>
          </a:bodyPr>
          <a:lstStyle/>
          <a:p>
            <a:pPr algn="ctr"/>
            <a:r>
              <a:rPr lang="en-US" sz="2400" b="1" dirty="0" smtClean="0"/>
              <a:t>Empathic Responsiveness </a:t>
            </a:r>
          </a:p>
          <a:p>
            <a:pPr algn="ctr"/>
            <a:r>
              <a:rPr lang="en-US" sz="2400" b="1" dirty="0" smtClean="0"/>
              <a:t>[thoughtless remarks / gossip / empty talk </a:t>
            </a:r>
          </a:p>
          <a:p>
            <a:pPr algn="ctr"/>
            <a:r>
              <a:rPr lang="en-US" sz="2400" b="1" dirty="0" smtClean="0"/>
              <a:t>Blame / finger-pointing / </a:t>
            </a:r>
          </a:p>
          <a:p>
            <a:pPr algn="ctr"/>
            <a:r>
              <a:rPr lang="en-US" sz="2400" b="1" dirty="0" smtClean="0"/>
              <a:t>“Monday morning quarter-backing”]</a:t>
            </a:r>
            <a:endParaRPr lang="en-US" sz="2400" b="1" dirty="0"/>
          </a:p>
        </p:txBody>
      </p:sp>
      <p:sp>
        <p:nvSpPr>
          <p:cNvPr id="12" name="TextBox 11"/>
          <p:cNvSpPr txBox="1"/>
          <p:nvPr/>
        </p:nvSpPr>
        <p:spPr>
          <a:xfrm>
            <a:off x="2224675" y="174880"/>
            <a:ext cx="5266561" cy="523220"/>
          </a:xfrm>
          <a:prstGeom prst="rect">
            <a:avLst/>
          </a:prstGeom>
          <a:noFill/>
        </p:spPr>
        <p:txBody>
          <a:bodyPr wrap="none" rtlCol="0">
            <a:spAutoFit/>
          </a:bodyPr>
          <a:lstStyle/>
          <a:p>
            <a:r>
              <a:rPr lang="en-US" sz="2800" b="1" dirty="0" smtClean="0"/>
              <a:t>How Empathy Breaks down / Fails</a:t>
            </a:r>
            <a:endParaRPr lang="en-US" sz="2800" b="1" dirty="0"/>
          </a:p>
        </p:txBody>
      </p:sp>
      <p:sp>
        <p:nvSpPr>
          <p:cNvPr id="13" name="Left-Up Arrow 12"/>
          <p:cNvSpPr/>
          <p:nvPr/>
        </p:nvSpPr>
        <p:spPr>
          <a:xfrm rot="5400000" flipH="1">
            <a:off x="1940674" y="1242768"/>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Left-Up Arrow 13"/>
          <p:cNvSpPr/>
          <p:nvPr/>
        </p:nvSpPr>
        <p:spPr>
          <a:xfrm flipH="1">
            <a:off x="1061668" y="4667058"/>
            <a:ext cx="697190" cy="840233"/>
          </a:xfrm>
          <a:prstGeom prst="leftUpArrow">
            <a:avLst>
              <a:gd name="adj1" fmla="val 25000"/>
              <a:gd name="adj2" fmla="val 25000"/>
              <a:gd name="adj3" fmla="val 4484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Left-Up Arrow 14"/>
          <p:cNvSpPr/>
          <p:nvPr/>
        </p:nvSpPr>
        <p:spPr>
          <a:xfrm rot="10800000" flipH="1">
            <a:off x="7845464" y="1314289"/>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Left-Up Arrow 15"/>
          <p:cNvSpPr/>
          <p:nvPr/>
        </p:nvSpPr>
        <p:spPr>
          <a:xfrm rot="16200000" flipH="1">
            <a:off x="7916986" y="4604215"/>
            <a:ext cx="697190" cy="840233"/>
          </a:xfrm>
          <a:prstGeom prst="lef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Footer Placeholder 16"/>
          <p:cNvSpPr>
            <a:spLocks noGrp="1"/>
          </p:cNvSpPr>
          <p:nvPr>
            <p:ph type="ftr" sz="quarter" idx="11"/>
          </p:nvPr>
        </p:nvSpPr>
        <p:spPr/>
        <p:txBody>
          <a:bodyPr/>
          <a:lstStyle/>
          <a:p>
            <a:r>
              <a:rPr lang="en-US" smtClean="0"/>
              <a:t>(c) Lou Agosta, PhD, LAgosta@UChicago.edu</a:t>
            </a:r>
            <a:endParaRPr lang="en-US"/>
          </a:p>
        </p:txBody>
      </p:sp>
      <p:sp>
        <p:nvSpPr>
          <p:cNvPr id="18" name="Slide Number Placeholder 17"/>
          <p:cNvSpPr>
            <a:spLocks noGrp="1"/>
          </p:cNvSpPr>
          <p:nvPr>
            <p:ph type="sldNum" sz="quarter" idx="12"/>
          </p:nvPr>
        </p:nvSpPr>
        <p:spPr/>
        <p:txBody>
          <a:bodyPr/>
          <a:lstStyle/>
          <a:p>
            <a:fld id="{3324F8ED-E322-E246-8945-4C7414AAACCB}" type="slidenum">
              <a:rPr lang="en-US" smtClean="0"/>
              <a:t>5</a:t>
            </a:fld>
            <a:endParaRPr lang="en-US"/>
          </a:p>
        </p:txBody>
      </p:sp>
      <p:sp>
        <p:nvSpPr>
          <p:cNvPr id="2" name="TextBox 1"/>
          <p:cNvSpPr txBox="1"/>
          <p:nvPr/>
        </p:nvSpPr>
        <p:spPr>
          <a:xfrm>
            <a:off x="4953833" y="1370734"/>
            <a:ext cx="443225" cy="369332"/>
          </a:xfrm>
          <a:prstGeom prst="rect">
            <a:avLst/>
          </a:prstGeom>
          <a:noFill/>
        </p:spPr>
        <p:txBody>
          <a:bodyPr wrap="none" rtlCol="0">
            <a:spAutoFit/>
          </a:bodyPr>
          <a:lstStyle/>
          <a:p>
            <a:r>
              <a:rPr lang="en-US" dirty="0" smtClean="0"/>
              <a:t>[1]</a:t>
            </a:r>
            <a:endParaRPr lang="en-US" dirty="0"/>
          </a:p>
        </p:txBody>
      </p:sp>
      <p:sp>
        <p:nvSpPr>
          <p:cNvPr id="3" name="TextBox 2"/>
          <p:cNvSpPr txBox="1"/>
          <p:nvPr/>
        </p:nvSpPr>
        <p:spPr>
          <a:xfrm>
            <a:off x="2289270" y="2500126"/>
            <a:ext cx="443225" cy="369332"/>
          </a:xfrm>
          <a:prstGeom prst="rect">
            <a:avLst/>
          </a:prstGeom>
          <a:noFill/>
        </p:spPr>
        <p:txBody>
          <a:bodyPr wrap="none" rtlCol="0">
            <a:spAutoFit/>
          </a:bodyPr>
          <a:lstStyle/>
          <a:p>
            <a:r>
              <a:rPr lang="en-US" dirty="0" smtClean="0"/>
              <a:t>[2]</a:t>
            </a:r>
            <a:endParaRPr lang="en-US" dirty="0"/>
          </a:p>
        </p:txBody>
      </p:sp>
      <p:sp>
        <p:nvSpPr>
          <p:cNvPr id="20" name="TextBox 19"/>
          <p:cNvSpPr txBox="1"/>
          <p:nvPr/>
        </p:nvSpPr>
        <p:spPr>
          <a:xfrm>
            <a:off x="7269623" y="2295138"/>
            <a:ext cx="443225" cy="369332"/>
          </a:xfrm>
          <a:prstGeom prst="rect">
            <a:avLst/>
          </a:prstGeom>
          <a:noFill/>
        </p:spPr>
        <p:txBody>
          <a:bodyPr wrap="none" rtlCol="0">
            <a:spAutoFit/>
          </a:bodyPr>
          <a:lstStyle/>
          <a:p>
            <a:r>
              <a:rPr lang="en-US" dirty="0" smtClean="0"/>
              <a:t>[3]</a:t>
            </a:r>
            <a:endParaRPr lang="en-US" dirty="0"/>
          </a:p>
        </p:txBody>
      </p:sp>
      <p:sp>
        <p:nvSpPr>
          <p:cNvPr id="21" name="TextBox 20"/>
          <p:cNvSpPr txBox="1"/>
          <p:nvPr/>
        </p:nvSpPr>
        <p:spPr>
          <a:xfrm>
            <a:off x="4953833" y="4112774"/>
            <a:ext cx="443225" cy="369332"/>
          </a:xfrm>
          <a:prstGeom prst="rect">
            <a:avLst/>
          </a:prstGeom>
          <a:noFill/>
        </p:spPr>
        <p:txBody>
          <a:bodyPr wrap="none" rtlCol="0">
            <a:spAutoFit/>
          </a:bodyPr>
          <a:lstStyle/>
          <a:p>
            <a:r>
              <a:rPr lang="en-US" dirty="0" smtClean="0"/>
              <a:t>[4]</a:t>
            </a:r>
            <a:endParaRPr lang="en-US" dirty="0"/>
          </a:p>
        </p:txBody>
      </p:sp>
    </p:spTree>
    <p:extLst>
      <p:ext uri="{BB962C8B-B14F-4D97-AF65-F5344CB8AC3E}">
        <p14:creationId xmlns:p14="http://schemas.microsoft.com/office/powerpoint/2010/main" val="3928748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Ontology and phenomenology: The short definition of empathy…</a:t>
            </a:r>
            <a:endParaRPr lang="en-US" dirty="0"/>
          </a:p>
        </p:txBody>
      </p:sp>
      <p:sp>
        <p:nvSpPr>
          <p:cNvPr id="3" name="Content Placeholder 2"/>
          <p:cNvSpPr>
            <a:spLocks noGrp="1"/>
          </p:cNvSpPr>
          <p:nvPr>
            <p:ph idx="1"/>
          </p:nvPr>
        </p:nvSpPr>
        <p:spPr/>
        <p:txBody>
          <a:bodyPr/>
          <a:lstStyle/>
          <a:p>
            <a:r>
              <a:rPr lang="en-US" dirty="0" smtClean="0"/>
              <a:t>Being in </a:t>
            </a:r>
            <a:r>
              <a:rPr lang="en-US" dirty="0"/>
              <a:t>the presence of another human being without the addition [interposition] of categories, labels, diagnoses, judgments, </a:t>
            </a:r>
            <a:r>
              <a:rPr lang="en-US" dirty="0" smtClean="0"/>
              <a:t>evaluations</a:t>
            </a:r>
          </a:p>
          <a:p>
            <a:r>
              <a:rPr lang="en-US" dirty="0" smtClean="0"/>
              <a:t>The experience of relatedness … </a:t>
            </a:r>
            <a:endParaRPr lang="en-US" dirty="0"/>
          </a:p>
          <a:p>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6</a:t>
            </a:fld>
            <a:endParaRPr lang="en-US"/>
          </a:p>
        </p:txBody>
      </p:sp>
    </p:spTree>
    <p:extLst>
      <p:ext uri="{BB962C8B-B14F-4D97-AF65-F5344CB8AC3E}">
        <p14:creationId xmlns:p14="http://schemas.microsoft.com/office/powerpoint/2010/main" val="1297990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(4) examples from literature</a:t>
            </a:r>
            <a:endParaRPr lang="en-US" dirty="0"/>
          </a:p>
        </p:txBody>
      </p:sp>
      <p:sp>
        <p:nvSpPr>
          <p:cNvPr id="3" name="Content Placeholder 2"/>
          <p:cNvSpPr>
            <a:spLocks noGrp="1"/>
          </p:cNvSpPr>
          <p:nvPr>
            <p:ph idx="1"/>
          </p:nvPr>
        </p:nvSpPr>
        <p:spPr/>
        <p:txBody>
          <a:bodyPr/>
          <a:lstStyle/>
          <a:p>
            <a:r>
              <a:rPr lang="en-US" dirty="0" smtClean="0"/>
              <a:t>Thomas Mann / emotional contagion</a:t>
            </a:r>
          </a:p>
          <a:p>
            <a:r>
              <a:rPr lang="en-US" dirty="0" smtClean="0"/>
              <a:t>Thomas Mann / possibility or compassion</a:t>
            </a:r>
          </a:p>
          <a:p>
            <a:r>
              <a:rPr lang="en-US" dirty="0" smtClean="0"/>
              <a:t>Edmund </a:t>
            </a:r>
            <a:r>
              <a:rPr lang="en-US" dirty="0" err="1" smtClean="0"/>
              <a:t>Rostrand</a:t>
            </a:r>
            <a:r>
              <a:rPr lang="en-US" dirty="0" smtClean="0"/>
              <a:t> (Cyrano de Bergerac)  / egocentrism – projection</a:t>
            </a:r>
          </a:p>
          <a:p>
            <a:r>
              <a:rPr lang="en-US" dirty="0" smtClean="0"/>
              <a:t>Tennessee Williams / Responsiveness</a:t>
            </a:r>
          </a:p>
          <a:p>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7</a:t>
            </a:fld>
            <a:endParaRPr lang="en-US"/>
          </a:p>
        </p:txBody>
      </p:sp>
    </p:spTree>
    <p:extLst>
      <p:ext uri="{BB962C8B-B14F-4D97-AF65-F5344CB8AC3E}">
        <p14:creationId xmlns:p14="http://schemas.microsoft.com/office/powerpoint/2010/main" val="506456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Empathy and introspection</a:t>
            </a:r>
            <a:endParaRPr lang="en-US" dirty="0"/>
          </a:p>
        </p:txBody>
      </p:sp>
      <p:sp>
        <p:nvSpPr>
          <p:cNvPr id="3" name="Content Placeholder 2"/>
          <p:cNvSpPr>
            <a:spLocks noGrp="1"/>
          </p:cNvSpPr>
          <p:nvPr>
            <p:ph idx="1"/>
          </p:nvPr>
        </p:nvSpPr>
        <p:spPr/>
        <p:txBody>
          <a:bodyPr/>
          <a:lstStyle/>
          <a:p>
            <a:r>
              <a:rPr lang="en-US" dirty="0" smtClean="0"/>
              <a:t>If one goes far enough inward, then one finds the other </a:t>
            </a:r>
          </a:p>
          <a:p>
            <a:r>
              <a:rPr lang="en-US" dirty="0" smtClean="0"/>
              <a:t>It is a myth that we are unrelated – we are all related – and the philosopher Descartes’ thought experiment of an isolated consciousness, disconnected from the world missed the relatedness to the other that makes possible consciousness altogether</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8</a:t>
            </a:fld>
            <a:endParaRPr lang="en-US"/>
          </a:p>
        </p:txBody>
      </p:sp>
    </p:spTree>
    <p:extLst>
      <p:ext uri="{BB962C8B-B14F-4D97-AF65-F5344CB8AC3E}">
        <p14:creationId xmlns:p14="http://schemas.microsoft.com/office/powerpoint/2010/main" val="1081735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Empathy and introspection</a:t>
            </a:r>
            <a:endParaRPr lang="en-US" dirty="0"/>
          </a:p>
        </p:txBody>
      </p:sp>
      <p:sp>
        <p:nvSpPr>
          <p:cNvPr id="3" name="Content Placeholder 2"/>
          <p:cNvSpPr>
            <a:spLocks noGrp="1"/>
          </p:cNvSpPr>
          <p:nvPr>
            <p:ph idx="1"/>
          </p:nvPr>
        </p:nvSpPr>
        <p:spPr/>
        <p:txBody>
          <a:bodyPr/>
          <a:lstStyle/>
          <a:p>
            <a:r>
              <a:rPr lang="en-US" dirty="0" smtClean="0"/>
              <a:t>My reaction to the other person – annoyance, affection, hostility, boredom, compassion, love, hatred, fear, sadness – tells me as much about myself as it does about the other</a:t>
            </a:r>
          </a:p>
          <a:p>
            <a:r>
              <a:rPr lang="en-US" dirty="0" smtClean="0"/>
              <a:t>Reflection on oneself and one’s own issues is required to understand the relationship</a:t>
            </a:r>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9</a:t>
            </a:fld>
            <a:endParaRPr lang="en-US"/>
          </a:p>
        </p:txBody>
      </p:sp>
    </p:spTree>
    <p:extLst>
      <p:ext uri="{BB962C8B-B14F-4D97-AF65-F5344CB8AC3E}">
        <p14:creationId xmlns:p14="http://schemas.microsoft.com/office/powerpoint/2010/main" val="1145274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Empathy and compassion / altruism</a:t>
            </a:r>
            <a:endParaRPr lang="en-US" dirty="0"/>
          </a:p>
        </p:txBody>
      </p:sp>
      <p:sp>
        <p:nvSpPr>
          <p:cNvPr id="3" name="Content Placeholder 2"/>
          <p:cNvSpPr>
            <a:spLocks noGrp="1"/>
          </p:cNvSpPr>
          <p:nvPr>
            <p:ph idx="1"/>
          </p:nvPr>
        </p:nvSpPr>
        <p:spPr/>
        <p:txBody>
          <a:bodyPr>
            <a:normAutofit fontScale="92500"/>
          </a:bodyPr>
          <a:lstStyle/>
          <a:p>
            <a:r>
              <a:rPr lang="en-US" dirty="0" smtClean="0"/>
              <a:t>Empathy tells me what the other person is experiencing</a:t>
            </a:r>
          </a:p>
          <a:p>
            <a:r>
              <a:rPr lang="en-US" dirty="0" smtClean="0"/>
              <a:t>Compassion – altruism – good up bringing – training – tell one what to do about it</a:t>
            </a:r>
          </a:p>
          <a:p>
            <a:r>
              <a:rPr lang="en-US" dirty="0" smtClean="0"/>
              <a:t>No particular form of action or behavior is a required consequence of empathy </a:t>
            </a:r>
          </a:p>
          <a:p>
            <a:r>
              <a:rPr lang="en-US" dirty="0" smtClean="0"/>
              <a:t>Empathic responsiveness is an aspect of empathy and gives the other person their own experience back in a form that they recognize as their own </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10</a:t>
            </a:fld>
            <a:endParaRPr lang="en-US"/>
          </a:p>
        </p:txBody>
      </p:sp>
    </p:spTree>
    <p:extLst>
      <p:ext uri="{BB962C8B-B14F-4D97-AF65-F5344CB8AC3E}">
        <p14:creationId xmlns:p14="http://schemas.microsoft.com/office/powerpoint/2010/main" val="2786678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Empathy as filter of variable granularity</a:t>
            </a:r>
            <a:endParaRPr lang="en-US" dirty="0"/>
          </a:p>
        </p:txBody>
      </p:sp>
      <p:sp>
        <p:nvSpPr>
          <p:cNvPr id="3" name="Content Placeholder 2"/>
          <p:cNvSpPr>
            <a:spLocks noGrp="1"/>
          </p:cNvSpPr>
          <p:nvPr>
            <p:ph idx="1"/>
          </p:nvPr>
        </p:nvSpPr>
        <p:spPr/>
        <p:txBody>
          <a:bodyPr/>
          <a:lstStyle/>
          <a:p>
            <a:r>
              <a:rPr lang="en-US" dirty="0" smtClean="0"/>
              <a:t>If the other person is suffering and you have a vicarious experience of the suffering, then you are going to suffer – but strange as it sounds, not too much</a:t>
            </a:r>
          </a:p>
          <a:p>
            <a:r>
              <a:rPr lang="en-US" dirty="0" smtClean="0"/>
              <a:t>If you are over whelmed by the suffering, you are doing it wrong – you should suffer, but strange as it sounds, not too much</a:t>
            </a:r>
          </a:p>
          <a:p>
            <a:r>
              <a:rPr lang="en-US" dirty="0" smtClean="0"/>
              <a:t>That’s the training … </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11</a:t>
            </a:fld>
            <a:endParaRPr lang="en-US"/>
          </a:p>
        </p:txBody>
      </p:sp>
    </p:spTree>
    <p:extLst>
      <p:ext uri="{BB962C8B-B14F-4D97-AF65-F5344CB8AC3E}">
        <p14:creationId xmlns:p14="http://schemas.microsoft.com/office/powerpoint/2010/main" val="1515500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the good Samaritan</a:t>
            </a:r>
            <a:endParaRPr lang="en-US" dirty="0"/>
          </a:p>
        </p:txBody>
      </p:sp>
      <p:sp>
        <p:nvSpPr>
          <p:cNvPr id="3" name="Content Placeholder 2"/>
          <p:cNvSpPr>
            <a:spLocks noGrp="1"/>
          </p:cNvSpPr>
          <p:nvPr>
            <p:ph idx="1"/>
          </p:nvPr>
        </p:nvSpPr>
        <p:spPr/>
        <p:txBody>
          <a:bodyPr>
            <a:normAutofit lnSpcReduction="10000"/>
          </a:bodyPr>
          <a:lstStyle/>
          <a:p>
            <a:r>
              <a:rPr lang="en-US" dirty="0" smtClean="0"/>
              <a:t>The Levite and the Priest who pass by experienced Empathic Distress – </a:t>
            </a:r>
          </a:p>
          <a:p>
            <a:r>
              <a:rPr lang="en-US" dirty="0" smtClean="0"/>
              <a:t>The Samaritan recognized the suffering of the survivor of the assault – he had a vicarious experience – a trace affect – a sample of the other’s experience </a:t>
            </a:r>
          </a:p>
          <a:p>
            <a:r>
              <a:rPr lang="en-US" dirty="0" smtClean="0"/>
              <a:t>His empathy told him what the other was experiencing – his neighborliness told him what to do about it</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12</a:t>
            </a:fld>
            <a:endParaRPr lang="en-US"/>
          </a:p>
        </p:txBody>
      </p:sp>
    </p:spTree>
    <p:extLst>
      <p:ext uri="{BB962C8B-B14F-4D97-AF65-F5344CB8AC3E}">
        <p14:creationId xmlns:p14="http://schemas.microsoft.com/office/powerpoint/2010/main" val="1583661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13</a:t>
            </a:fld>
            <a:endParaRPr lang="en-US"/>
          </a:p>
        </p:txBody>
      </p:sp>
      <p:sp>
        <p:nvSpPr>
          <p:cNvPr id="6" name="Title 1"/>
          <p:cNvSpPr>
            <a:spLocks noGrp="1"/>
          </p:cNvSpPr>
          <p:nvPr>
            <p:ph type="title"/>
          </p:nvPr>
        </p:nvSpPr>
        <p:spPr>
          <a:xfrm>
            <a:off x="457200" y="613305"/>
            <a:ext cx="8229600" cy="1143000"/>
          </a:xfrm>
        </p:spPr>
        <p:txBody>
          <a:bodyPr>
            <a:normAutofit fontScale="90000"/>
          </a:bodyPr>
          <a:lstStyle/>
          <a:p>
            <a:r>
              <a:rPr lang="en-US" dirty="0" smtClean="0"/>
              <a:t>What does it mean to train empathy? Remove obstacles such as categorizing people, </a:t>
            </a:r>
            <a:r>
              <a:rPr lang="en-US" dirty="0" smtClean="0"/>
              <a:t>labeling, pigeon-</a:t>
            </a:r>
            <a:r>
              <a:rPr lang="en-US" dirty="0" smtClean="0"/>
              <a:t>holing</a:t>
            </a:r>
            <a:endParaRPr lang="en-US" dirty="0"/>
          </a:p>
        </p:txBody>
      </p:sp>
      <p:pic>
        <p:nvPicPr>
          <p:cNvPr id="7" name="Picture 6" descr="dilbertMyerBriggsTyp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547" y="2864457"/>
            <a:ext cx="8217708" cy="2604019"/>
          </a:xfrm>
          <a:prstGeom prst="rect">
            <a:avLst/>
          </a:prstGeom>
        </p:spPr>
      </p:pic>
    </p:spTree>
    <p:extLst>
      <p:ext uri="{BB962C8B-B14F-4D97-AF65-F5344CB8AC3E}">
        <p14:creationId xmlns:p14="http://schemas.microsoft.com/office/powerpoint/2010/main" val="1408352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it mean to train in empathy?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Most people are naturally empathic</a:t>
            </a:r>
          </a:p>
          <a:p>
            <a:r>
              <a:rPr lang="en-US" dirty="0" smtClean="0"/>
              <a:t>Empathy is stopped, limited, reduced, constrained by: shame, guilt, fear, judgments, blame, evaluations, authority, hierarchy, low self-esteem, egocentrism, projection, resignation, narcissism, cynicism, denial … </a:t>
            </a:r>
          </a:p>
          <a:p>
            <a:r>
              <a:rPr lang="en-US" dirty="0" smtClean="0"/>
              <a:t>Remove the obstacles to empathy, and empathy naturally unfolds, shows up, develops</a:t>
            </a:r>
          </a:p>
          <a:p>
            <a:r>
              <a:rPr lang="en-US" dirty="0" smtClean="0"/>
              <a:t>This does </a:t>
            </a:r>
            <a:r>
              <a:rPr lang="en-US" i="1" dirty="0" smtClean="0"/>
              <a:t>not</a:t>
            </a:r>
            <a:r>
              <a:rPr lang="en-US" dirty="0" smtClean="0"/>
              <a:t> include tips and techniques that can induce, promote, stimulate empathy</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14</a:t>
            </a:fld>
            <a:endParaRPr lang="en-US"/>
          </a:p>
        </p:txBody>
      </p:sp>
    </p:spTree>
    <p:extLst>
      <p:ext uri="{BB962C8B-B14F-4D97-AF65-F5344CB8AC3E}">
        <p14:creationId xmlns:p14="http://schemas.microsoft.com/office/powerpoint/2010/main" val="346319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Take Aways</a:t>
            </a:r>
            <a:endParaRPr lang="en-US" dirty="0"/>
          </a:p>
        </p:txBody>
      </p:sp>
      <p:sp>
        <p:nvSpPr>
          <p:cNvPr id="3" name="Content Placeholder 2"/>
          <p:cNvSpPr>
            <a:spLocks noGrp="1"/>
          </p:cNvSpPr>
          <p:nvPr>
            <p:ph idx="1"/>
          </p:nvPr>
        </p:nvSpPr>
        <p:spPr/>
        <p:txBody>
          <a:bodyPr/>
          <a:lstStyle/>
          <a:p>
            <a:r>
              <a:rPr lang="en-US" dirty="0" smtClean="0"/>
              <a:t>We engaged with</a:t>
            </a:r>
          </a:p>
          <a:p>
            <a:pPr lvl="1"/>
            <a:r>
              <a:rPr lang="en-US" dirty="0" smtClean="0"/>
              <a:t>The history of empathy in Hume, Kant, Lipps, Freud, the phenomenologists</a:t>
            </a:r>
          </a:p>
          <a:p>
            <a:pPr lvl="1"/>
            <a:r>
              <a:rPr lang="en-US" dirty="0" smtClean="0"/>
              <a:t>Examples of empathy and empathic break downs (failures) in literature</a:t>
            </a:r>
          </a:p>
          <a:p>
            <a:pPr lvl="1"/>
            <a:r>
              <a:rPr lang="en-US" dirty="0" smtClean="0"/>
              <a:t>The distinction between empathy and compassion</a:t>
            </a:r>
          </a:p>
          <a:p>
            <a:pPr lvl="1"/>
            <a:r>
              <a:rPr lang="en-US" dirty="0" smtClean="0"/>
              <a:t>Empathy and introspection – empathy as a filter against compassion fatigue</a:t>
            </a:r>
          </a:p>
          <a:p>
            <a:pPr lvl="1"/>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15</a:t>
            </a:fld>
            <a:endParaRPr lang="en-US"/>
          </a:p>
        </p:txBody>
      </p:sp>
    </p:spTree>
    <p:extLst>
      <p:ext uri="{BB962C8B-B14F-4D97-AF65-F5344CB8AC3E}">
        <p14:creationId xmlns:p14="http://schemas.microsoft.com/office/powerpoint/2010/main" val="2250177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Talking Points</a:t>
            </a:r>
            <a:endParaRPr lang="en-US" dirty="0"/>
          </a:p>
        </p:txBody>
      </p:sp>
      <p:sp>
        <p:nvSpPr>
          <p:cNvPr id="3" name="Content Placeholder 2"/>
          <p:cNvSpPr>
            <a:spLocks noGrp="1"/>
          </p:cNvSpPr>
          <p:nvPr>
            <p:ph idx="1"/>
          </p:nvPr>
        </p:nvSpPr>
        <p:spPr/>
        <p:txBody>
          <a:bodyPr/>
          <a:lstStyle/>
          <a:p>
            <a:r>
              <a:rPr lang="en-US" dirty="0" smtClean="0"/>
              <a:t>The following slides cover further details on</a:t>
            </a:r>
          </a:p>
          <a:p>
            <a:pPr lvl="1"/>
            <a:r>
              <a:rPr lang="en-US" dirty="0" smtClean="0"/>
              <a:t>The history of empathy in Hume, Kant, Lipps, Freud, the phenomenologists</a:t>
            </a:r>
          </a:p>
          <a:p>
            <a:pPr lvl="1"/>
            <a:r>
              <a:rPr lang="en-US" dirty="0" smtClean="0"/>
              <a:t>Examples of empathy and empathic break downs (failures) in literature</a:t>
            </a:r>
          </a:p>
          <a:p>
            <a:pPr lvl="1"/>
            <a:r>
              <a:rPr lang="en-US" dirty="0" smtClean="0"/>
              <a:t>Peer reviewed journal articles on the impact of empathy on life style diseases (e.g., diabetes 2) and the common cold</a:t>
            </a:r>
          </a:p>
          <a:p>
            <a:pPr lvl="1"/>
            <a:r>
              <a:rPr lang="en-US" dirty="0" smtClean="0"/>
              <a:t>Exercise(s) and miscellaneous talking points</a:t>
            </a:r>
          </a:p>
          <a:p>
            <a:pPr lvl="1"/>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16</a:t>
            </a:fld>
            <a:endParaRPr lang="en-US"/>
          </a:p>
        </p:txBody>
      </p:sp>
    </p:spTree>
    <p:extLst>
      <p:ext uri="{BB962C8B-B14F-4D97-AF65-F5344CB8AC3E}">
        <p14:creationId xmlns:p14="http://schemas.microsoft.com/office/powerpoint/2010/main" val="3557715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David Hume (1711 – 1776)</a:t>
            </a:r>
            <a:endParaRPr lang="en-US" dirty="0"/>
          </a:p>
        </p:txBody>
      </p:sp>
      <p:sp>
        <p:nvSpPr>
          <p:cNvPr id="3" name="Content Placeholder 2"/>
          <p:cNvSpPr>
            <a:spLocks noGrp="1"/>
          </p:cNvSpPr>
          <p:nvPr>
            <p:ph idx="1"/>
          </p:nvPr>
        </p:nvSpPr>
        <p:spPr/>
        <p:txBody>
          <a:bodyPr>
            <a:normAutofit lnSpcReduction="10000"/>
          </a:bodyPr>
          <a:lstStyle/>
          <a:p>
            <a:r>
              <a:rPr lang="en-US" dirty="0"/>
              <a:t>‘Tis indeed evident, that when we sympathize with the passions and sentiments of others, these movements appear at first in our mind as mere ideas, and are conceiv’d to belong to another person, as we conceive any other matter of fact. ‘Tis also evident, that the ideas of the affections of others are converted into the very impressions they represent, and that the passions arise in conformity to the images we form of them </a:t>
            </a:r>
            <a:r>
              <a:rPr lang="en-US" dirty="0" smtClean="0"/>
              <a:t>(1739</a:t>
            </a:r>
            <a:r>
              <a:rPr lang="en-US" dirty="0"/>
              <a:t>: 319-</a:t>
            </a:r>
            <a:r>
              <a:rPr lang="en-US" dirty="0" smtClean="0"/>
              <a:t>20)</a:t>
            </a:r>
            <a:r>
              <a:rPr lang="en-US" dirty="0"/>
              <a:t>.</a:t>
            </a:r>
            <a:r>
              <a:rPr lang="en-US" baseline="30000" dirty="0"/>
              <a:t> </a:t>
            </a:r>
            <a:endParaRPr lang="en-US" dirty="0"/>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17</a:t>
            </a:fld>
            <a:endParaRPr lang="en-US"/>
          </a:p>
        </p:txBody>
      </p:sp>
    </p:spTree>
    <p:extLst>
      <p:ext uri="{BB962C8B-B14F-4D97-AF65-F5344CB8AC3E}">
        <p14:creationId xmlns:p14="http://schemas.microsoft.com/office/powerpoint/2010/main" val="344965646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Hume’s ideas and impression</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18</a:t>
            </a:fld>
            <a:endParaRPr lang="en-US"/>
          </a:p>
        </p:txBody>
      </p:sp>
      <p:pic>
        <p:nvPicPr>
          <p:cNvPr id="6" name="Picture 5" descr="group-of-angry-people-clipart-clipart-panda-free-clipart-images-Xp01Zn-clipa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9164" y="1587500"/>
            <a:ext cx="3079090" cy="3988048"/>
          </a:xfrm>
          <a:prstGeom prst="rect">
            <a:avLst/>
          </a:prstGeom>
        </p:spPr>
      </p:pic>
      <p:pic>
        <p:nvPicPr>
          <p:cNvPr id="7" name="Picture 6" descr="head-with-brain-clip-art-gcp7nl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1689100"/>
            <a:ext cx="2860766" cy="4381500"/>
          </a:xfrm>
          <a:prstGeom prst="rect">
            <a:avLst/>
          </a:prstGeom>
        </p:spPr>
      </p:pic>
      <p:pic>
        <p:nvPicPr>
          <p:cNvPr id="8" name="Picture 7" descr="group-of-angry-people-clipart-clipart-panda-free-clipart-images-Xp01Zn-clipa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282" y="4958047"/>
            <a:ext cx="858979" cy="1112553"/>
          </a:xfrm>
          <a:prstGeom prst="rect">
            <a:avLst/>
          </a:prstGeom>
        </p:spPr>
      </p:pic>
      <p:cxnSp>
        <p:nvCxnSpPr>
          <p:cNvPr id="10" name="Straight Arrow Connector 9"/>
          <p:cNvCxnSpPr/>
          <p:nvPr/>
        </p:nvCxnSpPr>
        <p:spPr>
          <a:xfrm flipH="1">
            <a:off x="3432266" y="3035300"/>
            <a:ext cx="19177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Double Brace 11"/>
          <p:cNvSpPr/>
          <p:nvPr/>
        </p:nvSpPr>
        <p:spPr>
          <a:xfrm>
            <a:off x="5534152" y="2410310"/>
            <a:ext cx="1069848" cy="1069489"/>
          </a:xfrm>
          <a:prstGeom prst="brace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TextBox 13"/>
          <p:cNvSpPr txBox="1"/>
          <p:nvPr/>
        </p:nvSpPr>
        <p:spPr>
          <a:xfrm>
            <a:off x="3663974" y="2410311"/>
            <a:ext cx="1790700" cy="400110"/>
          </a:xfrm>
          <a:prstGeom prst="rect">
            <a:avLst/>
          </a:prstGeom>
          <a:noFill/>
        </p:spPr>
        <p:txBody>
          <a:bodyPr wrap="square" rtlCol="0">
            <a:spAutoFit/>
          </a:bodyPr>
          <a:lstStyle/>
          <a:p>
            <a:r>
              <a:rPr lang="en-US" sz="2000" b="1" dirty="0"/>
              <a:t>i</a:t>
            </a:r>
            <a:r>
              <a:rPr lang="en-US" sz="2000" b="1" dirty="0" smtClean="0"/>
              <a:t>mpression(s)</a:t>
            </a:r>
            <a:endParaRPr lang="en-US" sz="2000" b="1" dirty="0"/>
          </a:p>
        </p:txBody>
      </p:sp>
      <p:sp>
        <p:nvSpPr>
          <p:cNvPr id="15" name="TextBox 14"/>
          <p:cNvSpPr txBox="1"/>
          <p:nvPr/>
        </p:nvSpPr>
        <p:spPr>
          <a:xfrm>
            <a:off x="1422652" y="2241034"/>
            <a:ext cx="1421896" cy="369332"/>
          </a:xfrm>
          <a:prstGeom prst="rect">
            <a:avLst/>
          </a:prstGeom>
          <a:noFill/>
        </p:spPr>
        <p:txBody>
          <a:bodyPr wrap="none" rtlCol="0">
            <a:spAutoFit/>
          </a:bodyPr>
          <a:lstStyle/>
          <a:p>
            <a:r>
              <a:rPr lang="en-US" dirty="0" smtClean="0"/>
              <a:t>Idea of anger</a:t>
            </a:r>
            <a:endParaRPr lang="en-US" dirty="0"/>
          </a:p>
        </p:txBody>
      </p:sp>
      <p:cxnSp>
        <p:nvCxnSpPr>
          <p:cNvPr id="17" name="Straight Arrow Connector 16"/>
          <p:cNvCxnSpPr/>
          <p:nvPr/>
        </p:nvCxnSpPr>
        <p:spPr>
          <a:xfrm>
            <a:off x="1854200" y="2659678"/>
            <a:ext cx="0" cy="21663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854200" y="3810000"/>
            <a:ext cx="1773104" cy="646331"/>
          </a:xfrm>
          <a:prstGeom prst="rect">
            <a:avLst/>
          </a:prstGeom>
          <a:noFill/>
        </p:spPr>
        <p:txBody>
          <a:bodyPr wrap="none" rtlCol="0">
            <a:spAutoFit/>
          </a:bodyPr>
          <a:lstStyle/>
          <a:p>
            <a:r>
              <a:rPr lang="en-US" dirty="0" smtClean="0"/>
              <a:t>one’s impression </a:t>
            </a:r>
          </a:p>
          <a:p>
            <a:r>
              <a:rPr lang="en-US" dirty="0" smtClean="0"/>
              <a:t>of the anger </a:t>
            </a:r>
            <a:endParaRPr lang="en-US" dirty="0"/>
          </a:p>
        </p:txBody>
      </p:sp>
      <p:pic>
        <p:nvPicPr>
          <p:cNvPr id="20" name="Picture 19" descr="group-of-angry-people-clipart-clipart-panda-free-clipart-images-Xp01Zn-clipa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920" y="2610366"/>
            <a:ext cx="337887" cy="437634"/>
          </a:xfrm>
          <a:prstGeom prst="rect">
            <a:avLst/>
          </a:prstGeom>
        </p:spPr>
      </p:pic>
      <p:sp>
        <p:nvSpPr>
          <p:cNvPr id="21" name="TextBox 20"/>
          <p:cNvSpPr txBox="1"/>
          <p:nvPr/>
        </p:nvSpPr>
        <p:spPr>
          <a:xfrm>
            <a:off x="198579" y="6171684"/>
            <a:ext cx="2228682" cy="369332"/>
          </a:xfrm>
          <a:prstGeom prst="rect">
            <a:avLst/>
          </a:prstGeom>
          <a:noFill/>
        </p:spPr>
        <p:txBody>
          <a:bodyPr wrap="none" rtlCol="0">
            <a:spAutoFit/>
          </a:bodyPr>
          <a:lstStyle/>
          <a:p>
            <a:r>
              <a:rPr lang="en-US" dirty="0" smtClean="0"/>
              <a:t>[drawing not to scale]</a:t>
            </a:r>
            <a:endParaRPr lang="en-US" dirty="0"/>
          </a:p>
        </p:txBody>
      </p:sp>
      <p:sp>
        <p:nvSpPr>
          <p:cNvPr id="22" name="TextBox 21"/>
          <p:cNvSpPr txBox="1"/>
          <p:nvPr/>
        </p:nvSpPr>
        <p:spPr>
          <a:xfrm>
            <a:off x="2943122" y="5648464"/>
            <a:ext cx="6340197" cy="707886"/>
          </a:xfrm>
          <a:prstGeom prst="rect">
            <a:avLst/>
          </a:prstGeom>
          <a:noFill/>
        </p:spPr>
        <p:txBody>
          <a:bodyPr wrap="none" rtlCol="0">
            <a:spAutoFit/>
          </a:bodyPr>
          <a:lstStyle/>
          <a:p>
            <a:pPr marL="342900" indent="-342900">
              <a:buAutoNum type="arabicParenBoth"/>
            </a:pPr>
            <a:r>
              <a:rPr lang="en-US" sz="2000" b="1" dirty="0" smtClean="0"/>
              <a:t>convert: impression to idea [understanding]</a:t>
            </a:r>
          </a:p>
          <a:p>
            <a:pPr marL="342900" indent="-342900">
              <a:buAutoNum type="arabicParenBoth"/>
            </a:pPr>
            <a:r>
              <a:rPr lang="en-US" sz="2000" b="1" dirty="0"/>
              <a:t>c</a:t>
            </a:r>
            <a:r>
              <a:rPr lang="en-US" sz="2000" b="1" dirty="0" smtClean="0"/>
              <a:t>onvert: idea to impression [sympathy / (imagination)]</a:t>
            </a:r>
            <a:endParaRPr lang="en-US" sz="2000" b="1" dirty="0"/>
          </a:p>
        </p:txBody>
      </p:sp>
      <p:sp>
        <p:nvSpPr>
          <p:cNvPr id="28" name="TextBox 27"/>
          <p:cNvSpPr txBox="1"/>
          <p:nvPr/>
        </p:nvSpPr>
        <p:spPr>
          <a:xfrm>
            <a:off x="4292600" y="3110467"/>
            <a:ext cx="441647" cy="369332"/>
          </a:xfrm>
          <a:prstGeom prst="rect">
            <a:avLst/>
          </a:prstGeom>
          <a:noFill/>
        </p:spPr>
        <p:txBody>
          <a:bodyPr wrap="none" rtlCol="0">
            <a:spAutoFit/>
          </a:bodyPr>
          <a:lstStyle/>
          <a:p>
            <a:r>
              <a:rPr lang="en-US" dirty="0" smtClean="0"/>
              <a:t>(1)</a:t>
            </a:r>
            <a:endParaRPr lang="en-US" dirty="0"/>
          </a:p>
        </p:txBody>
      </p:sp>
      <p:sp>
        <p:nvSpPr>
          <p:cNvPr id="29" name="TextBox 28"/>
          <p:cNvSpPr txBox="1"/>
          <p:nvPr/>
        </p:nvSpPr>
        <p:spPr>
          <a:xfrm>
            <a:off x="1422653" y="4031734"/>
            <a:ext cx="587084" cy="369332"/>
          </a:xfrm>
          <a:prstGeom prst="rect">
            <a:avLst/>
          </a:prstGeom>
          <a:noFill/>
        </p:spPr>
        <p:txBody>
          <a:bodyPr wrap="square" rtlCol="0">
            <a:spAutoFit/>
          </a:bodyPr>
          <a:lstStyle/>
          <a:p>
            <a:r>
              <a:rPr lang="en-US" dirty="0" smtClean="0"/>
              <a:t>(2)</a:t>
            </a:r>
            <a:endParaRPr lang="en-US" dirty="0"/>
          </a:p>
        </p:txBody>
      </p:sp>
    </p:spTree>
    <p:extLst>
      <p:ext uri="{BB962C8B-B14F-4D97-AF65-F5344CB8AC3E}">
        <p14:creationId xmlns:p14="http://schemas.microsoft.com/office/powerpoint/2010/main" val="316895702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Hume’s ideas and impression</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19</a:t>
            </a:fld>
            <a:endParaRPr lang="en-US"/>
          </a:p>
        </p:txBody>
      </p:sp>
      <p:pic>
        <p:nvPicPr>
          <p:cNvPr id="6" name="Picture 5" descr="group-of-angry-people-clipart-clipart-panda-free-clipart-images-Xp01Zn-clipa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9164" y="1587500"/>
            <a:ext cx="3079090" cy="3988048"/>
          </a:xfrm>
          <a:prstGeom prst="rect">
            <a:avLst/>
          </a:prstGeom>
        </p:spPr>
      </p:pic>
      <p:pic>
        <p:nvPicPr>
          <p:cNvPr id="7" name="Picture 6" descr="head-with-brain-clip-art-gcp7nl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1689100"/>
            <a:ext cx="2860766" cy="4381500"/>
          </a:xfrm>
          <a:prstGeom prst="rect">
            <a:avLst/>
          </a:prstGeom>
        </p:spPr>
      </p:pic>
      <p:pic>
        <p:nvPicPr>
          <p:cNvPr id="8" name="Picture 7" descr="group-of-angry-people-clipart-clipart-panda-free-clipart-images-Xp01Zn-clipa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282" y="4958047"/>
            <a:ext cx="858979" cy="1112553"/>
          </a:xfrm>
          <a:prstGeom prst="rect">
            <a:avLst/>
          </a:prstGeom>
        </p:spPr>
      </p:pic>
      <p:cxnSp>
        <p:nvCxnSpPr>
          <p:cNvPr id="10" name="Straight Arrow Connector 9"/>
          <p:cNvCxnSpPr/>
          <p:nvPr/>
        </p:nvCxnSpPr>
        <p:spPr>
          <a:xfrm flipH="1">
            <a:off x="3432266" y="3035300"/>
            <a:ext cx="19177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Double Brace 11"/>
          <p:cNvSpPr/>
          <p:nvPr/>
        </p:nvSpPr>
        <p:spPr>
          <a:xfrm>
            <a:off x="5534152" y="2410310"/>
            <a:ext cx="1069848" cy="1069489"/>
          </a:xfrm>
          <a:prstGeom prst="brace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TextBox 13"/>
          <p:cNvSpPr txBox="1"/>
          <p:nvPr/>
        </p:nvSpPr>
        <p:spPr>
          <a:xfrm>
            <a:off x="3663974" y="2410311"/>
            <a:ext cx="1790700" cy="400110"/>
          </a:xfrm>
          <a:prstGeom prst="rect">
            <a:avLst/>
          </a:prstGeom>
          <a:noFill/>
        </p:spPr>
        <p:txBody>
          <a:bodyPr wrap="square" rtlCol="0">
            <a:spAutoFit/>
          </a:bodyPr>
          <a:lstStyle/>
          <a:p>
            <a:r>
              <a:rPr lang="en-US" sz="2000" b="1" dirty="0"/>
              <a:t>i</a:t>
            </a:r>
            <a:r>
              <a:rPr lang="en-US" sz="2000" b="1" dirty="0" smtClean="0"/>
              <a:t>mpression(s)</a:t>
            </a:r>
            <a:endParaRPr lang="en-US" sz="2000" b="1" dirty="0"/>
          </a:p>
        </p:txBody>
      </p:sp>
      <p:sp>
        <p:nvSpPr>
          <p:cNvPr id="15" name="TextBox 14"/>
          <p:cNvSpPr txBox="1"/>
          <p:nvPr/>
        </p:nvSpPr>
        <p:spPr>
          <a:xfrm>
            <a:off x="1422652" y="2241034"/>
            <a:ext cx="1421896" cy="369332"/>
          </a:xfrm>
          <a:prstGeom prst="rect">
            <a:avLst/>
          </a:prstGeom>
          <a:noFill/>
        </p:spPr>
        <p:txBody>
          <a:bodyPr wrap="none" rtlCol="0">
            <a:spAutoFit/>
          </a:bodyPr>
          <a:lstStyle/>
          <a:p>
            <a:r>
              <a:rPr lang="en-US" dirty="0" smtClean="0"/>
              <a:t>Idea of anger</a:t>
            </a:r>
            <a:endParaRPr lang="en-US" dirty="0"/>
          </a:p>
        </p:txBody>
      </p:sp>
      <p:cxnSp>
        <p:nvCxnSpPr>
          <p:cNvPr id="17" name="Straight Arrow Connector 16"/>
          <p:cNvCxnSpPr/>
          <p:nvPr/>
        </p:nvCxnSpPr>
        <p:spPr>
          <a:xfrm>
            <a:off x="1854200" y="2659678"/>
            <a:ext cx="0" cy="21663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854200" y="3810000"/>
            <a:ext cx="1773104" cy="646331"/>
          </a:xfrm>
          <a:prstGeom prst="rect">
            <a:avLst/>
          </a:prstGeom>
          <a:noFill/>
        </p:spPr>
        <p:txBody>
          <a:bodyPr wrap="none" rtlCol="0">
            <a:spAutoFit/>
          </a:bodyPr>
          <a:lstStyle/>
          <a:p>
            <a:r>
              <a:rPr lang="en-US" dirty="0" smtClean="0"/>
              <a:t>one’s impression </a:t>
            </a:r>
          </a:p>
          <a:p>
            <a:r>
              <a:rPr lang="en-US" dirty="0" smtClean="0"/>
              <a:t>of the anger </a:t>
            </a:r>
            <a:endParaRPr lang="en-US" dirty="0"/>
          </a:p>
        </p:txBody>
      </p:sp>
      <p:pic>
        <p:nvPicPr>
          <p:cNvPr id="20" name="Picture 19" descr="group-of-angry-people-clipart-clipart-panda-free-clipart-images-Xp01Zn-clipa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920" y="2610366"/>
            <a:ext cx="337887" cy="437634"/>
          </a:xfrm>
          <a:prstGeom prst="rect">
            <a:avLst/>
          </a:prstGeom>
        </p:spPr>
      </p:pic>
      <p:sp>
        <p:nvSpPr>
          <p:cNvPr id="21" name="TextBox 20"/>
          <p:cNvSpPr txBox="1"/>
          <p:nvPr/>
        </p:nvSpPr>
        <p:spPr>
          <a:xfrm>
            <a:off x="198579" y="6171684"/>
            <a:ext cx="2228682" cy="369332"/>
          </a:xfrm>
          <a:prstGeom prst="rect">
            <a:avLst/>
          </a:prstGeom>
          <a:noFill/>
        </p:spPr>
        <p:txBody>
          <a:bodyPr wrap="none" rtlCol="0">
            <a:spAutoFit/>
          </a:bodyPr>
          <a:lstStyle/>
          <a:p>
            <a:r>
              <a:rPr lang="en-US" dirty="0" smtClean="0"/>
              <a:t>[drawing not to scale]</a:t>
            </a:r>
            <a:endParaRPr lang="en-US" dirty="0"/>
          </a:p>
        </p:txBody>
      </p:sp>
      <p:sp>
        <p:nvSpPr>
          <p:cNvPr id="22" name="TextBox 21"/>
          <p:cNvSpPr txBox="1"/>
          <p:nvPr/>
        </p:nvSpPr>
        <p:spPr>
          <a:xfrm>
            <a:off x="2943122" y="5648464"/>
            <a:ext cx="6340197" cy="707886"/>
          </a:xfrm>
          <a:prstGeom prst="rect">
            <a:avLst/>
          </a:prstGeom>
          <a:noFill/>
        </p:spPr>
        <p:txBody>
          <a:bodyPr wrap="none" rtlCol="0">
            <a:spAutoFit/>
          </a:bodyPr>
          <a:lstStyle/>
          <a:p>
            <a:pPr marL="342900" indent="-342900">
              <a:buAutoNum type="arabicParenBoth"/>
            </a:pPr>
            <a:r>
              <a:rPr lang="en-US" sz="2000" b="1" dirty="0" smtClean="0"/>
              <a:t>convert: impression to idea [understanding]</a:t>
            </a:r>
          </a:p>
          <a:p>
            <a:pPr marL="342900" indent="-342900">
              <a:buAutoNum type="arabicParenBoth"/>
            </a:pPr>
            <a:r>
              <a:rPr lang="en-US" sz="2000" b="1" dirty="0"/>
              <a:t>c</a:t>
            </a:r>
            <a:r>
              <a:rPr lang="en-US" sz="2000" b="1" dirty="0" smtClean="0"/>
              <a:t>onvert: idea to impression [sympathy / (imagination)]</a:t>
            </a:r>
            <a:endParaRPr lang="en-US" sz="2000" b="1" dirty="0"/>
          </a:p>
        </p:txBody>
      </p:sp>
      <p:sp>
        <p:nvSpPr>
          <p:cNvPr id="24" name="TextBox 23"/>
          <p:cNvSpPr txBox="1"/>
          <p:nvPr/>
        </p:nvSpPr>
        <p:spPr>
          <a:xfrm rot="20179632">
            <a:off x="2573271" y="3980388"/>
            <a:ext cx="3980577" cy="830997"/>
          </a:xfrm>
          <a:prstGeom prst="rect">
            <a:avLst/>
          </a:prstGeom>
          <a:noFill/>
        </p:spPr>
        <p:txBody>
          <a:bodyPr wrap="none" rtlCol="0">
            <a:spAutoFit/>
          </a:bodyPr>
          <a:lstStyle/>
          <a:p>
            <a:r>
              <a:rPr lang="en-US" sz="2400" b="1" dirty="0" smtClean="0"/>
              <a:t>+ an idea conceived to belong </a:t>
            </a:r>
          </a:p>
          <a:p>
            <a:r>
              <a:rPr lang="en-US" sz="2400" b="1" dirty="0" smtClean="0"/>
              <a:t>to the other persons</a:t>
            </a:r>
            <a:endParaRPr lang="en-US" sz="2400" b="1" dirty="0"/>
          </a:p>
        </p:txBody>
      </p:sp>
      <p:cxnSp>
        <p:nvCxnSpPr>
          <p:cNvPr id="26" name="Straight Arrow Connector 25"/>
          <p:cNvCxnSpPr/>
          <p:nvPr/>
        </p:nvCxnSpPr>
        <p:spPr>
          <a:xfrm flipV="1">
            <a:off x="2943122" y="4254500"/>
            <a:ext cx="2846042" cy="132105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501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imagination: Transposing perspectives and generating sympathy</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20</a:t>
            </a:fld>
            <a:endParaRPr lang="en-US"/>
          </a:p>
        </p:txBody>
      </p:sp>
      <p:pic>
        <p:nvPicPr>
          <p:cNvPr id="6" name="Picture 5" descr="Rain-cartoonPointOfVie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778000"/>
            <a:ext cx="3587918" cy="4406900"/>
          </a:xfrm>
          <a:prstGeom prst="rect">
            <a:avLst/>
          </a:prstGeom>
        </p:spPr>
      </p:pic>
      <p:sp>
        <p:nvSpPr>
          <p:cNvPr id="7" name="TextBox 6"/>
          <p:cNvSpPr txBox="1"/>
          <p:nvPr/>
        </p:nvSpPr>
        <p:spPr>
          <a:xfrm>
            <a:off x="4045118" y="1778000"/>
            <a:ext cx="5009982" cy="4062651"/>
          </a:xfrm>
          <a:prstGeom prst="rect">
            <a:avLst/>
          </a:prstGeom>
          <a:noFill/>
        </p:spPr>
        <p:txBody>
          <a:bodyPr wrap="square" rtlCol="0">
            <a:spAutoFit/>
          </a:bodyPr>
          <a:lstStyle/>
          <a:p>
            <a:r>
              <a:rPr lang="en-US" sz="2000" b="1" dirty="0" smtClean="0"/>
              <a:t>The guy with umbrella says: “We needed</a:t>
            </a:r>
          </a:p>
          <a:p>
            <a:r>
              <a:rPr lang="en-US" sz="2000" b="1" dirty="0" smtClean="0"/>
              <a:t>Rain.” </a:t>
            </a:r>
          </a:p>
          <a:p>
            <a:endParaRPr lang="en-US" sz="2000" b="1" dirty="0"/>
          </a:p>
          <a:p>
            <a:r>
              <a:rPr lang="en-US" sz="2000" b="1" dirty="0" smtClean="0"/>
              <a:t>The imagination is responsible for</a:t>
            </a:r>
          </a:p>
          <a:p>
            <a:pPr marL="342900" indent="-342900">
              <a:buAutoNum type="arabicParenBoth"/>
            </a:pPr>
            <a:r>
              <a:rPr lang="en-US" sz="2000" b="1" dirty="0" smtClean="0"/>
              <a:t>Converting ideas to impressions in Sympathy</a:t>
            </a:r>
          </a:p>
          <a:p>
            <a:pPr marL="342900" indent="-342900">
              <a:buAutoNum type="arabicParenBoth"/>
            </a:pPr>
            <a:r>
              <a:rPr lang="en-US" sz="2000" b="1" dirty="0" smtClean="0"/>
              <a:t>Changing perspectives “as if” I were “over there”</a:t>
            </a:r>
          </a:p>
          <a:p>
            <a:pPr marL="342900" indent="-342900">
              <a:buAutoNum type="arabicParenBoth"/>
            </a:pPr>
            <a:r>
              <a:rPr lang="en-US" sz="2000" b="1" dirty="0" smtClean="0"/>
              <a:t>A dis-interested spectator is not cold hearted – lacks a conflict of interest - may still be sympathetic</a:t>
            </a:r>
          </a:p>
          <a:p>
            <a:pPr marL="342900" indent="-342900">
              <a:buAutoNum type="arabicParenBoth"/>
            </a:pPr>
            <a:r>
              <a:rPr lang="en-US" sz="2000" b="1" dirty="0" smtClean="0"/>
              <a:t>False belief test </a:t>
            </a:r>
          </a:p>
          <a:p>
            <a:pPr marL="342900" indent="-342900">
              <a:buAutoNum type="arabicParenBoth"/>
            </a:pPr>
            <a:endParaRPr lang="en-US" dirty="0"/>
          </a:p>
        </p:txBody>
      </p:sp>
    </p:spTree>
    <p:extLst>
      <p:ext uri="{BB962C8B-B14F-4D97-AF65-F5344CB8AC3E}">
        <p14:creationId xmlns:p14="http://schemas.microsoft.com/office/powerpoint/2010/main" val="1490358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Delicacy of taste </a:t>
            </a:r>
            <a:r>
              <a:rPr lang="en-US" dirty="0" err="1" smtClean="0"/>
              <a:t>vs</a:t>
            </a:r>
            <a:r>
              <a:rPr lang="en-US" dirty="0" smtClean="0"/>
              <a:t> delicacy of passion</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21</a:t>
            </a:fld>
            <a:endParaRPr lang="en-US"/>
          </a:p>
        </p:txBody>
      </p:sp>
      <p:pic>
        <p:nvPicPr>
          <p:cNvPr id="6" name="Picture 5" descr="finegrainedExperienc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0" y="1879600"/>
            <a:ext cx="3093559" cy="3093559"/>
          </a:xfrm>
          <a:prstGeom prst="rect">
            <a:avLst/>
          </a:prstGeom>
        </p:spPr>
      </p:pic>
      <p:sp>
        <p:nvSpPr>
          <p:cNvPr id="7" name="TextBox 6"/>
          <p:cNvSpPr txBox="1"/>
          <p:nvPr/>
        </p:nvSpPr>
        <p:spPr>
          <a:xfrm>
            <a:off x="4457701" y="1879600"/>
            <a:ext cx="3606800" cy="3046988"/>
          </a:xfrm>
          <a:prstGeom prst="rect">
            <a:avLst/>
          </a:prstGeom>
          <a:noFill/>
        </p:spPr>
        <p:txBody>
          <a:bodyPr wrap="square" rtlCol="0">
            <a:spAutoFit/>
          </a:bodyPr>
          <a:lstStyle/>
          <a:p>
            <a:r>
              <a:rPr lang="en-US" sz="2400" dirty="0" smtClean="0"/>
              <a:t>Hume’s example of the cask of sherry …</a:t>
            </a:r>
          </a:p>
          <a:p>
            <a:endParaRPr lang="en-US" sz="2400" dirty="0"/>
          </a:p>
          <a:p>
            <a:r>
              <a:rPr lang="en-US" sz="2400" dirty="0" smtClean="0"/>
              <a:t>If you are aware of something of which I lack aware, then your “delicacy” is more fine-grained</a:t>
            </a:r>
            <a:endParaRPr lang="en-US" sz="2400" dirty="0"/>
          </a:p>
        </p:txBody>
      </p:sp>
    </p:spTree>
    <p:extLst>
      <p:ext uri="{BB962C8B-B14F-4D97-AF65-F5344CB8AC3E}">
        <p14:creationId xmlns:p14="http://schemas.microsoft.com/office/powerpoint/2010/main" val="655449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David Hume</a:t>
            </a:r>
            <a:endParaRPr lang="en-US" dirty="0"/>
          </a:p>
        </p:txBody>
      </p:sp>
      <p:sp>
        <p:nvSpPr>
          <p:cNvPr id="3" name="Content Placeholder 2"/>
          <p:cNvSpPr>
            <a:spLocks noGrp="1"/>
          </p:cNvSpPr>
          <p:nvPr>
            <p:ph idx="1"/>
          </p:nvPr>
        </p:nvSpPr>
        <p:spPr/>
        <p:txBody>
          <a:bodyPr/>
          <a:lstStyle/>
          <a:p>
            <a:r>
              <a:rPr lang="en-US" dirty="0"/>
              <a:t>Every movement of the theatre, by a skillful poet, is communicated, as it were by magic, to the spectators; who weep, tremble, resent, rejoice, and are inflamed with all the variety of passions, which actuate the several personages of the drama (1751: 49).</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22</a:t>
            </a:fld>
            <a:endParaRPr lang="en-US"/>
          </a:p>
        </p:txBody>
      </p:sp>
    </p:spTree>
    <p:extLst>
      <p:ext uri="{BB962C8B-B14F-4D97-AF65-F5344CB8AC3E}">
        <p14:creationId xmlns:p14="http://schemas.microsoft.com/office/powerpoint/2010/main" val="326008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David Hume</a:t>
            </a:r>
            <a:endParaRPr lang="en-US" dirty="0"/>
          </a:p>
        </p:txBody>
      </p:sp>
      <p:sp>
        <p:nvSpPr>
          <p:cNvPr id="3" name="Content Placeholder 2"/>
          <p:cNvSpPr>
            <a:spLocks noGrp="1"/>
          </p:cNvSpPr>
          <p:nvPr>
            <p:ph idx="1"/>
          </p:nvPr>
        </p:nvSpPr>
        <p:spPr/>
        <p:txBody>
          <a:bodyPr/>
          <a:lstStyle/>
          <a:p>
            <a:r>
              <a:rPr lang="en-US" dirty="0"/>
              <a:t>A cheerful countenance infuses a sensible complacency and serenity into my mind; as an angry or sorrowful one throws a sudden damp upon me. Hatred, resentment, esteem, love, courage, mirth and melancholy; all these passions I feel more from communication than from my own natural temper and disposition (T 2.1.11.2; 1739: 316-17). </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23</a:t>
            </a:fld>
            <a:endParaRPr lang="en-US"/>
          </a:p>
        </p:txBody>
      </p:sp>
    </p:spTree>
    <p:extLst>
      <p:ext uri="{BB962C8B-B14F-4D97-AF65-F5344CB8AC3E}">
        <p14:creationId xmlns:p14="http://schemas.microsoft.com/office/powerpoint/2010/main" val="3261009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David Hume</a:t>
            </a:r>
            <a:endParaRPr lang="en-US" dirty="0"/>
          </a:p>
        </p:txBody>
      </p:sp>
      <p:sp>
        <p:nvSpPr>
          <p:cNvPr id="3" name="Content Placeholder 2"/>
          <p:cNvSpPr>
            <a:spLocks noGrp="1"/>
          </p:cNvSpPr>
          <p:nvPr>
            <p:ph idx="1"/>
          </p:nvPr>
        </p:nvSpPr>
        <p:spPr/>
        <p:txBody>
          <a:bodyPr>
            <a:normAutofit lnSpcReduction="10000"/>
          </a:bodyPr>
          <a:lstStyle/>
          <a:p>
            <a:r>
              <a:rPr lang="en-US" dirty="0"/>
              <a:t>So close and intimate is the correspondence of human souls that no sooner any person approaches me, than he diffuses on me all his opinions, and draws along my judgment in a greater or less degree. And tho’, on many occasions, my sympathy with him goes not so far as entirely to change my sentiments and way of thinking; yet it seldom is so weak as not to disturb the easy course of my thought. . . (T 3.3.2.2; 1739: 592). </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24</a:t>
            </a:fld>
            <a:endParaRPr lang="en-US"/>
          </a:p>
        </p:txBody>
      </p:sp>
    </p:spTree>
    <p:extLst>
      <p:ext uri="{BB962C8B-B14F-4D97-AF65-F5344CB8AC3E}">
        <p14:creationId xmlns:p14="http://schemas.microsoft.com/office/powerpoint/2010/main" val="1138631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David Hume</a:t>
            </a:r>
            <a:endParaRPr lang="en-US" dirty="0"/>
          </a:p>
        </p:txBody>
      </p:sp>
      <p:sp>
        <p:nvSpPr>
          <p:cNvPr id="3" name="Content Placeholder 2"/>
          <p:cNvSpPr>
            <a:spLocks noGrp="1"/>
          </p:cNvSpPr>
          <p:nvPr>
            <p:ph idx="1"/>
          </p:nvPr>
        </p:nvSpPr>
        <p:spPr/>
        <p:txBody>
          <a:bodyPr>
            <a:normAutofit fontScale="92500" lnSpcReduction="20000"/>
          </a:bodyPr>
          <a:lstStyle/>
          <a:p>
            <a:r>
              <a:rPr lang="en-US" dirty="0"/>
              <a:t>‘Tis remarkable, that nothing touches a man of humanity more than any instance of extraordinary delicacy in love or </a:t>
            </a:r>
            <a:r>
              <a:rPr lang="en-US" dirty="0" smtClean="0"/>
              <a:t>friendship. </a:t>
            </a:r>
            <a:r>
              <a:rPr lang="en-US" dirty="0"/>
              <a:t>. . The passions are so </a:t>
            </a:r>
            <a:r>
              <a:rPr lang="en-US" i="1" dirty="0"/>
              <a:t>contagious</a:t>
            </a:r>
            <a:r>
              <a:rPr lang="en-US" dirty="0"/>
              <a:t>, that they pass with the greatest facility from one person to another, and produce correspondent movements in all human breast. Where friendship appears in very signal instances, my hart catches the same passion, and is warmed by those warm sentiments, that display themselves me (T 3.3.3.5; 1739: 604-5)</a:t>
            </a:r>
            <a:r>
              <a:rPr lang="en-US" dirty="0" smtClean="0"/>
              <a:t>.</a:t>
            </a:r>
            <a:endParaRPr lang="en-US" dirty="0"/>
          </a:p>
        </p:txBody>
      </p:sp>
      <p:sp>
        <p:nvSpPr>
          <p:cNvPr id="9" name="Footer Placeholder 8"/>
          <p:cNvSpPr>
            <a:spLocks noGrp="1"/>
          </p:cNvSpPr>
          <p:nvPr>
            <p:ph type="ftr" sz="quarter" idx="11"/>
          </p:nvPr>
        </p:nvSpPr>
        <p:spPr/>
        <p:txBody>
          <a:bodyPr/>
          <a:lstStyle/>
          <a:p>
            <a:r>
              <a:rPr lang="en-US" smtClean="0"/>
              <a:t>(c) Lou Agosta / LAgosta@UChicago.edu</a:t>
            </a:r>
            <a:endParaRPr lang="en-US"/>
          </a:p>
        </p:txBody>
      </p:sp>
      <p:sp>
        <p:nvSpPr>
          <p:cNvPr id="10" name="Slide Number Placeholder 9"/>
          <p:cNvSpPr>
            <a:spLocks noGrp="1"/>
          </p:cNvSpPr>
          <p:nvPr>
            <p:ph type="sldNum" sz="quarter" idx="12"/>
          </p:nvPr>
        </p:nvSpPr>
        <p:spPr/>
        <p:txBody>
          <a:bodyPr/>
          <a:lstStyle/>
          <a:p>
            <a:fld id="{FE6F1EEA-E4FC-C74E-B97D-68205FBE1F57}" type="slidenum">
              <a:rPr lang="en-US" smtClean="0"/>
              <a:t>25</a:t>
            </a:fld>
            <a:endParaRPr lang="en-US" dirty="0"/>
          </a:p>
        </p:txBody>
      </p:sp>
    </p:spTree>
    <p:extLst>
      <p:ext uri="{BB962C8B-B14F-4D97-AF65-F5344CB8AC3E}">
        <p14:creationId xmlns:p14="http://schemas.microsoft.com/office/powerpoint/2010/main" val="2345761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(Hume)</a:t>
            </a:r>
            <a:endParaRPr lang="en-US" dirty="0"/>
          </a:p>
        </p:txBody>
      </p:sp>
      <p:sp>
        <p:nvSpPr>
          <p:cNvPr id="3" name="Content Placeholder 2"/>
          <p:cNvSpPr>
            <a:spLocks noGrp="1"/>
          </p:cNvSpPr>
          <p:nvPr>
            <p:ph idx="1"/>
          </p:nvPr>
        </p:nvSpPr>
        <p:spPr/>
        <p:txBody>
          <a:bodyPr/>
          <a:lstStyle/>
          <a:p>
            <a:r>
              <a:rPr lang="en-US" dirty="0" smtClean="0"/>
              <a:t>Emotional contagion / suggestion</a:t>
            </a:r>
          </a:p>
          <a:p>
            <a:r>
              <a:rPr lang="en-US" dirty="0" smtClean="0"/>
              <a:t>Conversion of idea to impression</a:t>
            </a:r>
          </a:p>
          <a:p>
            <a:r>
              <a:rPr lang="en-US" dirty="0" smtClean="0"/>
              <a:t>Conversion of idea to impression + The Other</a:t>
            </a:r>
          </a:p>
          <a:p>
            <a:r>
              <a:rPr lang="en-US" dirty="0" smtClean="0"/>
              <a:t>Delicacy of taste impression</a:t>
            </a:r>
          </a:p>
          <a:p>
            <a:r>
              <a:rPr lang="en-US" dirty="0" smtClean="0"/>
              <a:t>Benevolence / compassion </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26</a:t>
            </a:fld>
            <a:endParaRPr lang="en-US"/>
          </a:p>
        </p:txBody>
      </p:sp>
    </p:spTree>
    <p:extLst>
      <p:ext uri="{BB962C8B-B14F-4D97-AF65-F5344CB8AC3E}">
        <p14:creationId xmlns:p14="http://schemas.microsoft.com/office/powerpoint/2010/main" val="2996831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Immanuel Kant</a:t>
            </a:r>
            <a:endParaRPr lang="en-US" dirty="0"/>
          </a:p>
        </p:txBody>
      </p:sp>
      <p:sp>
        <p:nvSpPr>
          <p:cNvPr id="3" name="Content Placeholder 2"/>
          <p:cNvSpPr>
            <a:spLocks noGrp="1"/>
          </p:cNvSpPr>
          <p:nvPr>
            <p:ph idx="1"/>
          </p:nvPr>
        </p:nvSpPr>
        <p:spPr/>
        <p:txBody>
          <a:bodyPr/>
          <a:lstStyle/>
          <a:p>
            <a:r>
              <a:rPr lang="en-US" dirty="0" smtClean="0"/>
              <a:t>Like taste, empathy is disinterested</a:t>
            </a:r>
          </a:p>
          <a:p>
            <a:r>
              <a:rPr lang="en-US" dirty="0" smtClean="0"/>
              <a:t>Like taste, empathy requires the universal communicability of feelings</a:t>
            </a:r>
          </a:p>
          <a:p>
            <a:r>
              <a:rPr lang="en-US" dirty="0" smtClean="0"/>
              <a:t>Like taste, empathy leverages the form of purposiveness</a:t>
            </a:r>
          </a:p>
          <a:p>
            <a:r>
              <a:rPr lang="en-US" dirty="0" smtClean="0"/>
              <a:t>Like taste, empathy relates necessarily to the other</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27</a:t>
            </a:fld>
            <a:endParaRPr lang="en-US"/>
          </a:p>
        </p:txBody>
      </p:sp>
    </p:spTree>
    <p:extLst>
      <p:ext uri="{BB962C8B-B14F-4D97-AF65-F5344CB8AC3E}">
        <p14:creationId xmlns:p14="http://schemas.microsoft.com/office/powerpoint/2010/main" val="455253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rumor of empathy in Kant</a:t>
            </a:r>
            <a:endParaRPr lang="en-US" dirty="0"/>
          </a:p>
        </p:txBody>
      </p:sp>
      <p:sp>
        <p:nvSpPr>
          <p:cNvPr id="3" name="Content Placeholder 2"/>
          <p:cNvSpPr>
            <a:spLocks noGrp="1"/>
          </p:cNvSpPr>
          <p:nvPr>
            <p:ph idx="1"/>
          </p:nvPr>
        </p:nvSpPr>
        <p:spPr/>
        <p:txBody>
          <a:bodyPr>
            <a:normAutofit/>
          </a:bodyPr>
          <a:lstStyle/>
          <a:p>
            <a:r>
              <a:rPr lang="en-US" dirty="0"/>
              <a:t>The “communicability of feelings” (1790/93a: 174; §40 (AA 294)) sounds like step one of the multi-dimensional approach to empathy</a:t>
            </a:r>
            <a:r>
              <a:rPr lang="en-US" dirty="0" smtClean="0"/>
              <a:t>.</a:t>
            </a:r>
          </a:p>
          <a:p>
            <a:r>
              <a:rPr lang="en-US" dirty="0" smtClean="0"/>
              <a:t>Kant’s </a:t>
            </a:r>
            <a:r>
              <a:rPr lang="en-US" dirty="0"/>
              <a:t>“communicability of feeling” is the clue to the reconstruction of the deep history of empathy in Kant. </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28</a:t>
            </a:fld>
            <a:endParaRPr lang="en-US"/>
          </a:p>
        </p:txBody>
      </p:sp>
    </p:spTree>
    <p:extLst>
      <p:ext uri="{BB962C8B-B14F-4D97-AF65-F5344CB8AC3E}">
        <p14:creationId xmlns:p14="http://schemas.microsoft.com/office/powerpoint/2010/main" val="1770137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Kant</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29</a:t>
            </a:fld>
            <a:endParaRPr lang="en-US"/>
          </a:p>
        </p:txBody>
      </p:sp>
      <p:pic>
        <p:nvPicPr>
          <p:cNvPr id="6" name="Picture 5" descr="duchenneSMI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447" y="2192338"/>
            <a:ext cx="4499553" cy="2709862"/>
          </a:xfrm>
          <a:prstGeom prst="rect">
            <a:avLst/>
          </a:prstGeom>
        </p:spPr>
      </p:pic>
      <p:pic>
        <p:nvPicPr>
          <p:cNvPr id="7" name="Picture 6" descr="head-with-brain-clip-art-gcp7nl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36965"/>
            <a:ext cx="2860766" cy="3879669"/>
          </a:xfrm>
          <a:prstGeom prst="rect">
            <a:avLst/>
          </a:prstGeom>
        </p:spPr>
      </p:pic>
      <p:sp>
        <p:nvSpPr>
          <p:cNvPr id="8" name="TextBox 7"/>
          <p:cNvSpPr txBox="1"/>
          <p:nvPr/>
        </p:nvSpPr>
        <p:spPr>
          <a:xfrm>
            <a:off x="3721100" y="4876800"/>
            <a:ext cx="4968027" cy="1754327"/>
          </a:xfrm>
          <a:prstGeom prst="rect">
            <a:avLst/>
          </a:prstGeom>
          <a:noFill/>
        </p:spPr>
        <p:txBody>
          <a:bodyPr wrap="none" rtlCol="0">
            <a:spAutoFit/>
          </a:bodyPr>
          <a:lstStyle/>
          <a:p>
            <a:pPr marL="342900" indent="-342900">
              <a:buAutoNum type="arabicParenBoth"/>
            </a:pPr>
            <a:r>
              <a:rPr lang="en-US" dirty="0" smtClean="0"/>
              <a:t>Free play of the imagination and understanding</a:t>
            </a:r>
          </a:p>
          <a:p>
            <a:pPr marL="342900" indent="-342900">
              <a:buAutoNum type="arabicParenBoth"/>
            </a:pPr>
            <a:r>
              <a:rPr lang="en-US" dirty="0" smtClean="0"/>
              <a:t>Subordination of sensibility to infinite reason</a:t>
            </a:r>
          </a:p>
          <a:p>
            <a:pPr marL="342900" indent="-342900">
              <a:buAutoNum type="arabicParenBoth"/>
            </a:pPr>
            <a:r>
              <a:rPr lang="en-US" dirty="0" smtClean="0"/>
              <a:t>Distancing: dis-interestedness</a:t>
            </a:r>
          </a:p>
          <a:p>
            <a:pPr marL="342900" indent="-342900">
              <a:buAutoNum type="arabicParenBoth"/>
            </a:pPr>
            <a:r>
              <a:rPr lang="en-US" dirty="0" smtClean="0"/>
              <a:t>Engagement: communicability of feeling </a:t>
            </a:r>
          </a:p>
          <a:p>
            <a:pPr marL="342900" indent="-342900">
              <a:buAutoNum type="arabicParenBoth"/>
            </a:pPr>
            <a:r>
              <a:rPr lang="en-US" dirty="0" smtClean="0"/>
              <a:t>Engagement with the other (sensus communis)</a:t>
            </a:r>
          </a:p>
          <a:p>
            <a:pPr marL="342900" indent="-342900">
              <a:buAutoNum type="arabicParenBoth"/>
            </a:pPr>
            <a:r>
              <a:rPr lang="en-US" dirty="0" smtClean="0"/>
              <a:t>Purposefulness of the manifold</a:t>
            </a:r>
            <a:endParaRPr lang="en-US" dirty="0"/>
          </a:p>
        </p:txBody>
      </p:sp>
      <p:sp>
        <p:nvSpPr>
          <p:cNvPr id="9" name="TextBox 8"/>
          <p:cNvSpPr txBox="1"/>
          <p:nvPr/>
        </p:nvSpPr>
        <p:spPr>
          <a:xfrm>
            <a:off x="952500" y="3479800"/>
            <a:ext cx="917965" cy="369332"/>
          </a:xfrm>
          <a:prstGeom prst="rect">
            <a:avLst/>
          </a:prstGeom>
          <a:noFill/>
        </p:spPr>
        <p:txBody>
          <a:bodyPr wrap="none" rtlCol="0">
            <a:spAutoFit/>
          </a:bodyPr>
          <a:lstStyle/>
          <a:p>
            <a:r>
              <a:rPr lang="en-US" dirty="0" smtClean="0"/>
              <a:t>(1) – (6) </a:t>
            </a:r>
            <a:endParaRPr lang="en-US" dirty="0"/>
          </a:p>
        </p:txBody>
      </p:sp>
      <p:pic>
        <p:nvPicPr>
          <p:cNvPr id="10" name="Picture 9" descr="imageros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2400" y="2435315"/>
            <a:ext cx="1507691" cy="1003300"/>
          </a:xfrm>
          <a:prstGeom prst="rect">
            <a:avLst/>
          </a:prstGeom>
        </p:spPr>
      </p:pic>
    </p:spTree>
    <p:extLst>
      <p:ext uri="{BB962C8B-B14F-4D97-AF65-F5344CB8AC3E}">
        <p14:creationId xmlns:p14="http://schemas.microsoft.com/office/powerpoint/2010/main" val="3411978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Immanuel Kant (1790/93)</a:t>
            </a:r>
            <a:endParaRPr lang="en-US" dirty="0"/>
          </a:p>
        </p:txBody>
      </p:sp>
      <p:sp>
        <p:nvSpPr>
          <p:cNvPr id="3" name="Content Placeholder 2"/>
          <p:cNvSpPr>
            <a:spLocks noGrp="1"/>
          </p:cNvSpPr>
          <p:nvPr>
            <p:ph idx="1"/>
          </p:nvPr>
        </p:nvSpPr>
        <p:spPr/>
        <p:txBody>
          <a:bodyPr>
            <a:normAutofit lnSpcReduction="10000"/>
          </a:bodyPr>
          <a:lstStyle/>
          <a:p>
            <a:r>
              <a:rPr lang="en-US" dirty="0"/>
              <a:t>We call buildings or trees majestic and magnificent, or fields smiling and joyful; even colors are called innocent, modest or tender, because they arouse sensation that contain something analogical to the consciousness of a mental state produced by moral judgments. Taste as it were makes possible the transition from sensible charm to the habitual moral interest without too violent a leap […] (1790/93a: 228; §59 (AA354)). </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30</a:t>
            </a:fld>
            <a:endParaRPr lang="en-US"/>
          </a:p>
        </p:txBody>
      </p:sp>
    </p:spTree>
    <p:extLst>
      <p:ext uri="{BB962C8B-B14F-4D97-AF65-F5344CB8AC3E}">
        <p14:creationId xmlns:p14="http://schemas.microsoft.com/office/powerpoint/2010/main" val="616094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a raging storm where is the rage?</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31</a:t>
            </a:fld>
            <a:endParaRPr lang="en-US"/>
          </a:p>
        </p:txBody>
      </p:sp>
      <p:pic>
        <p:nvPicPr>
          <p:cNvPr id="6" name="Picture 5" descr="boatinthestor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0700" y="1417638"/>
            <a:ext cx="4356100" cy="3556347"/>
          </a:xfrm>
          <a:prstGeom prst="rect">
            <a:avLst/>
          </a:prstGeom>
        </p:spPr>
      </p:pic>
      <p:grpSp>
        <p:nvGrpSpPr>
          <p:cNvPr id="13" name="Group 12"/>
          <p:cNvGrpSpPr/>
          <p:nvPr/>
        </p:nvGrpSpPr>
        <p:grpSpPr>
          <a:xfrm>
            <a:off x="571501" y="3517900"/>
            <a:ext cx="2437784" cy="2552700"/>
            <a:chOff x="571500" y="1689100"/>
            <a:chExt cx="4704437" cy="4381500"/>
          </a:xfrm>
        </p:grpSpPr>
        <p:pic>
          <p:nvPicPr>
            <p:cNvPr id="7" name="Picture 6" descr="head-with-brain-clip-art-gcp7nl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1689100"/>
              <a:ext cx="2860766" cy="4381500"/>
            </a:xfrm>
            <a:prstGeom prst="rect">
              <a:avLst/>
            </a:prstGeom>
          </p:spPr>
        </p:pic>
        <p:pic>
          <p:nvPicPr>
            <p:cNvPr id="8" name="Picture 7" descr="group-of-angry-people-clipart-clipart-panda-free-clipart-images-Xp01Zn-clipa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8282" y="4958047"/>
              <a:ext cx="858979" cy="1112553"/>
            </a:xfrm>
            <a:prstGeom prst="rect">
              <a:avLst/>
            </a:prstGeom>
          </p:spPr>
        </p:pic>
        <p:sp>
          <p:nvSpPr>
            <p:cNvPr id="9" name="TextBox 8"/>
            <p:cNvSpPr txBox="1"/>
            <p:nvPr/>
          </p:nvSpPr>
          <p:spPr>
            <a:xfrm>
              <a:off x="1422652" y="2241035"/>
              <a:ext cx="1257078" cy="633928"/>
            </a:xfrm>
            <a:prstGeom prst="rect">
              <a:avLst/>
            </a:prstGeom>
            <a:noFill/>
          </p:spPr>
          <p:txBody>
            <a:bodyPr wrap="none" rtlCol="0">
              <a:spAutoFit/>
            </a:bodyPr>
            <a:lstStyle/>
            <a:p>
              <a:r>
                <a:rPr lang="en-US" dirty="0" smtClean="0"/>
                <a:t> rage</a:t>
              </a:r>
              <a:endParaRPr lang="en-US" dirty="0"/>
            </a:p>
          </p:txBody>
        </p:sp>
        <p:cxnSp>
          <p:nvCxnSpPr>
            <p:cNvPr id="10" name="Straight Arrow Connector 9"/>
            <p:cNvCxnSpPr/>
            <p:nvPr/>
          </p:nvCxnSpPr>
          <p:spPr>
            <a:xfrm>
              <a:off x="1854200" y="2659678"/>
              <a:ext cx="0" cy="21663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854200" y="3810000"/>
              <a:ext cx="3421737" cy="1109374"/>
            </a:xfrm>
            <a:prstGeom prst="rect">
              <a:avLst/>
            </a:prstGeom>
            <a:noFill/>
          </p:spPr>
          <p:txBody>
            <a:bodyPr wrap="none" rtlCol="0">
              <a:spAutoFit/>
            </a:bodyPr>
            <a:lstStyle/>
            <a:p>
              <a:r>
                <a:rPr lang="en-US" dirty="0" smtClean="0"/>
                <a:t>one’s impression </a:t>
              </a:r>
            </a:p>
            <a:p>
              <a:r>
                <a:rPr lang="en-US" dirty="0" smtClean="0"/>
                <a:t>of the rage</a:t>
              </a:r>
              <a:endParaRPr lang="en-US" dirty="0"/>
            </a:p>
          </p:txBody>
        </p:sp>
        <p:pic>
          <p:nvPicPr>
            <p:cNvPr id="12" name="Picture 11" descr="group-of-angry-people-clipart-clipart-panda-free-clipart-images-Xp01Zn-clipa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2920" y="2610366"/>
              <a:ext cx="337887" cy="437634"/>
            </a:xfrm>
            <a:prstGeom prst="rect">
              <a:avLst/>
            </a:prstGeom>
          </p:spPr>
        </p:pic>
      </p:grpSp>
      <p:cxnSp>
        <p:nvCxnSpPr>
          <p:cNvPr id="15" name="Straight Arrow Connector 14"/>
          <p:cNvCxnSpPr/>
          <p:nvPr/>
        </p:nvCxnSpPr>
        <p:spPr>
          <a:xfrm flipV="1">
            <a:off x="2552700" y="3517900"/>
            <a:ext cx="1397000" cy="56546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4308484" y="5435117"/>
            <a:ext cx="3422632" cy="1200329"/>
          </a:xfrm>
          <a:prstGeom prst="rect">
            <a:avLst/>
          </a:prstGeom>
          <a:noFill/>
        </p:spPr>
        <p:txBody>
          <a:bodyPr wrap="none" rtlCol="0">
            <a:spAutoFit/>
          </a:bodyPr>
          <a:lstStyle/>
          <a:p>
            <a:pPr algn="ctr"/>
            <a:r>
              <a:rPr lang="en-US" dirty="0" smtClean="0"/>
              <a:t>Kant – “subreption” = “projection” </a:t>
            </a:r>
          </a:p>
          <a:p>
            <a:pPr algn="ctr"/>
            <a:r>
              <a:rPr lang="en-US" dirty="0" smtClean="0"/>
              <a:t>= </a:t>
            </a:r>
          </a:p>
          <a:p>
            <a:pPr algn="ctr"/>
            <a:r>
              <a:rPr lang="en-US" dirty="0" smtClean="0"/>
              <a:t>an error I judgment </a:t>
            </a:r>
            <a:endParaRPr lang="en-US" dirty="0"/>
          </a:p>
          <a:p>
            <a:endParaRPr lang="en-US" dirty="0"/>
          </a:p>
        </p:txBody>
      </p:sp>
    </p:spTree>
    <p:extLst>
      <p:ext uri="{BB962C8B-B14F-4D97-AF65-F5344CB8AC3E}">
        <p14:creationId xmlns:p14="http://schemas.microsoft.com/office/powerpoint/2010/main" val="4181162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Immanuel Kant (1790/1793)</a:t>
            </a:r>
            <a:endParaRPr lang="en-US" dirty="0"/>
          </a:p>
        </p:txBody>
      </p:sp>
      <p:sp>
        <p:nvSpPr>
          <p:cNvPr id="3" name="Content Placeholder 2"/>
          <p:cNvSpPr>
            <a:spLocks noGrp="1"/>
          </p:cNvSpPr>
          <p:nvPr>
            <p:ph idx="1"/>
          </p:nvPr>
        </p:nvSpPr>
        <p:spPr/>
        <p:txBody>
          <a:bodyPr>
            <a:normAutofit fontScale="85000" lnSpcReduction="10000"/>
          </a:bodyPr>
          <a:lstStyle/>
          <a:p>
            <a:r>
              <a:rPr lang="en-US" dirty="0"/>
              <a:t>. . . [T]he imagination in its freedom arouses the understanding, and the latter, without concepts, sets the imagination into a regular play [and] the representation is communicated, not as a thought, but as the inner feeling of a purposive state of mind.</a:t>
            </a:r>
          </a:p>
          <a:p>
            <a:r>
              <a:rPr lang="en-US" dirty="0"/>
              <a:t>Taste is thus the faculty for judging </a:t>
            </a:r>
            <a:r>
              <a:rPr lang="en-US" i="1" dirty="0"/>
              <a:t>a priori</a:t>
            </a:r>
            <a:r>
              <a:rPr lang="en-US" dirty="0"/>
              <a:t> the communicability of the feelings [</a:t>
            </a:r>
            <a:r>
              <a:rPr lang="en-US" i="1" dirty="0"/>
              <a:t>die </a:t>
            </a:r>
            <a:r>
              <a:rPr lang="en-US" i="1" dirty="0" err="1"/>
              <a:t>Mitteilbarkeit</a:t>
            </a:r>
            <a:r>
              <a:rPr lang="en-US" i="1" dirty="0"/>
              <a:t> der </a:t>
            </a:r>
            <a:r>
              <a:rPr lang="en-US" i="1" dirty="0" err="1"/>
              <a:t>Gefühle</a:t>
            </a:r>
            <a:r>
              <a:rPr lang="en-US" dirty="0"/>
              <a:t>] that are combined with a given representation (without the mediation of a concept) (1790/93a: §40; 175-176; (AA: 296)).</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32</a:t>
            </a:fld>
            <a:endParaRPr lang="en-US"/>
          </a:p>
        </p:txBody>
      </p:sp>
    </p:spTree>
    <p:extLst>
      <p:ext uri="{BB962C8B-B14F-4D97-AF65-F5344CB8AC3E}">
        <p14:creationId xmlns:p14="http://schemas.microsoft.com/office/powerpoint/2010/main" val="699085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Immanuel Kant (1790/93)</a:t>
            </a:r>
            <a:endParaRPr lang="en-US" dirty="0"/>
          </a:p>
        </p:txBody>
      </p:sp>
      <p:sp>
        <p:nvSpPr>
          <p:cNvPr id="3" name="Content Placeholder 2"/>
          <p:cNvSpPr>
            <a:spLocks noGrp="1"/>
          </p:cNvSpPr>
          <p:nvPr>
            <p:ph idx="1"/>
          </p:nvPr>
        </p:nvSpPr>
        <p:spPr/>
        <p:txBody>
          <a:bodyPr>
            <a:normAutofit lnSpcReduction="10000"/>
          </a:bodyPr>
          <a:lstStyle/>
          <a:p>
            <a:r>
              <a:rPr lang="en-US" dirty="0"/>
              <a:t>This is the moment for top down, cognitive empathic interpretation. Kant explicitly notes this kind of common sense enables us </a:t>
            </a:r>
            <a:r>
              <a:rPr lang="en-US" dirty="0" smtClean="0"/>
              <a:t>– </a:t>
            </a:r>
          </a:p>
          <a:p>
            <a:pPr lvl="1"/>
            <a:r>
              <a:rPr lang="en-US" sz="3200" dirty="0" smtClean="0"/>
              <a:t>“</a:t>
            </a:r>
            <a:r>
              <a:rPr lang="en-US" sz="3200" dirty="0"/>
              <a:t>to put ourselves in thought in the place of every other” (1790/93b: §40; 136; (AA 293) (“…</a:t>
            </a:r>
            <a:r>
              <a:rPr lang="en-US" sz="3200" i="1" dirty="0"/>
              <a:t>an der Stelle </a:t>
            </a:r>
            <a:r>
              <a:rPr lang="en-US" sz="3200" i="1" dirty="0" err="1"/>
              <a:t>jedes</a:t>
            </a:r>
            <a:r>
              <a:rPr lang="en-US" sz="3200" i="1" dirty="0"/>
              <a:t> </a:t>
            </a:r>
            <a:r>
              <a:rPr lang="en-US" sz="3200" i="1" dirty="0" err="1"/>
              <a:t>anderen</a:t>
            </a:r>
            <a:r>
              <a:rPr lang="en-US" sz="3200" i="1" dirty="0"/>
              <a:t> </a:t>
            </a:r>
            <a:r>
              <a:rPr lang="en-US" sz="3200" i="1" dirty="0" err="1"/>
              <a:t>denken</a:t>
            </a:r>
            <a:r>
              <a:rPr lang="en-US" sz="3200" i="1" dirty="0"/>
              <a:t>…”</a:t>
            </a:r>
            <a:r>
              <a:rPr lang="en-US" sz="3200" dirty="0"/>
              <a:t>))</a:t>
            </a:r>
            <a:r>
              <a:rPr lang="en-US" sz="3200" i="1" dirty="0"/>
              <a:t>.</a:t>
            </a:r>
            <a:r>
              <a:rPr lang="en-US" sz="3200" dirty="0"/>
              <a:t> </a:t>
            </a:r>
            <a:endParaRPr lang="en-US" sz="3200" dirty="0" smtClean="0"/>
          </a:p>
          <a:p>
            <a:pPr lvl="1"/>
            <a:r>
              <a:rPr lang="en-US" dirty="0" smtClean="0"/>
              <a:t>This </a:t>
            </a:r>
            <a:r>
              <a:rPr lang="en-US" dirty="0"/>
              <a:t>enables one to link back to empathic interpretation and the logical function invoked in substituting a third-person for a first-person perspective. </a:t>
            </a:r>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33</a:t>
            </a:fld>
            <a:endParaRPr lang="en-US"/>
          </a:p>
        </p:txBody>
      </p:sp>
    </p:spTree>
    <p:extLst>
      <p:ext uri="{BB962C8B-B14F-4D97-AF65-F5344CB8AC3E}">
        <p14:creationId xmlns:p14="http://schemas.microsoft.com/office/powerpoint/2010/main" val="2743926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 Lipps (1851 – 1914) </a:t>
            </a:r>
            <a:endParaRPr lang="en-US" dirty="0"/>
          </a:p>
        </p:txBody>
      </p:sp>
      <p:sp>
        <p:nvSpPr>
          <p:cNvPr id="3" name="Content Placeholder 2"/>
          <p:cNvSpPr>
            <a:spLocks noGrp="1"/>
          </p:cNvSpPr>
          <p:nvPr>
            <p:ph idx="1"/>
          </p:nvPr>
        </p:nvSpPr>
        <p:spPr/>
        <p:txBody>
          <a:bodyPr/>
          <a:lstStyle/>
          <a:p>
            <a:r>
              <a:rPr lang="en-US" dirty="0" smtClean="0"/>
              <a:t>You know how the movie/play Amadeus showed that Antonio Salieri was famous in his day and is now unknown in comparison with Mozart?</a:t>
            </a:r>
          </a:p>
          <a:p>
            <a:r>
              <a:rPr lang="en-US" dirty="0" smtClean="0"/>
              <a:t>Lipps was the Salieri of “empathy,” dominating the term up until 1914 and beyond whereas today he is unknown</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34</a:t>
            </a:fld>
            <a:endParaRPr lang="en-US"/>
          </a:p>
        </p:txBody>
      </p:sp>
    </p:spTree>
    <p:extLst>
      <p:ext uri="{BB962C8B-B14F-4D97-AF65-F5344CB8AC3E}">
        <p14:creationId xmlns:p14="http://schemas.microsoft.com/office/powerpoint/2010/main" val="2074400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 Lipps (1885/1903)</a:t>
            </a:r>
            <a:endParaRPr lang="en-US" dirty="0"/>
          </a:p>
        </p:txBody>
      </p:sp>
      <p:sp>
        <p:nvSpPr>
          <p:cNvPr id="3" name="Content Placeholder 2"/>
          <p:cNvSpPr>
            <a:spLocks noGrp="1"/>
          </p:cNvSpPr>
          <p:nvPr>
            <p:ph idx="1"/>
          </p:nvPr>
        </p:nvSpPr>
        <p:spPr>
          <a:xfrm>
            <a:off x="533400" y="1600200"/>
            <a:ext cx="8388350" cy="4525963"/>
          </a:xfrm>
        </p:spPr>
        <p:txBody>
          <a:bodyPr>
            <a:normAutofit fontScale="92500"/>
          </a:bodyPr>
          <a:lstStyle/>
          <a:p>
            <a:r>
              <a:rPr lang="en-US" dirty="0" smtClean="0"/>
              <a:t>Lipps substitutes “empathy” for “aesthetic taste”</a:t>
            </a:r>
          </a:p>
          <a:p>
            <a:r>
              <a:rPr lang="en-US" dirty="0" smtClean="0"/>
              <a:t>We project our “feeling of vitality and emotions” into nature and into other people</a:t>
            </a:r>
          </a:p>
          <a:p>
            <a:r>
              <a:rPr lang="en-US" dirty="0" smtClean="0"/>
              <a:t>Lipps is famous in his day – and “owns” the word “empathy” [</a:t>
            </a:r>
            <a:r>
              <a:rPr lang="en-US" dirty="0" err="1" smtClean="0"/>
              <a:t>einfühlung</a:t>
            </a:r>
            <a:r>
              <a:rPr lang="en-US" dirty="0" smtClean="0"/>
              <a:t>]</a:t>
            </a:r>
          </a:p>
          <a:p>
            <a:r>
              <a:rPr lang="en-US" dirty="0" smtClean="0"/>
              <a:t>Lipps’ “projective empathy” becomes the “target” of the critique by the phenomenologists Scheler, Husserl, Stein, and Heidegger [which brings us to the present] </a:t>
            </a:r>
            <a:endParaRPr lang="en-US" dirty="0"/>
          </a:p>
        </p:txBody>
      </p:sp>
      <p:sp>
        <p:nvSpPr>
          <p:cNvPr id="8" name="Footer Placeholder 7"/>
          <p:cNvSpPr>
            <a:spLocks noGrp="1"/>
          </p:cNvSpPr>
          <p:nvPr>
            <p:ph type="ftr" sz="quarter" idx="11"/>
          </p:nvPr>
        </p:nvSpPr>
        <p:spPr/>
        <p:txBody>
          <a:bodyPr/>
          <a:lstStyle/>
          <a:p>
            <a:r>
              <a:rPr lang="en-US" smtClean="0"/>
              <a:t>(c) Lou Agosta, PhD, LAgosta@UChicago.edu</a:t>
            </a:r>
            <a:endParaRPr lang="en-US"/>
          </a:p>
        </p:txBody>
      </p:sp>
      <p:sp>
        <p:nvSpPr>
          <p:cNvPr id="9" name="Slide Number Placeholder 8"/>
          <p:cNvSpPr>
            <a:spLocks noGrp="1"/>
          </p:cNvSpPr>
          <p:nvPr>
            <p:ph type="sldNum" sz="quarter" idx="12"/>
          </p:nvPr>
        </p:nvSpPr>
        <p:spPr/>
        <p:txBody>
          <a:bodyPr/>
          <a:lstStyle/>
          <a:p>
            <a:fld id="{3324F8ED-E322-E246-8945-4C7414AAACCB}" type="slidenum">
              <a:rPr lang="en-US" smtClean="0"/>
              <a:t>35</a:t>
            </a:fld>
            <a:endParaRPr lang="en-US"/>
          </a:p>
        </p:txBody>
      </p:sp>
    </p:spTree>
    <p:extLst>
      <p:ext uri="{BB962C8B-B14F-4D97-AF65-F5344CB8AC3E}">
        <p14:creationId xmlns:p14="http://schemas.microsoft.com/office/powerpoint/2010/main" val="1791106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 Lipps </a:t>
            </a:r>
            <a:endParaRPr lang="en-US" dirty="0"/>
          </a:p>
        </p:txBody>
      </p:sp>
      <p:sp>
        <p:nvSpPr>
          <p:cNvPr id="3" name="Content Placeholder 2"/>
          <p:cNvSpPr>
            <a:spLocks noGrp="1"/>
          </p:cNvSpPr>
          <p:nvPr>
            <p:ph idx="1"/>
          </p:nvPr>
        </p:nvSpPr>
        <p:spPr/>
        <p:txBody>
          <a:bodyPr>
            <a:normAutofit/>
          </a:bodyPr>
          <a:lstStyle/>
          <a:p>
            <a:r>
              <a:rPr lang="en-US" dirty="0"/>
              <a:t>Only in so far as this empathy exists are forms beautiful. Their beauty is this ideal freedom with which I express life [</a:t>
            </a:r>
            <a:r>
              <a:rPr lang="en-US" i="1" dirty="0"/>
              <a:t>Sichausleben</a:t>
            </a:r>
            <a:r>
              <a:rPr lang="en-US" dirty="0"/>
              <a:t>] in them. Conversely, form is ugly when I am unable to do this, when I feel unfree inwardly, inhibited, subjected to constraint with regard to form, or in regard to its contemplation (1903: 247)</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36</a:t>
            </a:fld>
            <a:endParaRPr lang="en-US"/>
          </a:p>
        </p:txBody>
      </p:sp>
    </p:spTree>
    <p:extLst>
      <p:ext uri="{BB962C8B-B14F-4D97-AF65-F5344CB8AC3E}">
        <p14:creationId xmlns:p14="http://schemas.microsoft.com/office/powerpoint/2010/main" val="3973137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 Lipps </a:t>
            </a:r>
            <a:endParaRPr lang="en-US" dirty="0"/>
          </a:p>
        </p:txBody>
      </p:sp>
      <p:sp>
        <p:nvSpPr>
          <p:cNvPr id="3" name="Content Placeholder 2"/>
          <p:cNvSpPr>
            <a:spLocks noGrp="1"/>
          </p:cNvSpPr>
          <p:nvPr>
            <p:ph idx="1"/>
          </p:nvPr>
        </p:nvSpPr>
        <p:spPr/>
        <p:txBody>
          <a:bodyPr>
            <a:normAutofit/>
          </a:bodyPr>
          <a:lstStyle/>
          <a:p>
            <a:r>
              <a:rPr lang="en-US" dirty="0"/>
              <a:t>In full, positive empathy only one individual ego exists for me; namely this empathized or objectified own ego, which is projected into an external object (1909: 194).</a:t>
            </a:r>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37</a:t>
            </a:fld>
            <a:endParaRPr lang="en-US"/>
          </a:p>
        </p:txBody>
      </p:sp>
    </p:spTree>
    <p:extLst>
      <p:ext uri="{BB962C8B-B14F-4D97-AF65-F5344CB8AC3E}">
        <p14:creationId xmlns:p14="http://schemas.microsoft.com/office/powerpoint/2010/main" val="3292325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 Lipps </a:t>
            </a:r>
            <a:endParaRPr lang="en-US" dirty="0"/>
          </a:p>
        </p:txBody>
      </p:sp>
      <p:sp>
        <p:nvSpPr>
          <p:cNvPr id="3" name="Content Placeholder 2"/>
          <p:cNvSpPr>
            <a:spLocks noGrp="1"/>
          </p:cNvSpPr>
          <p:nvPr>
            <p:ph idx="1"/>
          </p:nvPr>
        </p:nvSpPr>
        <p:spPr/>
        <p:txBody>
          <a:bodyPr>
            <a:normAutofit/>
          </a:bodyPr>
          <a:lstStyle/>
          <a:p>
            <a:r>
              <a:rPr lang="en-US" dirty="0"/>
              <a:t>In inner imitation there is no separation between the acrobat up above and me below. On the contrary, I identify myself with him. I feel myself in him and in his place. . . . </a:t>
            </a:r>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38</a:t>
            </a:fld>
            <a:endParaRPr lang="en-US"/>
          </a:p>
        </p:txBody>
      </p:sp>
    </p:spTree>
    <p:extLst>
      <p:ext uri="{BB962C8B-B14F-4D97-AF65-F5344CB8AC3E}">
        <p14:creationId xmlns:p14="http://schemas.microsoft.com/office/powerpoint/2010/main" val="230741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 Lipps </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such inner imitation I discharge—not the motions which the acrobat discharges—rather I discharge immediately, or inwardly, or in thought, the motions of the acrobat. I discharge the motions in so far as this discharge of motion is not an external but an inner act in the acrobat himself (1903: 121-122)</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39</a:t>
            </a:fld>
            <a:endParaRPr lang="en-US"/>
          </a:p>
        </p:txBody>
      </p:sp>
    </p:spTree>
    <p:extLst>
      <p:ext uri="{BB962C8B-B14F-4D97-AF65-F5344CB8AC3E}">
        <p14:creationId xmlns:p14="http://schemas.microsoft.com/office/powerpoint/2010/main" val="647981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 Lipps </a:t>
            </a:r>
            <a:endParaRPr lang="en-US" dirty="0"/>
          </a:p>
        </p:txBody>
      </p:sp>
      <p:sp>
        <p:nvSpPr>
          <p:cNvPr id="3" name="Content Placeholder 2"/>
          <p:cNvSpPr>
            <a:spLocks noGrp="1"/>
          </p:cNvSpPr>
          <p:nvPr>
            <p:ph idx="1"/>
          </p:nvPr>
        </p:nvSpPr>
        <p:spPr/>
        <p:txBody>
          <a:bodyPr>
            <a:normAutofit fontScale="92500"/>
          </a:bodyPr>
          <a:lstStyle/>
          <a:p>
            <a:r>
              <a:rPr lang="en-US" dirty="0"/>
              <a:t>In inner imitation there is no separation between the acrobat up above and me below. On the contrary, I identify myself with him. I feel myself in him and in his place. . . . </a:t>
            </a:r>
            <a:endParaRPr lang="en-US" dirty="0" smtClean="0"/>
          </a:p>
          <a:p>
            <a:r>
              <a:rPr lang="en-US" dirty="0"/>
              <a:t>In empathy, therefore, I am not the real ego [</a:t>
            </a:r>
            <a:r>
              <a:rPr lang="en-US" i="1" dirty="0"/>
              <a:t>ich</a:t>
            </a:r>
            <a:r>
              <a:rPr lang="en-US" dirty="0"/>
              <a:t>] but am inwardly liberated from the latter, i.e., I am liberated from everything which I am apart from the contemplation of form. I am only this ideal, this contemplating ego (1903: 247).</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40</a:t>
            </a:fld>
            <a:endParaRPr lang="en-US"/>
          </a:p>
        </p:txBody>
      </p:sp>
    </p:spTree>
    <p:extLst>
      <p:ext uri="{BB962C8B-B14F-4D97-AF65-F5344CB8AC3E}">
        <p14:creationId xmlns:p14="http://schemas.microsoft.com/office/powerpoint/2010/main" val="386408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 Lipps </a:t>
            </a:r>
            <a:endParaRPr lang="en-US" dirty="0"/>
          </a:p>
        </p:txBody>
      </p:sp>
      <p:sp>
        <p:nvSpPr>
          <p:cNvPr id="3" name="Content Placeholder 2"/>
          <p:cNvSpPr>
            <a:spLocks noGrp="1"/>
          </p:cNvSpPr>
          <p:nvPr>
            <p:ph idx="1"/>
          </p:nvPr>
        </p:nvSpPr>
        <p:spPr/>
        <p:txBody>
          <a:bodyPr>
            <a:normAutofit/>
          </a:bodyPr>
          <a:lstStyle/>
          <a:p>
            <a:r>
              <a:rPr lang="en-US" dirty="0"/>
              <a:t>The “other” is one’s own personality, a modified own ego, which is represented and modified according to the external appearance and the perceptible expressions of life. The man besides me, of which I am conscious, is a duplicate and at the same time a modification of my self</a:t>
            </a:r>
            <a:r>
              <a:rPr lang="en-US" dirty="0" smtClean="0"/>
              <a:t>. (</a:t>
            </a:r>
            <a:r>
              <a:rPr lang="en-US" dirty="0"/>
              <a:t>1903: 106).</a:t>
            </a:r>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41</a:t>
            </a:fld>
            <a:endParaRPr lang="en-US"/>
          </a:p>
        </p:txBody>
      </p:sp>
    </p:spTree>
    <p:extLst>
      <p:ext uri="{BB962C8B-B14F-4D97-AF65-F5344CB8AC3E}">
        <p14:creationId xmlns:p14="http://schemas.microsoft.com/office/powerpoint/2010/main" val="9696941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Theodor Lipps </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first material and occasion for the construction of the foreign personality is offered by his expression of life, the audible and visible, the sounds and physiognomy or gesture, in short, the expressive movements (1903: 106).</a:t>
            </a:r>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42</a:t>
            </a:fld>
            <a:endParaRPr lang="en-US"/>
          </a:p>
        </p:txBody>
      </p:sp>
    </p:spTree>
    <p:extLst>
      <p:ext uri="{BB962C8B-B14F-4D97-AF65-F5344CB8AC3E}">
        <p14:creationId xmlns:p14="http://schemas.microsoft.com/office/powerpoint/2010/main" val="7524418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Tangle</a:t>
            </a:r>
            <a:endParaRPr lang="en-US" dirty="0"/>
          </a:p>
        </p:txBody>
      </p:sp>
      <p:sp>
        <p:nvSpPr>
          <p:cNvPr id="3" name="Content Placeholder 2"/>
          <p:cNvSpPr>
            <a:spLocks noGrp="1"/>
          </p:cNvSpPr>
          <p:nvPr>
            <p:ph idx="1"/>
          </p:nvPr>
        </p:nvSpPr>
        <p:spPr/>
        <p:txBody>
          <a:bodyPr/>
          <a:lstStyle/>
          <a:p>
            <a:r>
              <a:rPr lang="en-US" dirty="0" smtClean="0"/>
              <a:t>Lipps owns the term “empathy”</a:t>
            </a:r>
          </a:p>
          <a:p>
            <a:r>
              <a:rPr lang="en-US" dirty="0" smtClean="0"/>
              <a:t>No one can use the word without appearing to be a student of empathy – but …</a:t>
            </a:r>
          </a:p>
          <a:p>
            <a:r>
              <a:rPr lang="en-US" dirty="0" smtClean="0"/>
              <a:t>Freud is his own man</a:t>
            </a:r>
          </a:p>
          <a:p>
            <a:r>
              <a:rPr lang="en-US" dirty="0" smtClean="0"/>
              <a:t>The phenomenologists – Max Scheler, Edith Stein, Edmund Husserl, Martin Heidegger – argue against Lipps’ theory of “projective empathy” </a:t>
            </a:r>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43</a:t>
            </a:fld>
            <a:endParaRPr lang="en-US"/>
          </a:p>
        </p:txBody>
      </p:sp>
    </p:spTree>
    <p:extLst>
      <p:ext uri="{BB962C8B-B14F-4D97-AF65-F5344CB8AC3E}">
        <p14:creationId xmlns:p14="http://schemas.microsoft.com/office/powerpoint/2010/main" val="3132735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 Scheler (1874 – 1928)</a:t>
            </a:r>
            <a:endParaRPr lang="en-US" dirty="0"/>
          </a:p>
        </p:txBody>
      </p:sp>
      <p:sp>
        <p:nvSpPr>
          <p:cNvPr id="3" name="Content Placeholder 2"/>
          <p:cNvSpPr>
            <a:spLocks noGrp="1"/>
          </p:cNvSpPr>
          <p:nvPr>
            <p:ph idx="1"/>
          </p:nvPr>
        </p:nvSpPr>
        <p:spPr/>
        <p:txBody>
          <a:bodyPr>
            <a:normAutofit fontScale="92500" lnSpcReduction="10000"/>
          </a:bodyPr>
          <a:lstStyle/>
          <a:p>
            <a:r>
              <a:rPr lang="en-US" dirty="0"/>
              <a:t>It is perfectly meaningful to say: “I can feel for you vicariously, but I have no pity [“</a:t>
            </a:r>
            <a:r>
              <a:rPr lang="en-US" i="1" dirty="0"/>
              <a:t>Mitleid</a:t>
            </a:r>
            <a:r>
              <a:rPr lang="en-US" dirty="0"/>
              <a:t>”]  for you.” Such “vicarious feeling” remains within the cognitive sphere, and is not a morally relevant act. The historian of motives, the novelist, the exponent of the dramatic arts, must all possess in high degree the gift of vicarious feeling. But there is not the slightest need for them to share the feelings of their subjects and personages (1912/22: 9).</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44</a:t>
            </a:fld>
            <a:endParaRPr lang="en-US"/>
          </a:p>
        </p:txBody>
      </p:sp>
    </p:spTree>
    <p:extLst>
      <p:ext uri="{BB962C8B-B14F-4D97-AF65-F5344CB8AC3E}">
        <p14:creationId xmlns:p14="http://schemas.microsoft.com/office/powerpoint/2010/main" val="2826600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 Scheler</a:t>
            </a:r>
            <a:endParaRPr lang="en-US" dirty="0"/>
          </a:p>
        </p:txBody>
      </p:sp>
      <p:sp>
        <p:nvSpPr>
          <p:cNvPr id="3" name="Content Placeholder 2"/>
          <p:cNvSpPr>
            <a:spLocks noGrp="1"/>
          </p:cNvSpPr>
          <p:nvPr>
            <p:ph idx="1"/>
          </p:nvPr>
        </p:nvSpPr>
        <p:spPr/>
        <p:txBody>
          <a:bodyPr>
            <a:normAutofit fontScale="92500" lnSpcReduction="10000"/>
          </a:bodyPr>
          <a:lstStyle/>
          <a:p>
            <a:r>
              <a:rPr lang="en-US" dirty="0"/>
              <a:t>. . . Neither “projective empathy” nor “imitation” is necessary in order to explain the primary components of shared feeling, namely, understanding and vicarious feeling and [vicarious] life [</a:t>
            </a:r>
            <a:r>
              <a:rPr lang="en-US" i="1" dirty="0"/>
              <a:t>Nachfühlen und Nachleben</a:t>
            </a:r>
            <a:r>
              <a:rPr lang="en-US" dirty="0"/>
              <a:t>] 1912/22).</a:t>
            </a:r>
          </a:p>
          <a:p>
            <a:r>
              <a:rPr lang="en-US"/>
              <a:t>“Imitation” is “</a:t>
            </a:r>
            <a:r>
              <a:rPr lang="en-US" i="1"/>
              <a:t>Nachahmung</a:t>
            </a:r>
            <a:r>
              <a:rPr lang="en-US"/>
              <a:t>” (“</a:t>
            </a:r>
            <a:r>
              <a:rPr lang="en-US" i="1"/>
              <a:t>ahmen</a:t>
            </a:r>
            <a:r>
              <a:rPr lang="en-US"/>
              <a:t>” means “to measure,” usually an amount of liquid), while once again “shared feeling” translates “</a:t>
            </a:r>
            <a:r>
              <a:rPr lang="en-US" i="1"/>
              <a:t>Mitgefühl.</a:t>
            </a:r>
            <a:r>
              <a:rPr lang="en-US"/>
              <a:t>” </a:t>
            </a:r>
          </a:p>
          <a:p>
            <a:endParaRPr lang="en-US"/>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45</a:t>
            </a:fld>
            <a:endParaRPr lang="en-US"/>
          </a:p>
        </p:txBody>
      </p:sp>
    </p:spTree>
    <p:extLst>
      <p:ext uri="{BB962C8B-B14F-4D97-AF65-F5344CB8AC3E}">
        <p14:creationId xmlns:p14="http://schemas.microsoft.com/office/powerpoint/2010/main" val="1626359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Sigmund Freud </a:t>
            </a:r>
            <a:endParaRPr lang="en-US" dirty="0"/>
          </a:p>
        </p:txBody>
      </p:sp>
      <p:sp>
        <p:nvSpPr>
          <p:cNvPr id="3" name="Content Placeholder 2"/>
          <p:cNvSpPr>
            <a:spLocks noGrp="1"/>
          </p:cNvSpPr>
          <p:nvPr>
            <p:ph idx="1"/>
          </p:nvPr>
        </p:nvSpPr>
        <p:spPr/>
        <p:txBody>
          <a:bodyPr>
            <a:normAutofit lnSpcReduction="10000"/>
          </a:bodyPr>
          <a:lstStyle/>
          <a:p>
            <a:r>
              <a:rPr lang="en-US" dirty="0"/>
              <a:t>Freud’s letter to Wilhelm Fliess (August 31, 1898):</a:t>
            </a:r>
          </a:p>
          <a:p>
            <a:r>
              <a:rPr lang="en-US" dirty="0"/>
              <a:t>In Lipps I have rediscovered my own principles quite clearly stated – perhaps rather more so than suited me. “The reader often finds more than he seeks.” Lipps regards consciousness as only a sense organ, the contents of the mind as ideation, and all mental processes as </a:t>
            </a:r>
            <a:r>
              <a:rPr lang="en-US" dirty="0" smtClean="0"/>
              <a:t>unconscious </a:t>
            </a:r>
            <a:r>
              <a:rPr lang="en-US" dirty="0"/>
              <a:t>(Freud 1887/1902: 262-263).</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46</a:t>
            </a:fld>
            <a:endParaRPr lang="en-US"/>
          </a:p>
        </p:txBody>
      </p:sp>
    </p:spTree>
    <p:extLst>
      <p:ext uri="{BB962C8B-B14F-4D97-AF65-F5344CB8AC3E}">
        <p14:creationId xmlns:p14="http://schemas.microsoft.com/office/powerpoint/2010/main" val="7234576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Edmund Husserl (1859 - 1938)</a:t>
            </a:r>
            <a:endParaRPr lang="en-US" dirty="0"/>
          </a:p>
        </p:txBody>
      </p:sp>
      <p:sp>
        <p:nvSpPr>
          <p:cNvPr id="3" name="Content Placeholder 2"/>
          <p:cNvSpPr>
            <a:spLocks noGrp="1"/>
          </p:cNvSpPr>
          <p:nvPr>
            <p:ph idx="1"/>
          </p:nvPr>
        </p:nvSpPr>
        <p:spPr/>
        <p:txBody>
          <a:bodyPr/>
          <a:lstStyle/>
          <a:p>
            <a:r>
              <a:rPr lang="en-US" dirty="0"/>
              <a:t>Every ego is a “monad.” But the monads have windows. They do not have windows or doors through which other subjects can literally [</a:t>
            </a:r>
            <a:r>
              <a:rPr lang="en-US" i="1" dirty="0"/>
              <a:t>reel</a:t>
            </a:r>
            <a:r>
              <a:rPr lang="en-US" dirty="0"/>
              <a:t>] get in—the windows are instances of empathy—but rather through which others can get through and be experienced in a way similar to one’s own past remembrances (Husserl XIV: 260). . . . </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47</a:t>
            </a:fld>
            <a:endParaRPr lang="en-US"/>
          </a:p>
        </p:txBody>
      </p:sp>
    </p:spTree>
    <p:extLst>
      <p:ext uri="{BB962C8B-B14F-4D97-AF65-F5344CB8AC3E}">
        <p14:creationId xmlns:p14="http://schemas.microsoft.com/office/powerpoint/2010/main" val="41146286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Edmund Husserl</a:t>
            </a:r>
            <a:endParaRPr lang="en-US" dirty="0"/>
          </a:p>
        </p:txBody>
      </p:sp>
      <p:sp>
        <p:nvSpPr>
          <p:cNvPr id="3" name="Content Placeholder 2"/>
          <p:cNvSpPr>
            <a:spLocks noGrp="1"/>
          </p:cNvSpPr>
          <p:nvPr>
            <p:ph idx="1"/>
          </p:nvPr>
        </p:nvSpPr>
        <p:spPr/>
        <p:txBody>
          <a:bodyPr/>
          <a:lstStyle/>
          <a:p>
            <a:r>
              <a:rPr lang="en-US" dirty="0"/>
              <a:t>A monad thus has windows in order to receive foreign impressions [</a:t>
            </a:r>
            <a:r>
              <a:rPr lang="en-US" i="1" dirty="0"/>
              <a:t>fremde Einwirkungen</a:t>
            </a:r>
            <a:r>
              <a:rPr lang="en-US" dirty="0"/>
              <a:t>]. The windows are empathy (Husserl XIV: 295) . . . .</a:t>
            </a:r>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48</a:t>
            </a:fld>
            <a:endParaRPr lang="en-US"/>
          </a:p>
        </p:txBody>
      </p:sp>
    </p:spTree>
    <p:extLst>
      <p:ext uri="{BB962C8B-B14F-4D97-AF65-F5344CB8AC3E}">
        <p14:creationId xmlns:p14="http://schemas.microsoft.com/office/powerpoint/2010/main" val="31472918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Edmund Husserl</a:t>
            </a:r>
            <a:endParaRPr lang="en-US" dirty="0"/>
          </a:p>
        </p:txBody>
      </p:sp>
      <p:sp>
        <p:nvSpPr>
          <p:cNvPr id="3" name="Content Placeholder 2"/>
          <p:cNvSpPr>
            <a:spLocks noGrp="1"/>
          </p:cNvSpPr>
          <p:nvPr>
            <p:ph idx="1"/>
          </p:nvPr>
        </p:nvSpPr>
        <p:spPr/>
        <p:txBody>
          <a:bodyPr/>
          <a:lstStyle/>
          <a:p>
            <a:r>
              <a:rPr lang="en-US" dirty="0"/>
              <a:t>In one monad, other individual monads are “directly” mirrored through empathy….Thus the other ego and its psyche announces itself in me, and I announce myself in it: We are related to one another consciously and know about one another: and, thereby, every one of us has experience of the other body [</a:t>
            </a:r>
            <a:r>
              <a:rPr lang="en-US" i="1" dirty="0"/>
              <a:t>fremdleib</a:t>
            </a:r>
            <a:r>
              <a:rPr lang="en-US" dirty="0"/>
              <a:t>] and apperceives this according to its own body analogically as body (XIV: 300).</a:t>
            </a:r>
            <a:r>
              <a:rPr lang="en-US" baseline="30000" dirty="0"/>
              <a:t> </a:t>
            </a:r>
            <a:endParaRPr lang="en-US" dirty="0"/>
          </a:p>
          <a:p>
            <a:endParaRPr lang="en-US" dirty="0"/>
          </a:p>
        </p:txBody>
      </p:sp>
      <p:sp>
        <p:nvSpPr>
          <p:cNvPr id="4" name="Footer Placeholder 3"/>
          <p:cNvSpPr>
            <a:spLocks noGrp="1"/>
          </p:cNvSpPr>
          <p:nvPr>
            <p:ph type="ftr" sz="quarter" idx="11"/>
          </p:nvPr>
        </p:nvSpPr>
        <p:spPr/>
        <p:txBody>
          <a:bodyPr/>
          <a:lstStyle/>
          <a:p>
            <a:r>
              <a:rPr lang="en-US" smtClean="0"/>
              <a:t>(c) Lou Agosta / LAgosta@UChicago.edu</a:t>
            </a:r>
            <a:endParaRPr lang="en-US"/>
          </a:p>
        </p:txBody>
      </p:sp>
      <p:sp>
        <p:nvSpPr>
          <p:cNvPr id="5" name="Slide Number Placeholder 4"/>
          <p:cNvSpPr>
            <a:spLocks noGrp="1"/>
          </p:cNvSpPr>
          <p:nvPr>
            <p:ph type="sldNum" sz="quarter" idx="12"/>
          </p:nvPr>
        </p:nvSpPr>
        <p:spPr/>
        <p:txBody>
          <a:bodyPr/>
          <a:lstStyle/>
          <a:p>
            <a:fld id="{FE6F1EEA-E4FC-C74E-B97D-68205FBE1F57}" type="slidenum">
              <a:rPr lang="en-US" smtClean="0"/>
              <a:t>49</a:t>
            </a:fld>
            <a:endParaRPr lang="en-US"/>
          </a:p>
        </p:txBody>
      </p:sp>
    </p:spTree>
    <p:extLst>
      <p:ext uri="{BB962C8B-B14F-4D97-AF65-F5344CB8AC3E}">
        <p14:creationId xmlns:p14="http://schemas.microsoft.com/office/powerpoint/2010/main" val="34031808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600200"/>
            <a:ext cx="8229600" cy="4525963"/>
          </a:xfrm>
        </p:spPr>
        <p:txBody>
          <a:bodyPr>
            <a:normAutofit lnSpcReduction="10000"/>
          </a:bodyPr>
          <a:lstStyle/>
          <a:p>
            <a:r>
              <a:rPr lang="en-US" dirty="0"/>
              <a:t>Freud’s letter to Wilhelm Fliess (August 31, 1898):</a:t>
            </a:r>
          </a:p>
          <a:p>
            <a:r>
              <a:rPr lang="en-US" dirty="0"/>
              <a:t>In Lipps I have rediscovered my own principles quite clearly stated – perhaps rather more so than suited me. “The reader often finds more than he seeks.” Lipps regards consciousness as only a sense organ, the contents of the mind as ideation, and all mental processes as </a:t>
            </a:r>
            <a:r>
              <a:rPr lang="en-US" dirty="0" smtClean="0"/>
              <a:t>unconscious </a:t>
            </a:r>
            <a:r>
              <a:rPr lang="en-US" dirty="0"/>
              <a:t>(Freud 1887/1902: 262-263).</a:t>
            </a:r>
          </a:p>
          <a:p>
            <a:endParaRPr lang="en-US" dirty="0"/>
          </a:p>
        </p:txBody>
      </p:sp>
      <p:sp>
        <p:nvSpPr>
          <p:cNvPr id="5" name="Footer Placeholder 3"/>
          <p:cNvSpPr>
            <a:spLocks noGrp="1"/>
          </p:cNvSpPr>
          <p:nvPr>
            <p:ph type="ftr" sz="quarter" idx="11"/>
          </p:nvPr>
        </p:nvSpPr>
        <p:spPr>
          <a:xfrm>
            <a:off x="3124200" y="6356350"/>
            <a:ext cx="2895600" cy="365125"/>
          </a:xfrm>
        </p:spPr>
        <p:txBody>
          <a:bodyPr/>
          <a:lstStyle/>
          <a:p>
            <a:r>
              <a:rPr lang="en-US" smtClean="0"/>
              <a:t>(c) Lou Agosta, PhD, LAgosta@UChicago.edu</a:t>
            </a:r>
            <a:endParaRPr lang="en-US"/>
          </a:p>
        </p:txBody>
      </p:sp>
      <p:sp>
        <p:nvSpPr>
          <p:cNvPr id="6" name="Slide Number Placeholder 4"/>
          <p:cNvSpPr>
            <a:spLocks noGrp="1"/>
          </p:cNvSpPr>
          <p:nvPr>
            <p:ph type="sldNum" sz="quarter" idx="12"/>
          </p:nvPr>
        </p:nvSpPr>
        <p:spPr>
          <a:xfrm>
            <a:off x="6553200" y="6356350"/>
            <a:ext cx="2133600" cy="365125"/>
          </a:xfrm>
        </p:spPr>
        <p:txBody>
          <a:bodyPr/>
          <a:lstStyle/>
          <a:p>
            <a:fld id="{FE6F1EEA-E4FC-C74E-B97D-68205FBE1F57}" type="slidenum">
              <a:rPr lang="en-US" smtClean="0"/>
              <a:t>50</a:t>
            </a:fld>
            <a:endParaRPr lang="en-US"/>
          </a:p>
        </p:txBody>
      </p:sp>
      <p:sp>
        <p:nvSpPr>
          <p:cNvPr id="7" name="Title 1"/>
          <p:cNvSpPr>
            <a:spLocks noGrp="1"/>
          </p:cNvSpPr>
          <p:nvPr>
            <p:ph type="title"/>
          </p:nvPr>
        </p:nvSpPr>
        <p:spPr>
          <a:xfrm>
            <a:off x="457200" y="274638"/>
            <a:ext cx="8229600" cy="1143000"/>
          </a:xfrm>
        </p:spPr>
        <p:txBody>
          <a:bodyPr/>
          <a:lstStyle/>
          <a:p>
            <a:r>
              <a:rPr lang="en-US" dirty="0" smtClean="0"/>
              <a:t>Sigmund Freud</a:t>
            </a:r>
            <a:endParaRPr lang="en-US" dirty="0"/>
          </a:p>
        </p:txBody>
      </p:sp>
    </p:spTree>
    <p:extLst>
      <p:ext uri="{BB962C8B-B14F-4D97-AF65-F5344CB8AC3E}">
        <p14:creationId xmlns:p14="http://schemas.microsoft.com/office/powerpoint/2010/main" val="31823390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Freud</a:t>
            </a:r>
            <a:endParaRPr lang="en-US" dirty="0"/>
          </a:p>
        </p:txBody>
      </p:sp>
      <p:sp>
        <p:nvSpPr>
          <p:cNvPr id="3" name="Content Placeholder 2"/>
          <p:cNvSpPr>
            <a:spLocks noGrp="1"/>
          </p:cNvSpPr>
          <p:nvPr>
            <p:ph idx="1"/>
          </p:nvPr>
        </p:nvSpPr>
        <p:spPr/>
        <p:txBody>
          <a:bodyPr/>
          <a:lstStyle/>
          <a:p>
            <a:r>
              <a:rPr lang="en-US" dirty="0" smtClean="0"/>
              <a:t>“The doctor will certainly forfeit any advantage which he might have in relating to his patient if he begins with any other approach than empathy” [Recommendations for Physicians, 1912]</a:t>
            </a:r>
          </a:p>
          <a:p>
            <a:r>
              <a:rPr lang="en-US" dirty="0" smtClean="0"/>
              <a:t>22 mentions of </a:t>
            </a:r>
            <a:r>
              <a:rPr lang="en-US" dirty="0"/>
              <a:t>E</a:t>
            </a:r>
            <a:r>
              <a:rPr lang="en-US" dirty="0" smtClean="0"/>
              <a:t>infühlung [empath] in 24 volumes of the Standard Edition – most mis-translated</a:t>
            </a:r>
          </a:p>
          <a:p>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51</a:t>
            </a:fld>
            <a:endParaRPr lang="en-US"/>
          </a:p>
        </p:txBody>
      </p:sp>
    </p:spTree>
    <p:extLst>
      <p:ext uri="{BB962C8B-B14F-4D97-AF65-F5344CB8AC3E}">
        <p14:creationId xmlns:p14="http://schemas.microsoft.com/office/powerpoint/2010/main" val="1478649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Trains passing in the night – simultaneous separate discovery (?)</a:t>
            </a:r>
            <a:endParaRPr lang="en-US" dirty="0"/>
          </a:p>
        </p:txBody>
      </p:sp>
      <p:sp>
        <p:nvSpPr>
          <p:cNvPr id="3" name="Content Placeholder 2"/>
          <p:cNvSpPr>
            <a:spLocks noGrp="1"/>
          </p:cNvSpPr>
          <p:nvPr>
            <p:ph idx="1"/>
          </p:nvPr>
        </p:nvSpPr>
        <p:spPr/>
        <p:txBody>
          <a:bodyPr>
            <a:normAutofit fontScale="92500"/>
          </a:bodyPr>
          <a:lstStyle/>
          <a:p>
            <a:r>
              <a:rPr lang="en-US" dirty="0" smtClean="0"/>
              <a:t>Carl Rogers: On Becoming a Person: unconditional positive regard</a:t>
            </a:r>
          </a:p>
          <a:p>
            <a:r>
              <a:rPr lang="en-US" dirty="0" smtClean="0"/>
              <a:t>Heinz Kohut: vicarious introspection, empathic breakdowns [empathy violations], and narcissistic rage</a:t>
            </a:r>
          </a:p>
          <a:p>
            <a:r>
              <a:rPr lang="en-US" dirty="0" smtClean="0"/>
              <a:t>No evidence that Rogers read Kohut or vice versa </a:t>
            </a:r>
          </a:p>
          <a:p>
            <a:r>
              <a:rPr lang="en-US" dirty="0" smtClean="0"/>
              <a:t>Kohut was probably reading Ferenczi, </a:t>
            </a:r>
            <a:r>
              <a:rPr lang="en-US" dirty="0" err="1" smtClean="0"/>
              <a:t>Baliant</a:t>
            </a:r>
            <a:r>
              <a:rPr lang="en-US" dirty="0" smtClean="0"/>
              <a:t>; Rogers, Martin Buber [existentialism], </a:t>
            </a:r>
            <a:r>
              <a:rPr lang="en-US" dirty="0" err="1" smtClean="0"/>
              <a:t>Niehbur</a:t>
            </a:r>
            <a:r>
              <a:rPr lang="en-US" dirty="0" smtClean="0"/>
              <a:t>, R.</a:t>
            </a:r>
          </a:p>
          <a:p>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52</a:t>
            </a:fld>
            <a:endParaRPr lang="en-US"/>
          </a:p>
        </p:txBody>
      </p:sp>
    </p:spTree>
    <p:extLst>
      <p:ext uri="{BB962C8B-B14F-4D97-AF65-F5344CB8AC3E}">
        <p14:creationId xmlns:p14="http://schemas.microsoft.com/office/powerpoint/2010/main" val="1781793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phases of empathy capture multiple definitions</a:t>
            </a:r>
            <a:endParaRPr lang="en-US" dirty="0"/>
          </a:p>
        </p:txBody>
      </p:sp>
      <p:sp>
        <p:nvSpPr>
          <p:cNvPr id="3" name="Content Placeholder 2"/>
          <p:cNvSpPr>
            <a:spLocks noGrp="1"/>
          </p:cNvSpPr>
          <p:nvPr>
            <p:ph idx="1"/>
          </p:nvPr>
        </p:nvSpPr>
        <p:spPr/>
        <p:txBody>
          <a:bodyPr/>
          <a:lstStyle/>
          <a:p>
            <a:r>
              <a:rPr lang="en-US" dirty="0" smtClean="0"/>
              <a:t>Receptivity: Kohut: Vicarious introspection</a:t>
            </a:r>
          </a:p>
          <a:p>
            <a:r>
              <a:rPr lang="en-US" dirty="0" smtClean="0"/>
              <a:t>Understanding: Heidegger: Possibility</a:t>
            </a:r>
          </a:p>
          <a:p>
            <a:r>
              <a:rPr lang="en-US" dirty="0" smtClean="0"/>
              <a:t>Interpretation: Folk Psychology: Walk in the other person’s shoes</a:t>
            </a:r>
          </a:p>
          <a:p>
            <a:r>
              <a:rPr lang="en-US" dirty="0" smtClean="0"/>
              <a:t>Responsiveness: Dali Lama – prosocial behavior: Loewald: giving the person their own experience back in words</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53</a:t>
            </a:fld>
            <a:endParaRPr lang="en-US"/>
          </a:p>
        </p:txBody>
      </p:sp>
    </p:spTree>
    <p:extLst>
      <p:ext uri="{BB962C8B-B14F-4D97-AF65-F5344CB8AC3E}">
        <p14:creationId xmlns:p14="http://schemas.microsoft.com/office/powerpoint/2010/main" val="20699658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Detailed examples from literature…</a:t>
            </a:r>
            <a:endParaRPr lang="en-US" dirty="0"/>
          </a:p>
        </p:txBody>
      </p:sp>
      <p:sp>
        <p:nvSpPr>
          <p:cNvPr id="3" name="Content Placeholder 2"/>
          <p:cNvSpPr>
            <a:spLocks noGrp="1"/>
          </p:cNvSpPr>
          <p:nvPr>
            <p:ph idx="1"/>
          </p:nvPr>
        </p:nvSpPr>
        <p:spPr/>
        <p:txBody>
          <a:bodyPr/>
          <a:lstStyle/>
          <a:p>
            <a:r>
              <a:rPr lang="en-US" dirty="0" smtClean="0"/>
              <a:t>Thomas Man: Buddenbrooks</a:t>
            </a:r>
          </a:p>
          <a:p>
            <a:r>
              <a:rPr lang="en-US" dirty="0" smtClean="0"/>
              <a:t>Edmund </a:t>
            </a:r>
            <a:r>
              <a:rPr lang="en-US" dirty="0" err="1" smtClean="0"/>
              <a:t>Rostrand</a:t>
            </a:r>
            <a:r>
              <a:rPr lang="en-US" dirty="0" smtClean="0"/>
              <a:t>: Cyrano De Bergerac</a:t>
            </a:r>
          </a:p>
          <a:p>
            <a:r>
              <a:rPr lang="en-US" dirty="0" smtClean="0"/>
              <a:t>Tennessee Williams: The Glass Menagerie </a:t>
            </a:r>
          </a:p>
          <a:p>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54</a:t>
            </a:fld>
            <a:endParaRPr lang="en-US"/>
          </a:p>
        </p:txBody>
      </p:sp>
    </p:spTree>
    <p:extLst>
      <p:ext uri="{BB962C8B-B14F-4D97-AF65-F5344CB8AC3E}">
        <p14:creationId xmlns:p14="http://schemas.microsoft.com/office/powerpoint/2010/main" val="2288060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empathic receptivity</a:t>
            </a:r>
            <a:endParaRPr lang="en-US" dirty="0"/>
          </a:p>
        </p:txBody>
      </p:sp>
      <p:sp>
        <p:nvSpPr>
          <p:cNvPr id="3" name="Content Placeholder 2"/>
          <p:cNvSpPr>
            <a:spLocks noGrp="1"/>
          </p:cNvSpPr>
          <p:nvPr>
            <p:ph idx="1"/>
          </p:nvPr>
        </p:nvSpPr>
        <p:spPr/>
        <p:txBody>
          <a:bodyPr>
            <a:normAutofit fontScale="85000" lnSpcReduction="20000"/>
          </a:bodyPr>
          <a:lstStyle/>
          <a:p>
            <a:r>
              <a:rPr lang="en-US" dirty="0"/>
              <a:t>a vignette of empathic distress in Mann’s character of the dentist, Herr Dr. Brecht, whose would-be empathy for his patients misfires and degenerates into emotional contagion that is such that he (Dr. Brecht) breaks out in a cold sweat and has to sit down exhausted after each dental procedure. In short, Dr. Brecht has available the vicarious experiences that would make him a good empathizer if he were able to control them; but, being endowed with an especially sensitive, delicacy of empathy, instead Dr. Brecht falls prey to empathic distress</a:t>
            </a:r>
            <a:r>
              <a:rPr lang="en-US" sz="2300" dirty="0" smtClean="0"/>
              <a:t>. (</a:t>
            </a:r>
            <a:r>
              <a:rPr lang="en-US" sz="2300" dirty="0"/>
              <a:t>Thomas Mann. (1901). </a:t>
            </a:r>
            <a:r>
              <a:rPr lang="en-US" sz="2300" i="1" dirty="0"/>
              <a:t>Buddenbrooks</a:t>
            </a:r>
            <a:r>
              <a:rPr lang="en-US" sz="2300" dirty="0"/>
              <a:t>, tr. H. T. Lowe-Porter. New York: Random House, </a:t>
            </a:r>
            <a:r>
              <a:rPr lang="en-US" sz="2300" dirty="0" smtClean="0"/>
              <a:t>1961: 403–404. </a:t>
            </a:r>
            <a:endParaRPr lang="en-US" sz="2300" dirty="0"/>
          </a:p>
          <a:p>
            <a:r>
              <a:rPr lang="en-US" dirty="0" smtClean="0"/>
              <a:t>)</a:t>
            </a:r>
            <a:endParaRPr lang="en-US" dirty="0"/>
          </a:p>
          <a:p>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55</a:t>
            </a:fld>
            <a:endParaRPr lang="en-US"/>
          </a:p>
        </p:txBody>
      </p:sp>
    </p:spTree>
    <p:extLst>
      <p:ext uri="{BB962C8B-B14F-4D97-AF65-F5344CB8AC3E}">
        <p14:creationId xmlns:p14="http://schemas.microsoft.com/office/powerpoint/2010/main" val="27779382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t>
            </a:r>
            <a:r>
              <a:rPr lang="en-US" smtClean="0"/>
              <a:t>empathic receptivity</a:t>
            </a:r>
            <a:endParaRPr lang="en-US"/>
          </a:p>
        </p:txBody>
      </p:sp>
      <p:sp>
        <p:nvSpPr>
          <p:cNvPr id="3" name="Content Placeholder 2"/>
          <p:cNvSpPr>
            <a:spLocks noGrp="1"/>
          </p:cNvSpPr>
          <p:nvPr>
            <p:ph idx="1"/>
          </p:nvPr>
        </p:nvSpPr>
        <p:spPr/>
        <p:txBody>
          <a:bodyPr>
            <a:normAutofit fontScale="77500" lnSpcReduction="20000"/>
          </a:bodyPr>
          <a:lstStyle/>
          <a:p>
            <a:r>
              <a:rPr lang="en-US" dirty="0" smtClean="0"/>
              <a:t>The bad thing about him [Dr Brecht] was he was nervous, and dreaded the tortures he was obliged to inflict. ‘We must proceed to extraction …,’ he would say, growing pale. Hanno himself was in a pale cold sweat, with staring eyes, incapable of protesting or running away; in short, in much the same condition as a condemned criminal. He saw Herr Brecht, with the forceps his sleeve, bend over him, and noticed that little beads were standing out on his bald brow and that his mouth was twisted. When it was all over, and Hanno, pale and trembling, spat blood into the blue basin at his side, Herr Brecht too had to sit down, and wipe his forehead and take a drink of water.”  </a:t>
            </a:r>
            <a:r>
              <a:rPr lang="en-US" sz="2300" dirty="0" smtClean="0"/>
              <a:t>(</a:t>
            </a:r>
            <a:r>
              <a:rPr lang="en-US" sz="2300" dirty="0"/>
              <a:t>Thomas Mann. (1901). </a:t>
            </a:r>
            <a:r>
              <a:rPr lang="en-US" sz="2300" i="1" dirty="0"/>
              <a:t>Buddenbrooks</a:t>
            </a:r>
            <a:r>
              <a:rPr lang="en-US" sz="2300" dirty="0"/>
              <a:t>, tr. H. T. Lowe-Porter. New York: Random House, </a:t>
            </a:r>
            <a:r>
              <a:rPr lang="en-US" sz="2300" dirty="0" smtClean="0"/>
              <a:t>1961: 403–404. </a:t>
            </a:r>
            <a:endParaRPr lang="en-US" sz="2300" dirty="0"/>
          </a:p>
          <a:p>
            <a:r>
              <a:rPr lang="en-US" dirty="0" smtClean="0"/>
              <a:t>)</a:t>
            </a:r>
            <a:endParaRPr lang="en-US" dirty="0"/>
          </a:p>
          <a:p>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56</a:t>
            </a:fld>
            <a:endParaRPr lang="en-US"/>
          </a:p>
        </p:txBody>
      </p:sp>
    </p:spTree>
    <p:extLst>
      <p:ext uri="{BB962C8B-B14F-4D97-AF65-F5344CB8AC3E}">
        <p14:creationId xmlns:p14="http://schemas.microsoft.com/office/powerpoint/2010/main" val="3467114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empathic understanding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Situation: Thomas is Hanno’s father – he is a frustrated artist who has pursued a career in business to support his family – his son, Hanno, is artistic – is sickly with bad teeth, gets bullied in school and can never seem to satisfy his father’s demands for good grades and a kind of “Hail fellow well met!” attitude</a:t>
            </a:r>
          </a:p>
          <a:p>
            <a:r>
              <a:rPr lang="en-US" dirty="0" smtClean="0"/>
              <a:t>Meanwhile Thomas wife, Gerda, is playing passionate violin duos up stairs with her friend, the Lieutenant – the music stops … long silence … </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57</a:t>
            </a:fld>
            <a:endParaRPr lang="en-US"/>
          </a:p>
        </p:txBody>
      </p:sp>
    </p:spTree>
    <p:extLst>
      <p:ext uri="{BB962C8B-B14F-4D97-AF65-F5344CB8AC3E}">
        <p14:creationId xmlns:p14="http://schemas.microsoft.com/office/powerpoint/2010/main" val="38460486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empathic understanding</a:t>
            </a:r>
            <a:endParaRPr lang="en-US" dirty="0"/>
          </a:p>
        </p:txBody>
      </p:sp>
      <p:sp>
        <p:nvSpPr>
          <p:cNvPr id="3" name="Content Placeholder 2"/>
          <p:cNvSpPr>
            <a:spLocks noGrp="1"/>
          </p:cNvSpPr>
          <p:nvPr>
            <p:ph idx="1"/>
          </p:nvPr>
        </p:nvSpPr>
        <p:spPr>
          <a:xfrm>
            <a:off x="457200" y="1417638"/>
            <a:ext cx="8229600" cy="4525963"/>
          </a:xfrm>
        </p:spPr>
        <p:txBody>
          <a:bodyPr>
            <a:noAutofit/>
          </a:bodyPr>
          <a:lstStyle/>
          <a:p>
            <a:r>
              <a:rPr lang="en-US" sz="2000" dirty="0"/>
              <a:t>But his father did not seem to be listening. He held Hanno’s free hand and played with it absently, unconsciously fingering the slim fingers.</a:t>
            </a:r>
          </a:p>
          <a:p>
            <a:r>
              <a:rPr lang="en-US" sz="2000" dirty="0"/>
              <a:t>And then Hanno heard something that had nothing to do with the lesson at all: his father’s voice, in a tone he had never heard before, low, distressed, almost imploring; “Hanno—the lieutenant has been more than two hours with Mamma.”</a:t>
            </a:r>
          </a:p>
          <a:p>
            <a:r>
              <a:rPr lang="en-US" sz="2000" dirty="0"/>
              <a:t>Little Hanno opened wide his gold-brown eyes at the sound; and they looked, as never before, clear large, and loving, straight into his father’s face, with its reddened eyelids under the light brows, its white puffy cheeks and long stiff moustaches. God knows how much he understood. But one thing they both felt: in the long second when their eyes met, all constraint, coldness, and misunderstanding melted away. Hanno might fail his father in all that demanded vitality, energy and strength. But where fear and suffering were in question, there Thomas Buddenbrooks could count on the trust and devotion </a:t>
            </a:r>
            <a:r>
              <a:rPr lang="en-US" sz="2000" dirty="0" smtClean="0"/>
              <a:t>of </a:t>
            </a:r>
            <a:r>
              <a:rPr lang="en-US" sz="2000" dirty="0"/>
              <a:t>his son. On that common ground they met as one” (</a:t>
            </a:r>
            <a:r>
              <a:rPr lang="en-US" sz="2000" i="1" dirty="0"/>
              <a:t>Buddenbrooks</a:t>
            </a:r>
            <a:r>
              <a:rPr lang="en-US" sz="2000" dirty="0"/>
              <a:t>. (1901): 507; </a:t>
            </a:r>
            <a:r>
              <a:rPr lang="en-US" sz="2000" dirty="0" smtClean="0"/>
              <a:t>modified slightly)</a:t>
            </a:r>
            <a:r>
              <a:rPr lang="en-US" sz="2000" dirty="0"/>
              <a:t>.</a:t>
            </a:r>
          </a:p>
        </p:txBody>
      </p:sp>
      <p:sp>
        <p:nvSpPr>
          <p:cNvPr id="4" name="Footer Placeholder 3"/>
          <p:cNvSpPr>
            <a:spLocks noGrp="1"/>
          </p:cNvSpPr>
          <p:nvPr>
            <p:ph type="ftr" sz="quarter" idx="11"/>
          </p:nvPr>
        </p:nvSpPr>
        <p:spPr/>
        <p:txBody>
          <a:bodyPr/>
          <a:lstStyle/>
          <a:p>
            <a:r>
              <a:rPr lang="en-US" dirty="0" smtClean="0"/>
              <a:t>(c) Lou Agosta, PhD, </a:t>
            </a:r>
            <a:r>
              <a:rPr lang="en-US" dirty="0" err="1" smtClean="0"/>
              <a:t>LAgosta@UChicago.edu</a:t>
            </a:r>
            <a:endParaRPr lang="en-US" dirty="0"/>
          </a:p>
        </p:txBody>
      </p:sp>
      <p:sp>
        <p:nvSpPr>
          <p:cNvPr id="5" name="Slide Number Placeholder 4"/>
          <p:cNvSpPr>
            <a:spLocks noGrp="1"/>
          </p:cNvSpPr>
          <p:nvPr>
            <p:ph type="sldNum" sz="quarter" idx="12"/>
          </p:nvPr>
        </p:nvSpPr>
        <p:spPr/>
        <p:txBody>
          <a:bodyPr/>
          <a:lstStyle/>
          <a:p>
            <a:fld id="{3324F8ED-E322-E246-8945-4C7414AAACCB}" type="slidenum">
              <a:rPr lang="en-US" smtClean="0"/>
              <a:t>58</a:t>
            </a:fld>
            <a:endParaRPr lang="en-US" dirty="0"/>
          </a:p>
        </p:txBody>
      </p:sp>
    </p:spTree>
    <p:extLst>
      <p:ext uri="{BB962C8B-B14F-4D97-AF65-F5344CB8AC3E}">
        <p14:creationId xmlns:p14="http://schemas.microsoft.com/office/powerpoint/2010/main" val="40680409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empathic understanding</a:t>
            </a:r>
            <a:endParaRPr lang="en-US" dirty="0"/>
          </a:p>
        </p:txBody>
      </p:sp>
      <p:sp>
        <p:nvSpPr>
          <p:cNvPr id="3" name="Content Placeholder 2"/>
          <p:cNvSpPr>
            <a:spLocks noGrp="1"/>
          </p:cNvSpPr>
          <p:nvPr>
            <p:ph idx="1"/>
          </p:nvPr>
        </p:nvSpPr>
        <p:spPr>
          <a:xfrm>
            <a:off x="457200" y="1417638"/>
            <a:ext cx="8229600" cy="4525963"/>
          </a:xfrm>
        </p:spPr>
        <p:txBody>
          <a:bodyPr>
            <a:noAutofit/>
          </a:bodyPr>
          <a:lstStyle/>
          <a:p>
            <a:r>
              <a:rPr lang="en-US" dirty="0" smtClean="0"/>
              <a:t>Their eyes meet – an empathic moment</a:t>
            </a:r>
          </a:p>
          <a:p>
            <a:r>
              <a:rPr lang="en-US" dirty="0" smtClean="0"/>
              <a:t>The possibility of relatedness based on vulnerability </a:t>
            </a:r>
          </a:p>
          <a:p>
            <a:r>
              <a:rPr lang="en-US" dirty="0" smtClean="0"/>
              <a:t>The father who was so inaccessible becomes vulnerable in his suffering – Hanno “gets” his vulnerability – that is, his humanity. </a:t>
            </a:r>
          </a:p>
          <a:p>
            <a:r>
              <a:rPr lang="en-US" dirty="0" smtClean="0"/>
              <a:t>If empathic understanding breaks down, one gets projection or egocentrism – that’s what we get on the part of Thomas who wants to make Hanno “a chip off the old block” </a:t>
            </a:r>
            <a:endParaRPr lang="en-US" dirty="0"/>
          </a:p>
        </p:txBody>
      </p:sp>
      <p:sp>
        <p:nvSpPr>
          <p:cNvPr id="4" name="Footer Placeholder 3"/>
          <p:cNvSpPr>
            <a:spLocks noGrp="1"/>
          </p:cNvSpPr>
          <p:nvPr>
            <p:ph type="ftr" sz="quarter" idx="11"/>
          </p:nvPr>
        </p:nvSpPr>
        <p:spPr/>
        <p:txBody>
          <a:bodyPr/>
          <a:lstStyle/>
          <a:p>
            <a:r>
              <a:rPr lang="en-US" dirty="0" smtClean="0"/>
              <a:t>(c) Lou Agosta, PhD, </a:t>
            </a:r>
            <a:r>
              <a:rPr lang="en-US" dirty="0" err="1" smtClean="0"/>
              <a:t>LAgosta@UChicago.edu</a:t>
            </a:r>
            <a:endParaRPr lang="en-US" dirty="0"/>
          </a:p>
        </p:txBody>
      </p:sp>
      <p:sp>
        <p:nvSpPr>
          <p:cNvPr id="5" name="Slide Number Placeholder 4"/>
          <p:cNvSpPr>
            <a:spLocks noGrp="1"/>
          </p:cNvSpPr>
          <p:nvPr>
            <p:ph type="sldNum" sz="quarter" idx="12"/>
          </p:nvPr>
        </p:nvSpPr>
        <p:spPr/>
        <p:txBody>
          <a:bodyPr/>
          <a:lstStyle/>
          <a:p>
            <a:fld id="{3324F8ED-E322-E246-8945-4C7414AAACCB}" type="slidenum">
              <a:rPr lang="en-US" smtClean="0"/>
              <a:t>59</a:t>
            </a:fld>
            <a:endParaRPr lang="en-US" dirty="0"/>
          </a:p>
        </p:txBody>
      </p:sp>
    </p:spTree>
    <p:extLst>
      <p:ext uri="{BB962C8B-B14F-4D97-AF65-F5344CB8AC3E}">
        <p14:creationId xmlns:p14="http://schemas.microsoft.com/office/powerpoint/2010/main" val="1683787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Empathic interpretation</a:t>
            </a:r>
            <a:endParaRPr lang="en-US" dirty="0"/>
          </a:p>
        </p:txBody>
      </p:sp>
      <p:sp>
        <p:nvSpPr>
          <p:cNvPr id="3" name="Content Placeholder 2"/>
          <p:cNvSpPr>
            <a:spLocks noGrp="1"/>
          </p:cNvSpPr>
          <p:nvPr>
            <p:ph idx="1"/>
          </p:nvPr>
        </p:nvSpPr>
        <p:spPr/>
        <p:txBody>
          <a:bodyPr>
            <a:normAutofit lnSpcReduction="10000"/>
          </a:bodyPr>
          <a:lstStyle/>
          <a:p>
            <a:r>
              <a:rPr lang="en-US" dirty="0"/>
              <a:t>Edmond Rostand’s play </a:t>
            </a:r>
            <a:r>
              <a:rPr lang="en-US" i="1" dirty="0"/>
              <a:t>Cyrano de Bergerac</a:t>
            </a:r>
            <a:r>
              <a:rPr lang="en-US" dirty="0"/>
              <a:t>, Cyrano gives up the hope of winning the love of Roxanne because of his unattractive nose, the ultimate symbol of his social awkwardness. Instead Cyrano woos Roxanne vicariously through the more superficially attractive Christian, </a:t>
            </a:r>
            <a:r>
              <a:rPr lang="en-US" dirty="0" smtClean="0"/>
              <a:t>by putting himself in the place of Christian – swapping roles – putting </a:t>
            </a:r>
            <a:r>
              <a:rPr lang="en-US" dirty="0"/>
              <a:t>his own skills as a poet and nobleman at Christian’s disposal. </a:t>
            </a:r>
          </a:p>
          <a:p>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60</a:t>
            </a:fld>
            <a:endParaRPr lang="en-US"/>
          </a:p>
        </p:txBody>
      </p:sp>
    </p:spTree>
    <p:extLst>
      <p:ext uri="{BB962C8B-B14F-4D97-AF65-F5344CB8AC3E}">
        <p14:creationId xmlns:p14="http://schemas.microsoft.com/office/powerpoint/2010/main" val="7447821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Empathic interpretation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a:t>Christian is really a puppet whose strings are being pulled by Cyrano, who hopes that </a:t>
            </a:r>
            <a:r>
              <a:rPr lang="en-US" dirty="0" smtClean="0"/>
              <a:t>Roxanne sees </a:t>
            </a:r>
            <a:r>
              <a:rPr lang="en-US" dirty="0"/>
              <a:t>through Christian to the real humanity that lies with him (Cyrano). </a:t>
            </a:r>
          </a:p>
          <a:p>
            <a:r>
              <a:rPr lang="en-US" dirty="0"/>
              <a:t>Alas, love is blind, even if empathy is not. Cyrano’s empathic responsiveness is rendered ineffective by being displaced from expressions on his own behalf to expressions benefiting Christian, the pretender. Cyrano might have risen to the level of empathy – he is receptive enough to gather the relevant experiences – but his empathy is inhibited by his low self-esteem and social awkwardness. </a:t>
            </a:r>
          </a:p>
          <a:p>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61</a:t>
            </a:fld>
            <a:endParaRPr lang="en-US"/>
          </a:p>
        </p:txBody>
      </p:sp>
    </p:spTree>
    <p:extLst>
      <p:ext uri="{BB962C8B-B14F-4D97-AF65-F5344CB8AC3E}">
        <p14:creationId xmlns:p14="http://schemas.microsoft.com/office/powerpoint/2010/main" val="36107705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Empathic responsiveness</a:t>
            </a:r>
            <a:endParaRPr lang="en-US" dirty="0"/>
          </a:p>
        </p:txBody>
      </p:sp>
      <p:sp>
        <p:nvSpPr>
          <p:cNvPr id="3" name="Content Placeholder 2"/>
          <p:cNvSpPr>
            <a:spLocks noGrp="1"/>
          </p:cNvSpPr>
          <p:nvPr>
            <p:ph idx="1"/>
          </p:nvPr>
        </p:nvSpPr>
        <p:spPr/>
        <p:txBody>
          <a:bodyPr/>
          <a:lstStyle/>
          <a:p>
            <a:r>
              <a:rPr lang="en-US" dirty="0" smtClean="0"/>
              <a:t>Break downs in empathic responsiveness are common: gossip, changing the subject, finger pointing, blaming the victim, cheerfulness in the face of decidedly traumatic events – not to mention misuse of language in deception, half truths, and out-and-out lying … </a:t>
            </a:r>
          </a:p>
          <a:p>
            <a:r>
              <a:rPr lang="en-US" dirty="0" smtClean="0"/>
              <a:t>Example of what not to do [for the guys]:</a:t>
            </a:r>
          </a:p>
          <a:p>
            <a:pPr marL="0" indent="0">
              <a:buNone/>
            </a:pPr>
            <a:r>
              <a:rPr lang="en-US" dirty="0"/>
              <a:t>	</a:t>
            </a:r>
            <a:r>
              <a:rPr lang="en-US" dirty="0" smtClean="0"/>
              <a:t>	“You are just like your mother.”</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62</a:t>
            </a:fld>
            <a:endParaRPr lang="en-US"/>
          </a:p>
        </p:txBody>
      </p:sp>
    </p:spTree>
    <p:extLst>
      <p:ext uri="{BB962C8B-B14F-4D97-AF65-F5344CB8AC3E}">
        <p14:creationId xmlns:p14="http://schemas.microsoft.com/office/powerpoint/2010/main" val="8886885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Empathic responsiveness</a:t>
            </a:r>
            <a:endParaRPr lang="en-US" dirty="0"/>
          </a:p>
        </p:txBody>
      </p:sp>
      <p:sp>
        <p:nvSpPr>
          <p:cNvPr id="3" name="Content Placeholder 2"/>
          <p:cNvSpPr>
            <a:spLocks noGrp="1"/>
          </p:cNvSpPr>
          <p:nvPr>
            <p:ph idx="1"/>
          </p:nvPr>
        </p:nvSpPr>
        <p:spPr/>
        <p:txBody>
          <a:bodyPr>
            <a:normAutofit lnSpcReduction="10000"/>
          </a:bodyPr>
          <a:lstStyle/>
          <a:p>
            <a:r>
              <a:rPr lang="en-US" dirty="0" smtClean="0"/>
              <a:t>A good example: In Tennessee William’s The Glass Menagerie, Laura is a fragile isolated young lady – like her collection of delicate  glass animals – she went to grade school with Tom and had a crush on him – he comes to dinner innocently enough at the invitation of the mother, Amanda, although he is already engaged to be married … Laura had pleurisy as one of her childhood illnesses and she walks with a slight limp …  </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63</a:t>
            </a:fld>
            <a:endParaRPr lang="en-US"/>
          </a:p>
        </p:txBody>
      </p:sp>
    </p:spTree>
    <p:extLst>
      <p:ext uri="{BB962C8B-B14F-4D97-AF65-F5344CB8AC3E}">
        <p14:creationId xmlns:p14="http://schemas.microsoft.com/office/powerpoint/2010/main" val="29150027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Empathic responsiveness</a:t>
            </a:r>
            <a:endParaRPr lang="en-US" dirty="0"/>
          </a:p>
        </p:txBody>
      </p:sp>
      <p:sp>
        <p:nvSpPr>
          <p:cNvPr id="3" name="Content Placeholder 2"/>
          <p:cNvSpPr>
            <a:spLocks noGrp="1"/>
          </p:cNvSpPr>
          <p:nvPr>
            <p:ph idx="1"/>
          </p:nvPr>
        </p:nvSpPr>
        <p:spPr/>
        <p:txBody>
          <a:bodyPr>
            <a:normAutofit lnSpcReduction="10000"/>
          </a:bodyPr>
          <a:lstStyle/>
          <a:p>
            <a:r>
              <a:rPr lang="en-US" dirty="0" smtClean="0"/>
              <a:t>Tom calls her “blue roses” – which was his childhood mis-hearing of the teacher saying she was sick and out of school due to “</a:t>
            </a:r>
            <a:r>
              <a:rPr lang="en-US" dirty="0" err="1" smtClean="0"/>
              <a:t>pleurosis</a:t>
            </a:r>
            <a:r>
              <a:rPr lang="en-US" dirty="0" smtClean="0"/>
              <a:t>”</a:t>
            </a:r>
          </a:p>
          <a:p>
            <a:r>
              <a:rPr lang="en-US" dirty="0" smtClean="0"/>
              <a:t>Laura defines herself as this defect – a slight limp that is hardly noticeable – but as she walks up the aisle in the school auditorium seems to make a thunderous CLUMP in her own perception </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64</a:t>
            </a:fld>
            <a:endParaRPr lang="en-US"/>
          </a:p>
        </p:txBody>
      </p:sp>
    </p:spTree>
    <p:extLst>
      <p:ext uri="{BB962C8B-B14F-4D97-AF65-F5344CB8AC3E}">
        <p14:creationId xmlns:p14="http://schemas.microsoft.com/office/powerpoint/2010/main" val="33815966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Empathic responsiveness</a:t>
            </a:r>
            <a:endParaRPr lang="en-US" dirty="0"/>
          </a:p>
        </p:txBody>
      </p:sp>
      <p:sp>
        <p:nvSpPr>
          <p:cNvPr id="3" name="Content Placeholder 2"/>
          <p:cNvSpPr>
            <a:spLocks noGrp="1"/>
          </p:cNvSpPr>
          <p:nvPr>
            <p:ph idx="1"/>
          </p:nvPr>
        </p:nvSpPr>
        <p:spPr/>
        <p:txBody>
          <a:bodyPr>
            <a:normAutofit/>
          </a:bodyPr>
          <a:lstStyle/>
          <a:p>
            <a:r>
              <a:rPr lang="en-US" dirty="0" smtClean="0"/>
              <a:t>It is a break down because Tom tries to give Laura back her own experience of low self esteem in his response of “blue roses” – not a broken gait but something beautiful </a:t>
            </a:r>
          </a:p>
          <a:p>
            <a:r>
              <a:rPr lang="en-US" dirty="0" smtClean="0"/>
              <a:t>It does not work for so many reasons – including the playwrights commitment to having a broken heart and emotional devastation … </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65</a:t>
            </a:fld>
            <a:endParaRPr lang="en-US"/>
          </a:p>
        </p:txBody>
      </p:sp>
    </p:spTree>
    <p:extLst>
      <p:ext uri="{BB962C8B-B14F-4D97-AF65-F5344CB8AC3E}">
        <p14:creationId xmlns:p14="http://schemas.microsoft.com/office/powerpoint/2010/main" val="30993051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4" name="Footer Placeholder 3"/>
          <p:cNvSpPr>
            <a:spLocks noGrp="1"/>
          </p:cNvSpPr>
          <p:nvPr>
            <p:ph type="ftr" sz="quarter" idx="11"/>
          </p:nvPr>
        </p:nvSpPr>
        <p:spPr/>
        <p:txBody>
          <a:bodyPr/>
          <a:lstStyle/>
          <a:p>
            <a:r>
              <a:rPr lang="en-US" smtClean="0"/>
              <a:t>(c) Lou Agosta, Ph.D. The Chicago Empathy Project LAgosta@UChicago.edu</a:t>
            </a:r>
            <a:endParaRPr lang="en-US"/>
          </a:p>
        </p:txBody>
      </p:sp>
      <p:sp>
        <p:nvSpPr>
          <p:cNvPr id="5" name="Slide Number Placeholder 4"/>
          <p:cNvSpPr>
            <a:spLocks noGrp="1"/>
          </p:cNvSpPr>
          <p:nvPr>
            <p:ph type="sldNum" sz="quarter" idx="12"/>
          </p:nvPr>
        </p:nvSpPr>
        <p:spPr/>
        <p:txBody>
          <a:bodyPr/>
          <a:lstStyle/>
          <a:p>
            <a:fld id="{1EF07C8A-C6D9-B14C-A0F8-91E8E7E9F977}" type="slidenum">
              <a:rPr lang="en-US" smtClean="0"/>
              <a:t>66</a:t>
            </a:fld>
            <a:endParaRPr lang="en-US"/>
          </a:p>
        </p:txBody>
      </p:sp>
      <p:pic>
        <p:nvPicPr>
          <p:cNvPr id="9" name="Picture 8" descr="MegaPhoneInsideYourHe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850" y="2165152"/>
            <a:ext cx="6283872" cy="3537148"/>
          </a:xfrm>
          <a:prstGeom prst="rect">
            <a:avLst/>
          </a:prstGeom>
        </p:spPr>
      </p:pic>
    </p:spTree>
    <p:extLst>
      <p:ext uri="{BB962C8B-B14F-4D97-AF65-F5344CB8AC3E}">
        <p14:creationId xmlns:p14="http://schemas.microsoft.com/office/powerpoint/2010/main" val="29295668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95224"/>
          </a:xfrm>
        </p:spPr>
        <p:txBody>
          <a:bodyPr>
            <a:normAutofit fontScale="90000"/>
          </a:bodyPr>
          <a:lstStyle/>
          <a:p>
            <a:r>
              <a:rPr lang="en-US" dirty="0" smtClean="0"/>
              <a:t>I can’t hear you because I am constantly talking to myself about what you are saying</a:t>
            </a:r>
            <a:endParaRPr lang="en-US" dirty="0"/>
          </a:p>
        </p:txBody>
      </p:sp>
      <p:sp>
        <p:nvSpPr>
          <p:cNvPr id="3" name="Content Placeholder 2"/>
          <p:cNvSpPr>
            <a:spLocks noGrp="1"/>
          </p:cNvSpPr>
          <p:nvPr>
            <p:ph idx="1"/>
          </p:nvPr>
        </p:nvSpPr>
        <p:spPr>
          <a:xfrm>
            <a:off x="457200" y="2875509"/>
            <a:ext cx="8229600" cy="3250654"/>
          </a:xfrm>
        </p:spPr>
        <p:txBody>
          <a:bodyPr/>
          <a:lstStyle/>
          <a:p>
            <a:r>
              <a:rPr lang="en-US" dirty="0" smtClean="0"/>
              <a:t>Not how to listen better – how to expand one’s listening …</a:t>
            </a:r>
          </a:p>
          <a:p>
            <a:r>
              <a:rPr lang="en-US" dirty="0" smtClean="0"/>
              <a:t>Walking down the street – commenting on the people – what’s for dinner – what up tomorrow – what’s wrong – what’s right (etc.)</a:t>
            </a:r>
          </a:p>
          <a:p>
            <a:r>
              <a:rPr lang="en-US" dirty="0" smtClean="0"/>
              <a:t>Stop and give it a listen …. </a:t>
            </a:r>
            <a:endParaRPr lang="en-US" dirty="0"/>
          </a:p>
        </p:txBody>
      </p:sp>
      <p:sp>
        <p:nvSpPr>
          <p:cNvPr id="4" name="Footer Placeholder 3"/>
          <p:cNvSpPr>
            <a:spLocks noGrp="1"/>
          </p:cNvSpPr>
          <p:nvPr>
            <p:ph type="ftr" sz="quarter" idx="11"/>
          </p:nvPr>
        </p:nvSpPr>
        <p:spPr/>
        <p:txBody>
          <a:bodyPr/>
          <a:lstStyle/>
          <a:p>
            <a:r>
              <a:rPr lang="en-US" smtClean="0"/>
              <a:t>(c) Lou Agosta, Ph.D. The Chicago Empathy Project LAgosta@UChicago.edu</a:t>
            </a:r>
            <a:endParaRPr lang="en-US"/>
          </a:p>
        </p:txBody>
      </p:sp>
      <p:sp>
        <p:nvSpPr>
          <p:cNvPr id="5" name="Slide Number Placeholder 4"/>
          <p:cNvSpPr>
            <a:spLocks noGrp="1"/>
          </p:cNvSpPr>
          <p:nvPr>
            <p:ph type="sldNum" sz="quarter" idx="12"/>
          </p:nvPr>
        </p:nvSpPr>
        <p:spPr/>
        <p:txBody>
          <a:bodyPr/>
          <a:lstStyle/>
          <a:p>
            <a:fld id="{1EF07C8A-C6D9-B14C-A0F8-91E8E7E9F977}" type="slidenum">
              <a:rPr lang="en-US" smtClean="0"/>
              <a:t>67</a:t>
            </a:fld>
            <a:endParaRPr lang="en-US"/>
          </a:p>
        </p:txBody>
      </p:sp>
    </p:spTree>
    <p:extLst>
      <p:ext uri="{BB962C8B-B14F-4D97-AF65-F5344CB8AC3E}">
        <p14:creationId xmlns:p14="http://schemas.microsoft.com/office/powerpoint/2010/main" val="5277653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listen</a:t>
            </a:r>
            <a:endParaRPr lang="en-US" dirty="0"/>
          </a:p>
        </p:txBody>
      </p:sp>
      <p:sp>
        <p:nvSpPr>
          <p:cNvPr id="3" name="Content Placeholder 2"/>
          <p:cNvSpPr>
            <a:spLocks noGrp="1"/>
          </p:cNvSpPr>
          <p:nvPr>
            <p:ph idx="1"/>
          </p:nvPr>
        </p:nvSpPr>
        <p:spPr/>
        <p:txBody>
          <a:bodyPr/>
          <a:lstStyle/>
          <a:p>
            <a:r>
              <a:rPr lang="en-US" dirty="0" smtClean="0"/>
              <a:t>When a person distinguishes the noise and statements of the voice over, then what is left is a space to be with the other person and listen to what she or he has to say</a:t>
            </a:r>
          </a:p>
          <a:p>
            <a:r>
              <a:rPr lang="en-US" dirty="0" smtClean="0"/>
              <a:t>That is the empathic moment – to just be with the other – and respond out </a:t>
            </a:r>
            <a:r>
              <a:rPr lang="en-US" smtClean="0"/>
              <a:t>of nothing </a:t>
            </a:r>
            <a:endParaRPr lang="en-US" dirty="0"/>
          </a:p>
        </p:txBody>
      </p:sp>
      <p:sp>
        <p:nvSpPr>
          <p:cNvPr id="4" name="Footer Placeholder 3"/>
          <p:cNvSpPr>
            <a:spLocks noGrp="1"/>
          </p:cNvSpPr>
          <p:nvPr>
            <p:ph type="ftr" sz="quarter" idx="11"/>
          </p:nvPr>
        </p:nvSpPr>
        <p:spPr/>
        <p:txBody>
          <a:bodyPr/>
          <a:lstStyle/>
          <a:p>
            <a:r>
              <a:rPr lang="en-US" smtClean="0"/>
              <a:t>(c) Lou Agosta, Ph.D. The Chicago Empathy Project LAgosta@UChicago.edu</a:t>
            </a:r>
            <a:endParaRPr lang="en-US"/>
          </a:p>
        </p:txBody>
      </p:sp>
      <p:sp>
        <p:nvSpPr>
          <p:cNvPr id="5" name="Slide Number Placeholder 4"/>
          <p:cNvSpPr>
            <a:spLocks noGrp="1"/>
          </p:cNvSpPr>
          <p:nvPr>
            <p:ph type="sldNum" sz="quarter" idx="12"/>
          </p:nvPr>
        </p:nvSpPr>
        <p:spPr/>
        <p:txBody>
          <a:bodyPr/>
          <a:lstStyle/>
          <a:p>
            <a:fld id="{1EF07C8A-C6D9-B14C-A0F8-91E8E7E9F977}" type="slidenum">
              <a:rPr lang="en-US" smtClean="0"/>
              <a:t>68</a:t>
            </a:fld>
            <a:endParaRPr lang="en-US"/>
          </a:p>
        </p:txBody>
      </p:sp>
    </p:spTree>
    <p:extLst>
      <p:ext uri="{BB962C8B-B14F-4D97-AF65-F5344CB8AC3E}">
        <p14:creationId xmlns:p14="http://schemas.microsoft.com/office/powerpoint/2010/main" val="41915492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Doctor as Instrument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doctor himself [herself] is a powerful therapeutic agent. In ancient times the doctor was almost the only effective treatment and more recently </a:t>
            </a:r>
            <a:r>
              <a:rPr lang="en-US" dirty="0" err="1" smtClean="0"/>
              <a:t>Balint</a:t>
            </a:r>
            <a:r>
              <a:rPr lang="en-US" dirty="0" smtClean="0"/>
              <a:t> has described the doctor as the most frequently used drug in general practice. </a:t>
            </a:r>
          </a:p>
          <a:p>
            <a:pPr marL="0" indent="0">
              <a:buNone/>
            </a:pPr>
            <a:r>
              <a:rPr lang="en-US" dirty="0" smtClean="0"/>
              <a:t>- K.B. Thomas, The Consultation and the Therapeutic Illusion, </a:t>
            </a:r>
            <a:r>
              <a:rPr lang="en-US" i="1" dirty="0" smtClean="0"/>
              <a:t>British Medical Journal </a:t>
            </a:r>
            <a:r>
              <a:rPr lang="en-US" dirty="0" smtClean="0"/>
              <a:t>20 May 1978 [M. </a:t>
            </a:r>
            <a:r>
              <a:rPr lang="en-US" dirty="0" err="1" smtClean="0"/>
              <a:t>Balint</a:t>
            </a:r>
            <a:r>
              <a:rPr lang="en-US" dirty="0" smtClean="0"/>
              <a:t>, </a:t>
            </a:r>
            <a:r>
              <a:rPr lang="en-US" i="1" dirty="0" smtClean="0"/>
              <a:t>The Doctor, His Patient, and the Illness</a:t>
            </a:r>
            <a:r>
              <a:rPr lang="en-US" dirty="0" smtClean="0"/>
              <a:t>. </a:t>
            </a:r>
            <a:r>
              <a:rPr lang="en-US" dirty="0" err="1" smtClean="0"/>
              <a:t>Tunbridge</a:t>
            </a:r>
            <a:r>
              <a:rPr lang="en-US" dirty="0" smtClean="0"/>
              <a:t> Wells: Pittman </a:t>
            </a:r>
            <a:r>
              <a:rPr lang="en-US" dirty="0" err="1" smtClean="0"/>
              <a:t>Meddical</a:t>
            </a:r>
            <a:r>
              <a:rPr lang="en-US" dirty="0" smtClean="0"/>
              <a:t>, 1975.</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69</a:t>
            </a:fld>
            <a:endParaRPr lang="en-US"/>
          </a:p>
        </p:txBody>
      </p:sp>
    </p:spTree>
    <p:extLst>
      <p:ext uri="{BB962C8B-B14F-4D97-AF65-F5344CB8AC3E}">
        <p14:creationId xmlns:p14="http://schemas.microsoft.com/office/powerpoint/2010/main" val="1658415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Doctors change the meaning of the term “empathy”</a:t>
            </a:r>
            <a:endParaRPr lang="en-US" dirty="0"/>
          </a:p>
        </p:txBody>
      </p:sp>
      <p:sp>
        <p:nvSpPr>
          <p:cNvPr id="3" name="Content Placeholder 2"/>
          <p:cNvSpPr>
            <a:spLocks noGrp="1"/>
          </p:cNvSpPr>
          <p:nvPr>
            <p:ph idx="1"/>
          </p:nvPr>
        </p:nvSpPr>
        <p:spPr/>
        <p:txBody>
          <a:bodyPr/>
          <a:lstStyle/>
          <a:p>
            <a:r>
              <a:rPr lang="en-US" dirty="0" smtClean="0"/>
              <a:t>Outside the field of medicine, empathy is a mode of understanding that specifically involves emotional resonance</a:t>
            </a:r>
          </a:p>
          <a:p>
            <a:pPr marL="0" indent="0">
              <a:buNone/>
            </a:pPr>
            <a:r>
              <a:rPr lang="en-US" dirty="0" smtClean="0"/>
              <a:t>		Jodi Halpern, MD, PhD, “What is Clinical 		Empathy? </a:t>
            </a:r>
            <a:r>
              <a:rPr lang="en-US" i="1" dirty="0" smtClean="0"/>
              <a:t>J Gen Intern Med </a:t>
            </a:r>
            <a:r>
              <a:rPr lang="en-US" dirty="0" smtClean="0"/>
              <a:t>2003 Aug: 18(8): 	670 - 674</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70</a:t>
            </a:fld>
            <a:endParaRPr lang="en-US"/>
          </a:p>
        </p:txBody>
      </p:sp>
    </p:spTree>
    <p:extLst>
      <p:ext uri="{BB962C8B-B14F-4D97-AF65-F5344CB8AC3E}">
        <p14:creationId xmlns:p14="http://schemas.microsoft.com/office/powerpoint/2010/main" val="21178014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book that got me thrown out of the Institute For Psychoanalysis</a:t>
            </a:r>
            <a:endParaRPr lang="en-US" dirty="0"/>
          </a:p>
        </p:txBody>
      </p:sp>
      <p:sp>
        <p:nvSpPr>
          <p:cNvPr id="7" name="Content Placeholder 6"/>
          <p:cNvSpPr>
            <a:spLocks noGrp="1"/>
          </p:cNvSpPr>
          <p:nvPr>
            <p:ph idx="1"/>
          </p:nvPr>
        </p:nvSpPr>
        <p:spPr>
          <a:xfrm>
            <a:off x="4254500" y="1600200"/>
            <a:ext cx="4432300" cy="4525963"/>
          </a:xfrm>
        </p:spPr>
        <p:txBody>
          <a:bodyPr/>
          <a:lstStyle/>
          <a:p>
            <a:r>
              <a:rPr lang="en-US" dirty="0" smtClean="0"/>
              <a:t>“Empathy is oxygen for the soul.” </a:t>
            </a:r>
          </a:p>
          <a:p>
            <a:r>
              <a:rPr lang="en-US" dirty="0" smtClean="0"/>
              <a:t>“Anyone else here feeling short of breath?”</a:t>
            </a:r>
          </a:p>
          <a:p>
            <a:r>
              <a:rPr lang="en-US" dirty="0" smtClean="0"/>
              <a:t>Terminated!</a:t>
            </a:r>
          </a:p>
          <a:p>
            <a:r>
              <a:rPr lang="en-US" dirty="0" smtClean="0"/>
              <a:t>Maybe one needs expanded empathy!?</a:t>
            </a:r>
            <a:endParaRPr lang="en-US" dirty="0"/>
          </a:p>
        </p:txBody>
      </p:sp>
      <p:pic>
        <p:nvPicPr>
          <p:cNvPr id="8" name="Picture 7" descr="coverartarumorofempathyAgosta.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600199"/>
            <a:ext cx="3495675" cy="5243513"/>
          </a:xfrm>
          <a:prstGeom prst="rect">
            <a:avLst/>
          </a:prstGeom>
        </p:spPr>
      </p:pic>
      <p:sp>
        <p:nvSpPr>
          <p:cNvPr id="9" name="Footer Placeholder 8"/>
          <p:cNvSpPr>
            <a:spLocks noGrp="1"/>
          </p:cNvSpPr>
          <p:nvPr>
            <p:ph type="ftr" sz="quarter" idx="11"/>
          </p:nvPr>
        </p:nvSpPr>
        <p:spPr/>
        <p:txBody>
          <a:bodyPr/>
          <a:lstStyle/>
          <a:p>
            <a:r>
              <a:rPr lang="en-US" smtClean="0"/>
              <a:t>(c) Lou Agosta, PhD, LAgosta@UChicago.edu</a:t>
            </a:r>
            <a:endParaRPr lang="en-US"/>
          </a:p>
        </p:txBody>
      </p:sp>
      <p:sp>
        <p:nvSpPr>
          <p:cNvPr id="10" name="Slide Number Placeholder 9"/>
          <p:cNvSpPr>
            <a:spLocks noGrp="1"/>
          </p:cNvSpPr>
          <p:nvPr>
            <p:ph type="sldNum" sz="quarter" idx="12"/>
          </p:nvPr>
        </p:nvSpPr>
        <p:spPr/>
        <p:txBody>
          <a:bodyPr/>
          <a:lstStyle/>
          <a:p>
            <a:fld id="{3324F8ED-E322-E246-8945-4C7414AAACCB}" type="slidenum">
              <a:rPr lang="en-US" smtClean="0"/>
              <a:t>71</a:t>
            </a:fld>
            <a:endParaRPr lang="en-US"/>
          </a:p>
        </p:txBody>
      </p:sp>
    </p:spTree>
    <p:extLst>
      <p:ext uri="{BB962C8B-B14F-4D97-AF65-F5344CB8AC3E}">
        <p14:creationId xmlns:p14="http://schemas.microsoft.com/office/powerpoint/2010/main" val="37392994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Empathy and diabetes ?!</a:t>
            </a:r>
            <a:endParaRPr lang="en-US" dirty="0"/>
          </a:p>
        </p:txBody>
      </p:sp>
      <p:sp>
        <p:nvSpPr>
          <p:cNvPr id="3" name="Content Placeholder 2"/>
          <p:cNvSpPr>
            <a:spLocks noGrp="1"/>
          </p:cNvSpPr>
          <p:nvPr>
            <p:ph idx="1"/>
          </p:nvPr>
        </p:nvSpPr>
        <p:spPr/>
        <p:txBody>
          <a:bodyPr/>
          <a:lstStyle/>
          <a:p>
            <a:r>
              <a:rPr lang="en-US" dirty="0" smtClean="0"/>
              <a:t>Patients of physicians with high empathy scores with significantly more </a:t>
            </a:r>
            <a:r>
              <a:rPr lang="en-US" dirty="0" err="1" smtClean="0"/>
              <a:t>likeley</a:t>
            </a:r>
            <a:r>
              <a:rPr lang="en-US" dirty="0" smtClean="0"/>
              <a:t> to have good control of hemoglobin A1c (56%) than were patients with low empathy scores (40%, P &lt; .001).</a:t>
            </a:r>
          </a:p>
          <a:p>
            <a:pPr lvl="2"/>
            <a:r>
              <a:rPr lang="en-US" dirty="0" smtClean="0"/>
              <a:t>M. Hojat et al, (2011), Physicians empathy and clinical outcomes for diabetic patients, ACAD MED MAR; 86(3): 359 – 64: </a:t>
            </a:r>
            <a:r>
              <a:rPr lang="en-US" dirty="0" err="1" smtClean="0"/>
              <a:t>doi</a:t>
            </a:r>
            <a:r>
              <a:rPr lang="en-US" dirty="0" smtClean="0"/>
              <a:t>: 10.1097ACM.0b013e3182086fe1</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72</a:t>
            </a:fld>
            <a:endParaRPr lang="en-US"/>
          </a:p>
        </p:txBody>
      </p:sp>
    </p:spTree>
    <p:extLst>
      <p:ext uri="{BB962C8B-B14F-4D97-AF65-F5344CB8AC3E}">
        <p14:creationId xmlns:p14="http://schemas.microsoft.com/office/powerpoint/2010/main" val="23573910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Empathy and cholesterol ?!</a:t>
            </a:r>
            <a:endParaRPr lang="en-US" dirty="0"/>
          </a:p>
        </p:txBody>
      </p:sp>
      <p:sp>
        <p:nvSpPr>
          <p:cNvPr id="3" name="Content Placeholder 2"/>
          <p:cNvSpPr>
            <a:spLocks noGrp="1"/>
          </p:cNvSpPr>
          <p:nvPr>
            <p:ph idx="1"/>
          </p:nvPr>
        </p:nvSpPr>
        <p:spPr/>
        <p:txBody>
          <a:bodyPr>
            <a:normAutofit lnSpcReduction="10000"/>
          </a:bodyPr>
          <a:lstStyle/>
          <a:p>
            <a:r>
              <a:rPr lang="en-US" dirty="0" smtClean="0"/>
              <a:t>[…] The results of the LDL-C tests grouped into good control (&lt;100) and poor control (&gt;130) [….] The proportion of patients with good LDL-C control was significantly higher for physicians with high empathy sores (59%) than physicians with low scores (44%, P &lt; .001).</a:t>
            </a:r>
          </a:p>
          <a:p>
            <a:pPr lvl="2"/>
            <a:r>
              <a:rPr lang="en-US" dirty="0" smtClean="0"/>
              <a:t>M. Hojat et al, (2011), Physicians empathy and clinical outcomes for diabetic patients, ACAD MED MAR; 86(3): 359 – 64: </a:t>
            </a:r>
            <a:r>
              <a:rPr lang="en-US" dirty="0" err="1" smtClean="0"/>
              <a:t>doi</a:t>
            </a:r>
            <a:r>
              <a:rPr lang="en-US" dirty="0" smtClean="0"/>
              <a:t>: 10.1097ACM.0b013e3182086fe1</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73</a:t>
            </a:fld>
            <a:endParaRPr lang="en-US"/>
          </a:p>
        </p:txBody>
      </p:sp>
    </p:spTree>
    <p:extLst>
      <p:ext uri="{BB962C8B-B14F-4D97-AF65-F5344CB8AC3E}">
        <p14:creationId xmlns:p14="http://schemas.microsoft.com/office/powerpoint/2010/main" val="8361440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 Analysis</a:t>
            </a:r>
            <a:endParaRPr lang="en-US" dirty="0"/>
          </a:p>
        </p:txBody>
      </p:sp>
      <p:sp>
        <p:nvSpPr>
          <p:cNvPr id="3" name="Content Placeholder 2"/>
          <p:cNvSpPr>
            <a:spLocks noGrp="1"/>
          </p:cNvSpPr>
          <p:nvPr>
            <p:ph idx="1"/>
          </p:nvPr>
        </p:nvSpPr>
        <p:spPr/>
        <p:txBody>
          <a:bodyPr/>
          <a:lstStyle/>
          <a:p>
            <a:r>
              <a:rPr lang="en-US" dirty="0" smtClean="0"/>
              <a:t>“ […] There is a statistically significant effect for the influence of the therapeutic relationship on healthcare outcomes [d = -.23 to .66; combined effect size was d = .11 (p = .02)</a:t>
            </a:r>
          </a:p>
          <a:p>
            <a:pPr lvl="2"/>
            <a:r>
              <a:rPr lang="en-US" dirty="0" smtClean="0"/>
              <a:t>John M. Kelley, Helen </a:t>
            </a:r>
            <a:r>
              <a:rPr lang="en-US" dirty="0" err="1" smtClean="0"/>
              <a:t>Riess</a:t>
            </a:r>
            <a:r>
              <a:rPr lang="en-US" dirty="0" smtClean="0"/>
              <a:t> et al, The Influence of the Patient-Clinician Relationship on Healthcare Outcomes: A Systematic Review and Meta-Analysis of Randomized Controlled Trials, </a:t>
            </a:r>
            <a:r>
              <a:rPr lang="en-US" i="1" dirty="0" smtClean="0"/>
              <a:t>PLOS ONE </a:t>
            </a:r>
            <a:r>
              <a:rPr lang="en-US" dirty="0" smtClean="0"/>
              <a:t>[Public Library of Science], April 2014, Vol. 9, Issue 4;</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74</a:t>
            </a:fld>
            <a:endParaRPr lang="en-US"/>
          </a:p>
        </p:txBody>
      </p:sp>
    </p:spTree>
    <p:extLst>
      <p:ext uri="{BB962C8B-B14F-4D97-AF65-F5344CB8AC3E}">
        <p14:creationId xmlns:p14="http://schemas.microsoft.com/office/powerpoint/2010/main" val="21869964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Empathy and the common cold?!</a:t>
            </a:r>
            <a:endParaRPr lang="en-US" dirty="0"/>
          </a:p>
        </p:txBody>
      </p:sp>
      <p:sp>
        <p:nvSpPr>
          <p:cNvPr id="3" name="Content Placeholder 2"/>
          <p:cNvSpPr>
            <a:spLocks noGrp="1"/>
          </p:cNvSpPr>
          <p:nvPr>
            <p:ph idx="1"/>
          </p:nvPr>
        </p:nvSpPr>
        <p:spPr/>
        <p:txBody>
          <a:bodyPr/>
          <a:lstStyle/>
          <a:p>
            <a:r>
              <a:rPr lang="en-US" dirty="0" smtClean="0"/>
              <a:t>In those with perfect CARE [Consultation and Relational Empathy] scores, cold durations with shorter (mean 7.10 days versus 8.01 days) [….] In these models, a perfect score also correlates with a larger increase in IL-8 [immune cytokine] levels (p=0.015)</a:t>
            </a:r>
          </a:p>
          <a:p>
            <a:pPr lvl="1"/>
            <a:r>
              <a:rPr lang="en-US" dirty="0" smtClean="0"/>
              <a:t>David P. </a:t>
            </a:r>
            <a:r>
              <a:rPr lang="en-US" dirty="0" err="1" smtClean="0"/>
              <a:t>Rakel</a:t>
            </a:r>
            <a:r>
              <a:rPr lang="en-US" dirty="0" smtClean="0"/>
              <a:t> et al, (2009),”Practitioner Empathy and the Duration of the common Cold, </a:t>
            </a:r>
            <a:r>
              <a:rPr lang="en-US" i="1" dirty="0" err="1" smtClean="0"/>
              <a:t>Fam</a:t>
            </a:r>
            <a:r>
              <a:rPr lang="en-US" i="1" dirty="0" smtClean="0"/>
              <a:t> Med </a:t>
            </a:r>
            <a:r>
              <a:rPr lang="en-US" dirty="0" smtClean="0"/>
              <a:t>41(7): 494 – 501.</a:t>
            </a:r>
            <a:endParaRPr lang="en-US" dirty="0"/>
          </a:p>
        </p:txBody>
      </p:sp>
      <p:sp>
        <p:nvSpPr>
          <p:cNvPr id="4" name="Footer Placeholder 3"/>
          <p:cNvSpPr>
            <a:spLocks noGrp="1"/>
          </p:cNvSpPr>
          <p:nvPr>
            <p:ph type="ftr" sz="quarter" idx="11"/>
          </p:nvPr>
        </p:nvSpPr>
        <p:spPr/>
        <p:txBody>
          <a:bodyPr/>
          <a:lstStyle/>
          <a:p>
            <a:r>
              <a:rPr lang="en-US" smtClean="0"/>
              <a:t>(c) Lou Agosta, PhD, LAgosta@UChicago.edu</a:t>
            </a:r>
            <a:endParaRPr lang="en-US"/>
          </a:p>
        </p:txBody>
      </p:sp>
      <p:sp>
        <p:nvSpPr>
          <p:cNvPr id="5" name="Slide Number Placeholder 4"/>
          <p:cNvSpPr>
            <a:spLocks noGrp="1"/>
          </p:cNvSpPr>
          <p:nvPr>
            <p:ph type="sldNum" sz="quarter" idx="12"/>
          </p:nvPr>
        </p:nvSpPr>
        <p:spPr/>
        <p:txBody>
          <a:bodyPr/>
          <a:lstStyle/>
          <a:p>
            <a:fld id="{3324F8ED-E322-E246-8945-4C7414AAACCB}" type="slidenum">
              <a:rPr lang="en-US" smtClean="0"/>
              <a:t>75</a:t>
            </a:fld>
            <a:endParaRPr lang="en-US"/>
          </a:p>
        </p:txBody>
      </p:sp>
    </p:spTree>
    <p:extLst>
      <p:ext uri="{BB962C8B-B14F-4D97-AF65-F5344CB8AC3E}">
        <p14:creationId xmlns:p14="http://schemas.microsoft.com/office/powerpoint/2010/main" val="25728022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Take Aways and Summary</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endParaRPr lang="en-US" dirty="0" smtClean="0"/>
          </a:p>
          <a:p>
            <a:pPr lvl="0"/>
            <a:r>
              <a:rPr lang="en-US" dirty="0" smtClean="0"/>
              <a:t>The secret, underground history of empathy traverses Hume’s “delicacy of sympathy” and Kant’s “communicability of feeling”</a:t>
            </a:r>
          </a:p>
          <a:p>
            <a:pPr lvl="0"/>
            <a:r>
              <a:rPr lang="en-US" dirty="0" smtClean="0"/>
              <a:t>Empathy is hard to teach, but one way to do so is remove the obstacles to empathy – remove the obstacles and empathy shows up</a:t>
            </a:r>
          </a:p>
          <a:p>
            <a:pPr lvl="0"/>
            <a:r>
              <a:rPr lang="en-US" dirty="0" smtClean="0"/>
              <a:t>Listening to one’s listening – the voice over</a:t>
            </a:r>
          </a:p>
          <a:p>
            <a:pPr lvl="0"/>
            <a:r>
              <a:rPr lang="en-US" dirty="0" smtClean="0"/>
              <a:t>The multi-dimensional definition of empathy</a:t>
            </a:r>
          </a:p>
          <a:p>
            <a:pPr lvl="0"/>
            <a:r>
              <a:rPr lang="en-US" dirty="0" smtClean="0"/>
              <a:t>Disorders </a:t>
            </a:r>
            <a:r>
              <a:rPr lang="en-US" dirty="0"/>
              <a:t>of </a:t>
            </a:r>
            <a:r>
              <a:rPr lang="en-US" dirty="0" smtClean="0"/>
              <a:t>empathy</a:t>
            </a:r>
          </a:p>
          <a:p>
            <a:pPr lvl="0"/>
            <a:endParaRPr lang="en-US" dirty="0" smtClean="0"/>
          </a:p>
          <a:p>
            <a:pPr lvl="0"/>
            <a:endParaRPr lang="en-US" dirty="0"/>
          </a:p>
          <a:p>
            <a:endParaRPr lang="en-US" dirty="0"/>
          </a:p>
        </p:txBody>
      </p:sp>
      <p:sp>
        <p:nvSpPr>
          <p:cNvPr id="4" name="Footer Placeholder 3"/>
          <p:cNvSpPr>
            <a:spLocks noGrp="1"/>
          </p:cNvSpPr>
          <p:nvPr>
            <p:ph type="ftr" sz="quarter" idx="11"/>
          </p:nvPr>
        </p:nvSpPr>
        <p:spPr/>
        <p:txBody>
          <a:bodyPr/>
          <a:lstStyle/>
          <a:p>
            <a:r>
              <a:rPr lang="en-US" smtClean="0"/>
              <a:t>(c) Lou Agosta, Ph.D. The Chicago Empathy Project LAgosta@UChicago.edu</a:t>
            </a:r>
            <a:endParaRPr lang="en-US"/>
          </a:p>
        </p:txBody>
      </p:sp>
      <p:sp>
        <p:nvSpPr>
          <p:cNvPr id="5" name="Slide Number Placeholder 4"/>
          <p:cNvSpPr>
            <a:spLocks noGrp="1"/>
          </p:cNvSpPr>
          <p:nvPr>
            <p:ph type="sldNum" sz="quarter" idx="12"/>
          </p:nvPr>
        </p:nvSpPr>
        <p:spPr/>
        <p:txBody>
          <a:bodyPr/>
          <a:lstStyle/>
          <a:p>
            <a:fld id="{1EF07C8A-C6D9-B14C-A0F8-91E8E7E9F977}" type="slidenum">
              <a:rPr lang="en-US" smtClean="0"/>
              <a:t>76</a:t>
            </a:fld>
            <a:endParaRPr lang="en-US"/>
          </a:p>
        </p:txBody>
      </p:sp>
    </p:spTree>
    <p:extLst>
      <p:ext uri="{BB962C8B-B14F-4D97-AF65-F5344CB8AC3E}">
        <p14:creationId xmlns:p14="http://schemas.microsoft.com/office/powerpoint/2010/main" val="2156400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4755</TotalTime>
  <Words>6095</Words>
  <Application>Microsoft Macintosh PowerPoint</Application>
  <PresentationFormat>On-screen Show (4:3)</PresentationFormat>
  <Paragraphs>460</Paragraphs>
  <Slides>76</Slides>
  <Notes>0</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Theme</vt:lpstr>
      <vt:lpstr>A rumor of empathy: What empathy is and how it makes a difference</vt:lpstr>
      <vt:lpstr>David Hume: 4 Definitions of Sympathy (1739)</vt:lpstr>
      <vt:lpstr>The secret underground history of empathy</vt:lpstr>
      <vt:lpstr>How empathy functions…</vt:lpstr>
      <vt:lpstr>PowerPoint Presentation</vt:lpstr>
      <vt:lpstr>Ontology and phenomenology: The short definition of empathy…</vt:lpstr>
      <vt:lpstr>Four (4) examples from literature</vt:lpstr>
      <vt:lpstr>Empathy and introspection</vt:lpstr>
      <vt:lpstr>Empathy and introspection</vt:lpstr>
      <vt:lpstr>Empathy and compassion / altruism</vt:lpstr>
      <vt:lpstr>Empathy as filter of variable granularity</vt:lpstr>
      <vt:lpstr>Example of the good Samaritan</vt:lpstr>
      <vt:lpstr>What does it mean to train empathy? Remove obstacles such as categorizing people, labeling, pigeon-holing</vt:lpstr>
      <vt:lpstr>What does it mean to train in empathy?</vt:lpstr>
      <vt:lpstr>Summary and Take Aways</vt:lpstr>
      <vt:lpstr>Additional Talking Points</vt:lpstr>
      <vt:lpstr>David Hume (1711 – 1776)</vt:lpstr>
      <vt:lpstr>Hume’s ideas and impression</vt:lpstr>
      <vt:lpstr>Hume’s ideas and impression</vt:lpstr>
      <vt:lpstr>The imagination: Transposing perspectives and generating sympathy</vt:lpstr>
      <vt:lpstr>Delicacy of taste vs delicacy of passion</vt:lpstr>
      <vt:lpstr>David Hume</vt:lpstr>
      <vt:lpstr>David Hume</vt:lpstr>
      <vt:lpstr>David Hume</vt:lpstr>
      <vt:lpstr>David Hume</vt:lpstr>
      <vt:lpstr>Summary (Hume)</vt:lpstr>
      <vt:lpstr>Immanuel Kant</vt:lpstr>
      <vt:lpstr>A rumor of empathy in Kant</vt:lpstr>
      <vt:lpstr>Kant</vt:lpstr>
      <vt:lpstr>Immanuel Kant (1790/93)</vt:lpstr>
      <vt:lpstr>In a raging storm where is the rage?</vt:lpstr>
      <vt:lpstr>Immanuel Kant (1790/1793)</vt:lpstr>
      <vt:lpstr>Immanuel Kant (1790/93)</vt:lpstr>
      <vt:lpstr>Theodor Lipps (1851 – 1914) </vt:lpstr>
      <vt:lpstr>Theodor Lipps (1885/1903)</vt:lpstr>
      <vt:lpstr>Theodor Lipps </vt:lpstr>
      <vt:lpstr>Theodor Lipps </vt:lpstr>
      <vt:lpstr>Theodor Lipps </vt:lpstr>
      <vt:lpstr>Theodor Lipps </vt:lpstr>
      <vt:lpstr>Theodor Lipps </vt:lpstr>
      <vt:lpstr>Theodor Lipps </vt:lpstr>
      <vt:lpstr>Theodor Lipps </vt:lpstr>
      <vt:lpstr>The Tangle</vt:lpstr>
      <vt:lpstr>Max Scheler (1874 – 1928)</vt:lpstr>
      <vt:lpstr>Max Scheler</vt:lpstr>
      <vt:lpstr>Sigmund Freud </vt:lpstr>
      <vt:lpstr>Edmund Husserl (1859 - 1938)</vt:lpstr>
      <vt:lpstr>Edmund Husserl</vt:lpstr>
      <vt:lpstr>Edmund Husserl</vt:lpstr>
      <vt:lpstr>Sigmund Freud</vt:lpstr>
      <vt:lpstr>Freud</vt:lpstr>
      <vt:lpstr>Trains passing in the night – simultaneous separate discovery (?)</vt:lpstr>
      <vt:lpstr>4 phases of empathy capture multiple definitions</vt:lpstr>
      <vt:lpstr>Detailed examples from literature…</vt:lpstr>
      <vt:lpstr>Example of empathic receptivity</vt:lpstr>
      <vt:lpstr>Example of empathic receptivity</vt:lpstr>
      <vt:lpstr>Example of empathic understanding</vt:lpstr>
      <vt:lpstr>Example of empathic understanding</vt:lpstr>
      <vt:lpstr>Example of empathic understanding</vt:lpstr>
      <vt:lpstr>Empathic interpretation</vt:lpstr>
      <vt:lpstr>Empathic interpretation</vt:lpstr>
      <vt:lpstr>Empathic responsiveness</vt:lpstr>
      <vt:lpstr>Empathic responsiveness</vt:lpstr>
      <vt:lpstr>Empathic responsiveness</vt:lpstr>
      <vt:lpstr>Empathic responsiveness</vt:lpstr>
      <vt:lpstr>Exercise</vt:lpstr>
      <vt:lpstr>I can’t hear you because I am constantly talking to myself about what you are saying</vt:lpstr>
      <vt:lpstr>How to listen</vt:lpstr>
      <vt:lpstr>The Doctor as Instrument</vt:lpstr>
      <vt:lpstr>Doctors change the meaning of the term “empathy”</vt:lpstr>
      <vt:lpstr>The book that got me thrown out of the Institute For Psychoanalysis</vt:lpstr>
      <vt:lpstr>Empathy and diabetes ?!</vt:lpstr>
      <vt:lpstr>Empathy and cholesterol ?!</vt:lpstr>
      <vt:lpstr>Meta Analysis</vt:lpstr>
      <vt:lpstr>Empathy and the common cold?!</vt:lpstr>
      <vt:lpstr>More Take Aways and 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Empathy and Well Being</dc:title>
  <dc:creator>Lou Agosta</dc:creator>
  <cp:lastModifiedBy>Lou Agosta</cp:lastModifiedBy>
  <cp:revision>77</cp:revision>
  <dcterms:created xsi:type="dcterms:W3CDTF">2016-07-19T21:37:22Z</dcterms:created>
  <dcterms:modified xsi:type="dcterms:W3CDTF">2016-08-08T21:41:37Z</dcterms:modified>
</cp:coreProperties>
</file>