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1"/>
  </p:notesMasterIdLst>
  <p:handoutMasterIdLst>
    <p:handoutMasterId r:id="rId32"/>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3" r:id="rId25"/>
    <p:sldId id="279" r:id="rId26"/>
    <p:sldId id="280" r:id="rId27"/>
    <p:sldId id="281" r:id="rId28"/>
    <p:sldId id="284" r:id="rId29"/>
    <p:sldId id="282"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2" d="100"/>
          <a:sy n="72" d="100"/>
        </p:scale>
        <p:origin x="-1952"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4259D66-3D89-AD43-8774-D4668C1C8CAA}" type="datetimeFigureOut">
              <a:rPr lang="en-US" smtClean="0"/>
              <a:t>10/3/18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357168D-EDD0-304C-9523-28A360C4B0D8}" type="slidenum">
              <a:rPr lang="en-US" smtClean="0"/>
              <a:t>‹#›</a:t>
            </a:fld>
            <a:endParaRPr lang="en-US"/>
          </a:p>
        </p:txBody>
      </p:sp>
    </p:spTree>
    <p:extLst>
      <p:ext uri="{BB962C8B-B14F-4D97-AF65-F5344CB8AC3E}">
        <p14:creationId xmlns:p14="http://schemas.microsoft.com/office/powerpoint/2010/main" val="1157472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A1A0C6-38A7-C742-B859-EBF2D687696C}" type="datetimeFigureOut">
              <a:rPr lang="en-US" smtClean="0"/>
              <a:t>10/3/18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94DD2D-379E-1841-8943-BC690CA07EAD}" type="slidenum">
              <a:rPr lang="en-US" smtClean="0"/>
              <a:t>‹#›</a:t>
            </a:fld>
            <a:endParaRPr lang="en-US"/>
          </a:p>
        </p:txBody>
      </p:sp>
    </p:spTree>
    <p:extLst>
      <p:ext uri="{BB962C8B-B14F-4D97-AF65-F5344CB8AC3E}">
        <p14:creationId xmlns:p14="http://schemas.microsoft.com/office/powerpoint/2010/main" val="281188363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3CE5E9-8748-6545-A510-517F6FF77C0D}" type="datetime1">
              <a:rPr lang="en-US" smtClean="0"/>
              <a:t>10/3/18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0333A4-C098-BB47-8E58-4EEC3E4BE3BB}" type="slidenum">
              <a:rPr lang="en-US" smtClean="0"/>
              <a:t>‹#›</a:t>
            </a:fld>
            <a:endParaRPr lang="en-US"/>
          </a:p>
        </p:txBody>
      </p:sp>
    </p:spTree>
    <p:extLst>
      <p:ext uri="{BB962C8B-B14F-4D97-AF65-F5344CB8AC3E}">
        <p14:creationId xmlns:p14="http://schemas.microsoft.com/office/powerpoint/2010/main" val="4052208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52E7E1-BC91-6245-A977-0BB25A45B9C0}" type="datetime1">
              <a:rPr lang="en-US" smtClean="0"/>
              <a:t>10/3/18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0333A4-C098-BB47-8E58-4EEC3E4BE3BB}" type="slidenum">
              <a:rPr lang="en-US" smtClean="0"/>
              <a:t>‹#›</a:t>
            </a:fld>
            <a:endParaRPr lang="en-US"/>
          </a:p>
        </p:txBody>
      </p:sp>
    </p:spTree>
    <p:extLst>
      <p:ext uri="{BB962C8B-B14F-4D97-AF65-F5344CB8AC3E}">
        <p14:creationId xmlns:p14="http://schemas.microsoft.com/office/powerpoint/2010/main" val="598801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F9F83D-5E6D-774D-A8D8-310D5944210B}" type="datetime1">
              <a:rPr lang="en-US" smtClean="0"/>
              <a:t>10/3/18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0333A4-C098-BB47-8E58-4EEC3E4BE3BB}" type="slidenum">
              <a:rPr lang="en-US" smtClean="0"/>
              <a:t>‹#›</a:t>
            </a:fld>
            <a:endParaRPr lang="en-US"/>
          </a:p>
        </p:txBody>
      </p:sp>
    </p:spTree>
    <p:extLst>
      <p:ext uri="{BB962C8B-B14F-4D97-AF65-F5344CB8AC3E}">
        <p14:creationId xmlns:p14="http://schemas.microsoft.com/office/powerpoint/2010/main" val="877303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424BBD5-0F23-7C44-B921-17522B23990F}" type="datetime1">
              <a:rPr lang="en-US" smtClean="0"/>
              <a:t>10/3/18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0333A4-C098-BB47-8E58-4EEC3E4BE3BB}" type="slidenum">
              <a:rPr lang="en-US" smtClean="0"/>
              <a:t>‹#›</a:t>
            </a:fld>
            <a:endParaRPr lang="en-US"/>
          </a:p>
        </p:txBody>
      </p:sp>
    </p:spTree>
    <p:extLst>
      <p:ext uri="{BB962C8B-B14F-4D97-AF65-F5344CB8AC3E}">
        <p14:creationId xmlns:p14="http://schemas.microsoft.com/office/powerpoint/2010/main" val="2104673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0BB598-B01F-5C47-9794-EB25619F2CA8}" type="datetime1">
              <a:rPr lang="en-US" smtClean="0"/>
              <a:t>10/3/18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0333A4-C098-BB47-8E58-4EEC3E4BE3BB}" type="slidenum">
              <a:rPr lang="en-US" smtClean="0"/>
              <a:t>‹#›</a:t>
            </a:fld>
            <a:endParaRPr lang="en-US"/>
          </a:p>
        </p:txBody>
      </p:sp>
    </p:spTree>
    <p:extLst>
      <p:ext uri="{BB962C8B-B14F-4D97-AF65-F5344CB8AC3E}">
        <p14:creationId xmlns:p14="http://schemas.microsoft.com/office/powerpoint/2010/main" val="332636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0E7824-2FC6-0143-A983-93B4DBE20066}" type="datetime1">
              <a:rPr lang="en-US" smtClean="0"/>
              <a:t>10/3/18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0333A4-C098-BB47-8E58-4EEC3E4BE3BB}" type="slidenum">
              <a:rPr lang="en-US" smtClean="0"/>
              <a:t>‹#›</a:t>
            </a:fld>
            <a:endParaRPr lang="en-US"/>
          </a:p>
        </p:txBody>
      </p:sp>
    </p:spTree>
    <p:extLst>
      <p:ext uri="{BB962C8B-B14F-4D97-AF65-F5344CB8AC3E}">
        <p14:creationId xmlns:p14="http://schemas.microsoft.com/office/powerpoint/2010/main" val="1870691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A8D5A3-5F8A-0348-9349-7159554D900D}" type="datetime1">
              <a:rPr lang="en-US" smtClean="0"/>
              <a:t>10/3/18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0333A4-C098-BB47-8E58-4EEC3E4BE3BB}" type="slidenum">
              <a:rPr lang="en-US" smtClean="0"/>
              <a:t>‹#›</a:t>
            </a:fld>
            <a:endParaRPr lang="en-US"/>
          </a:p>
        </p:txBody>
      </p:sp>
    </p:spTree>
    <p:extLst>
      <p:ext uri="{BB962C8B-B14F-4D97-AF65-F5344CB8AC3E}">
        <p14:creationId xmlns:p14="http://schemas.microsoft.com/office/powerpoint/2010/main" val="1432270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A4B31A-3315-064E-9618-436632346471}" type="datetime1">
              <a:rPr lang="en-US" smtClean="0"/>
              <a:t>10/3/18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0333A4-C098-BB47-8E58-4EEC3E4BE3BB}" type="slidenum">
              <a:rPr lang="en-US" smtClean="0"/>
              <a:t>‹#›</a:t>
            </a:fld>
            <a:endParaRPr lang="en-US"/>
          </a:p>
        </p:txBody>
      </p:sp>
    </p:spTree>
    <p:extLst>
      <p:ext uri="{BB962C8B-B14F-4D97-AF65-F5344CB8AC3E}">
        <p14:creationId xmlns:p14="http://schemas.microsoft.com/office/powerpoint/2010/main" val="2192209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E46502-E793-F94C-8023-E5053395F7D7}" type="datetime1">
              <a:rPr lang="en-US" smtClean="0"/>
              <a:t>10/3/18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0333A4-C098-BB47-8E58-4EEC3E4BE3BB}" type="slidenum">
              <a:rPr lang="en-US" smtClean="0"/>
              <a:t>‹#›</a:t>
            </a:fld>
            <a:endParaRPr lang="en-US"/>
          </a:p>
        </p:txBody>
      </p:sp>
    </p:spTree>
    <p:extLst>
      <p:ext uri="{BB962C8B-B14F-4D97-AF65-F5344CB8AC3E}">
        <p14:creationId xmlns:p14="http://schemas.microsoft.com/office/powerpoint/2010/main" val="3980930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5A6649-B6AE-D846-BA1E-9A59A6FC4F9D}" type="datetime1">
              <a:rPr lang="en-US" smtClean="0"/>
              <a:t>10/3/18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0333A4-C098-BB47-8E58-4EEC3E4BE3BB}" type="slidenum">
              <a:rPr lang="en-US" smtClean="0"/>
              <a:t>‹#›</a:t>
            </a:fld>
            <a:endParaRPr lang="en-US"/>
          </a:p>
        </p:txBody>
      </p:sp>
    </p:spTree>
    <p:extLst>
      <p:ext uri="{BB962C8B-B14F-4D97-AF65-F5344CB8AC3E}">
        <p14:creationId xmlns:p14="http://schemas.microsoft.com/office/powerpoint/2010/main" val="3368959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2B1EE2-19C2-0F43-842F-5F816722BF85}" type="datetime1">
              <a:rPr lang="en-US" smtClean="0"/>
              <a:t>10/3/18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0333A4-C098-BB47-8E58-4EEC3E4BE3BB}" type="slidenum">
              <a:rPr lang="en-US" smtClean="0"/>
              <a:t>‹#›</a:t>
            </a:fld>
            <a:endParaRPr lang="en-US"/>
          </a:p>
        </p:txBody>
      </p:sp>
    </p:spTree>
    <p:extLst>
      <p:ext uri="{BB962C8B-B14F-4D97-AF65-F5344CB8AC3E}">
        <p14:creationId xmlns:p14="http://schemas.microsoft.com/office/powerpoint/2010/main" val="98843517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892A25-F6B0-2E41-A2E3-74F2A571026B}" type="datetime1">
              <a:rPr lang="en-US" smtClean="0"/>
              <a:t>10/3/18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0333A4-C098-BB47-8E58-4EEC3E4BE3BB}" type="slidenum">
              <a:rPr lang="en-US" smtClean="0"/>
              <a:t>‹#›</a:t>
            </a:fld>
            <a:endParaRPr lang="en-US"/>
          </a:p>
        </p:txBody>
      </p:sp>
    </p:spTree>
    <p:extLst>
      <p:ext uri="{BB962C8B-B14F-4D97-AF65-F5344CB8AC3E}">
        <p14:creationId xmlns:p14="http://schemas.microsoft.com/office/powerpoint/2010/main" val="29399169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Defense Mechanisms – quotations from Nancy McWilliams’ Understanding Personality Structure in the </a:t>
            </a:r>
            <a:r>
              <a:rPr lang="en-US" smtClean="0"/>
              <a:t>Clinical </a:t>
            </a:r>
            <a:r>
              <a:rPr lang="en-US" smtClean="0"/>
              <a:t>Process </a:t>
            </a:r>
            <a:endParaRPr lang="en-US" dirty="0"/>
          </a:p>
        </p:txBody>
      </p:sp>
      <p:sp>
        <p:nvSpPr>
          <p:cNvPr id="3" name="Subtitle 2"/>
          <p:cNvSpPr>
            <a:spLocks noGrp="1"/>
          </p:cNvSpPr>
          <p:nvPr>
            <p:ph type="subTitle" idx="1"/>
          </p:nvPr>
        </p:nvSpPr>
        <p:spPr>
          <a:xfrm>
            <a:off x="1371600" y="4430405"/>
            <a:ext cx="6400800" cy="1752600"/>
          </a:xfrm>
        </p:spPr>
        <p:txBody>
          <a:bodyPr/>
          <a:lstStyle/>
          <a:p>
            <a:r>
              <a:rPr lang="en-US" dirty="0" smtClean="0"/>
              <a:t>Updated</a:t>
            </a:r>
            <a:r>
              <a:rPr lang="en-US" smtClean="0"/>
              <a:t>: July 07, </a:t>
            </a:r>
            <a:r>
              <a:rPr lang="en-US" dirty="0" smtClean="0"/>
              <a:t>2018</a:t>
            </a:r>
            <a:endParaRPr lang="en-US" dirty="0"/>
          </a:p>
        </p:txBody>
      </p:sp>
    </p:spTree>
    <p:extLst>
      <p:ext uri="{BB962C8B-B14F-4D97-AF65-F5344CB8AC3E}">
        <p14:creationId xmlns:p14="http://schemas.microsoft.com/office/powerpoint/2010/main" val="3630347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Primitive Withdrawal</a:t>
            </a:r>
            <a:endParaRPr lang="en-US" dirty="0"/>
          </a:p>
        </p:txBody>
      </p:sp>
      <p:sp>
        <p:nvSpPr>
          <p:cNvPr id="3" name="Content Placeholder 2"/>
          <p:cNvSpPr>
            <a:spLocks noGrp="1"/>
          </p:cNvSpPr>
          <p:nvPr>
            <p:ph idx="1"/>
          </p:nvPr>
        </p:nvSpPr>
        <p:spPr/>
        <p:txBody>
          <a:bodyPr/>
          <a:lstStyle/>
          <a:p>
            <a:r>
              <a:rPr lang="en-US" dirty="0" smtClean="0"/>
              <a:t>Wife’s complaint: “He just fiddles with the TV remote control and refuses to answer me.”</a:t>
            </a:r>
          </a:p>
          <a:p>
            <a:r>
              <a:rPr lang="en-US" dirty="0" smtClean="0"/>
              <a:t>A propensity to use chemicals to alter one’s consciousness can also be considered a kind of withdrawal. </a:t>
            </a:r>
          </a:p>
          <a:p>
            <a:r>
              <a:rPr lang="en-US" dirty="0" smtClean="0"/>
              <a:t>Falling asleep – babies fall asleep if they get stressed out but not too upset</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2</a:t>
            </a:fld>
            <a:endParaRPr lang="en-US"/>
          </a:p>
        </p:txBody>
      </p:sp>
    </p:spTree>
    <p:extLst>
      <p:ext uri="{BB962C8B-B14F-4D97-AF65-F5344CB8AC3E}">
        <p14:creationId xmlns:p14="http://schemas.microsoft.com/office/powerpoint/2010/main" val="1871804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Denial</a:t>
            </a:r>
            <a:endParaRPr lang="en-US" dirty="0"/>
          </a:p>
        </p:txBody>
      </p:sp>
      <p:sp>
        <p:nvSpPr>
          <p:cNvPr id="3" name="Content Placeholder 2"/>
          <p:cNvSpPr>
            <a:spLocks noGrp="1"/>
          </p:cNvSpPr>
          <p:nvPr>
            <p:ph idx="1"/>
          </p:nvPr>
        </p:nvSpPr>
        <p:spPr>
          <a:xfrm>
            <a:off x="352697" y="1097280"/>
            <a:ext cx="8791303" cy="5453345"/>
          </a:xfrm>
        </p:spPr>
        <p:txBody>
          <a:bodyPr>
            <a:normAutofit/>
          </a:bodyPr>
          <a:lstStyle/>
          <a:p>
            <a:r>
              <a:rPr lang="en-US" dirty="0" smtClean="0"/>
              <a:t>“Oh, no!”</a:t>
            </a:r>
          </a:p>
          <a:p>
            <a:r>
              <a:rPr lang="en-US" dirty="0" smtClean="0"/>
              <a:t>People who skip an annual medical or dental check up – the real reason? – fear of bad news</a:t>
            </a:r>
          </a:p>
          <a:p>
            <a:r>
              <a:rPr lang="en-US" dirty="0" smtClean="0"/>
              <a:t>“I do not have a drinking problem!!!”</a:t>
            </a:r>
          </a:p>
          <a:p>
            <a:r>
              <a:rPr lang="en-US" dirty="0" smtClean="0"/>
              <a:t>People stuck in an abusive relationship – “He really love me – just has a different way of showing it!”</a:t>
            </a:r>
          </a:p>
          <a:p>
            <a:r>
              <a:rPr lang="en-US" dirty="0" smtClean="0"/>
              <a:t>Manic episode (bad judgment): “I am okay – I am taking the retirement fund to Las Vegas – it’s a sure thing!”</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3</a:t>
            </a:fld>
            <a:endParaRPr lang="en-US"/>
          </a:p>
        </p:txBody>
      </p:sp>
    </p:spTree>
    <p:extLst>
      <p:ext uri="{BB962C8B-B14F-4D97-AF65-F5344CB8AC3E}">
        <p14:creationId xmlns:p14="http://schemas.microsoft.com/office/powerpoint/2010/main" val="1710978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Omnipotent control (omnipotence of thought)</a:t>
            </a:r>
            <a:endParaRPr lang="en-US" dirty="0"/>
          </a:p>
        </p:txBody>
      </p:sp>
      <p:sp>
        <p:nvSpPr>
          <p:cNvPr id="3" name="Content Placeholder 2"/>
          <p:cNvSpPr>
            <a:spLocks noGrp="1"/>
          </p:cNvSpPr>
          <p:nvPr>
            <p:ph idx="1"/>
          </p:nvPr>
        </p:nvSpPr>
        <p:spPr>
          <a:xfrm>
            <a:off x="457200" y="1600200"/>
            <a:ext cx="8229600" cy="4756150"/>
          </a:xfrm>
        </p:spPr>
        <p:txBody>
          <a:bodyPr>
            <a:normAutofit lnSpcReduction="10000"/>
          </a:bodyPr>
          <a:lstStyle/>
          <a:p>
            <a:r>
              <a:rPr lang="en-US" dirty="0" smtClean="0"/>
              <a:t>Forgetting one’s umbrella “causes” it to rain – that what you wish has anything to do with the weather</a:t>
            </a:r>
          </a:p>
          <a:p>
            <a:r>
              <a:rPr lang="en-US" dirty="0"/>
              <a:t>Anyone who has had a feeling of impending luck and won a </a:t>
            </a:r>
            <a:r>
              <a:rPr lang="en-US" dirty="0" smtClean="0"/>
              <a:t>gamble: That what a person desires has any influence on what happens – unless one takes specific action (or non action) </a:t>
            </a:r>
          </a:p>
          <a:p>
            <a:r>
              <a:rPr lang="en-US" dirty="0" smtClean="0"/>
              <a:t>“Cleaning one’s plate” – eating one’s vegetables – has any effect on hungry children elsewhere in the world</a:t>
            </a:r>
          </a:p>
          <a:p>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4</a:t>
            </a:fld>
            <a:endParaRPr lang="en-US"/>
          </a:p>
        </p:txBody>
      </p:sp>
    </p:spTree>
    <p:extLst>
      <p:ext uri="{BB962C8B-B14F-4D97-AF65-F5344CB8AC3E}">
        <p14:creationId xmlns:p14="http://schemas.microsoft.com/office/powerpoint/2010/main" val="85963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Idealization and devaluation</a:t>
            </a:r>
            <a:endParaRPr lang="en-US" dirty="0"/>
          </a:p>
        </p:txBody>
      </p:sp>
      <p:sp>
        <p:nvSpPr>
          <p:cNvPr id="3" name="Content Placeholder 2"/>
          <p:cNvSpPr>
            <a:spLocks noGrp="1"/>
          </p:cNvSpPr>
          <p:nvPr>
            <p:ph idx="1"/>
          </p:nvPr>
        </p:nvSpPr>
        <p:spPr/>
        <p:txBody>
          <a:bodyPr>
            <a:normAutofit lnSpcReduction="10000"/>
          </a:bodyPr>
          <a:lstStyle/>
          <a:p>
            <a:r>
              <a:rPr lang="en-US" dirty="0" smtClean="0"/>
              <a:t>“My Dad can take your Dad,” said by a six year old</a:t>
            </a:r>
          </a:p>
          <a:p>
            <a:r>
              <a:rPr lang="en-US" dirty="0" smtClean="0"/>
              <a:t>Children admiring their parents or fans admiring a movie star – “wanting to be just like” someone </a:t>
            </a:r>
          </a:p>
          <a:p>
            <a:r>
              <a:rPr lang="en-US" dirty="0" smtClean="0"/>
              <a:t>Admiration for or hatred of certain politicians, demographic groups, racial or ethnic backgrounds, mentors or movie stars or sports celebrities</a:t>
            </a:r>
          </a:p>
          <a:p>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5</a:t>
            </a:fld>
            <a:endParaRPr lang="en-US"/>
          </a:p>
        </p:txBody>
      </p:sp>
    </p:spTree>
    <p:extLst>
      <p:ext uri="{BB962C8B-B14F-4D97-AF65-F5344CB8AC3E}">
        <p14:creationId xmlns:p14="http://schemas.microsoft.com/office/powerpoint/2010/main" val="445429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Projection and projective identification</a:t>
            </a:r>
            <a:endParaRPr lang="en-US" dirty="0"/>
          </a:p>
        </p:txBody>
      </p:sp>
      <p:sp>
        <p:nvSpPr>
          <p:cNvPr id="3" name="Content Placeholder 2"/>
          <p:cNvSpPr>
            <a:spLocks noGrp="1"/>
          </p:cNvSpPr>
          <p:nvPr>
            <p:ph idx="1"/>
          </p:nvPr>
        </p:nvSpPr>
        <p:spPr>
          <a:xfrm>
            <a:off x="221735" y="1600200"/>
            <a:ext cx="8748406" cy="4970580"/>
          </a:xfrm>
        </p:spPr>
        <p:txBody>
          <a:bodyPr>
            <a:normAutofit/>
          </a:bodyPr>
          <a:lstStyle/>
          <a:p>
            <a:r>
              <a:rPr lang="en-US" dirty="0" smtClean="0"/>
              <a:t>Getting messages from the TV telling the individual to hurt himself or someone else</a:t>
            </a:r>
          </a:p>
          <a:p>
            <a:r>
              <a:rPr lang="en-US" dirty="0" smtClean="0"/>
              <a:t>Taking an inner process or thought or feeling and unconsciously transferring it across the boundary of the self so that it comes at one from outside </a:t>
            </a:r>
          </a:p>
          <a:p>
            <a:r>
              <a:rPr lang="en-US" dirty="0" smtClean="0"/>
              <a:t>Projective identification: A person inaccurately accuses me of mistreating him – he continues to do so – creating a self-fulfilling prophecy, causing me to get angry (and want to mistreat him)</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6</a:t>
            </a:fld>
            <a:endParaRPr lang="en-US"/>
          </a:p>
        </p:txBody>
      </p:sp>
    </p:spTree>
    <p:extLst>
      <p:ext uri="{BB962C8B-B14F-4D97-AF65-F5344CB8AC3E}">
        <p14:creationId xmlns:p14="http://schemas.microsoft.com/office/powerpoint/2010/main" val="2985544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Introjection and projective identification</a:t>
            </a:r>
            <a:endParaRPr lang="en-US" dirty="0"/>
          </a:p>
        </p:txBody>
      </p:sp>
      <p:sp>
        <p:nvSpPr>
          <p:cNvPr id="3" name="Content Placeholder 2"/>
          <p:cNvSpPr>
            <a:spLocks noGrp="1"/>
          </p:cNvSpPr>
          <p:nvPr>
            <p:ph idx="1"/>
          </p:nvPr>
        </p:nvSpPr>
        <p:spPr/>
        <p:txBody>
          <a:bodyPr/>
          <a:lstStyle/>
          <a:p>
            <a:r>
              <a:rPr lang="en-US" dirty="0" smtClean="0"/>
              <a:t>Introjection: The son or daughter of an MD becomes an MD</a:t>
            </a:r>
          </a:p>
          <a:p>
            <a:r>
              <a:rPr lang="en-US" dirty="0" smtClean="0"/>
              <a:t>Children’s games in which one pretends to be a bird or superhero and fly – the object (bird, </a:t>
            </a:r>
            <a:r>
              <a:rPr lang="en-US" dirty="0" err="1" smtClean="0"/>
              <a:t>etc</a:t>
            </a:r>
            <a:r>
              <a:rPr lang="en-US" dirty="0" smtClean="0"/>
              <a:t>) has been introjected</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7</a:t>
            </a:fld>
            <a:endParaRPr lang="en-US"/>
          </a:p>
        </p:txBody>
      </p:sp>
    </p:spTree>
    <p:extLst>
      <p:ext uri="{BB962C8B-B14F-4D97-AF65-F5344CB8AC3E}">
        <p14:creationId xmlns:p14="http://schemas.microsoft.com/office/powerpoint/2010/main" val="244908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Splitting of the ego</a:t>
            </a:r>
            <a:endParaRPr lang="en-US" dirty="0"/>
          </a:p>
        </p:txBody>
      </p:sp>
      <p:sp>
        <p:nvSpPr>
          <p:cNvPr id="3" name="Content Placeholder 2"/>
          <p:cNvSpPr>
            <a:spLocks noGrp="1"/>
          </p:cNvSpPr>
          <p:nvPr>
            <p:ph idx="1"/>
          </p:nvPr>
        </p:nvSpPr>
        <p:spPr/>
        <p:txBody>
          <a:bodyPr>
            <a:normAutofit fontScale="92500"/>
          </a:bodyPr>
          <a:lstStyle/>
          <a:p>
            <a:r>
              <a:rPr lang="en-US" dirty="0" smtClean="0"/>
              <a:t>Political scientists can attest to how attractive it is for any unhappy group to develop a sense of a clearly evil enemy, against which the good insiders must struggle. Visions of good versus evil, God versus the devil, democracy versus communism, cowboys versus Indians</a:t>
            </a:r>
            <a:r>
              <a:rPr lang="is-IS" dirty="0" smtClean="0"/>
              <a:t>…</a:t>
            </a:r>
          </a:p>
          <a:p>
            <a:r>
              <a:rPr lang="is-IS" dirty="0" smtClean="0"/>
              <a:t>A person regards other individuals as “all good” or “all bad” – what is missing are all the nuances and shades of gray between the black and white </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8</a:t>
            </a:fld>
            <a:endParaRPr lang="en-US"/>
          </a:p>
        </p:txBody>
      </p:sp>
    </p:spTree>
    <p:extLst>
      <p:ext uri="{BB962C8B-B14F-4D97-AF65-F5344CB8AC3E}">
        <p14:creationId xmlns:p14="http://schemas.microsoft.com/office/powerpoint/2010/main" val="2117967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Splitting [continued]</a:t>
            </a:r>
            <a:endParaRPr lang="en-US" dirty="0"/>
          </a:p>
        </p:txBody>
      </p:sp>
      <p:sp>
        <p:nvSpPr>
          <p:cNvPr id="3" name="Content Placeholder 2"/>
          <p:cNvSpPr>
            <a:spLocks noGrp="1"/>
          </p:cNvSpPr>
          <p:nvPr>
            <p:ph idx="1"/>
          </p:nvPr>
        </p:nvSpPr>
        <p:spPr/>
        <p:txBody>
          <a:bodyPr/>
          <a:lstStyle/>
          <a:p>
            <a:r>
              <a:rPr lang="en-US" dirty="0" smtClean="0"/>
              <a:t>Those mental health workers associated with a borderline client’s care find themselves in repeated arguments in which some of them feel a powerful sympathy toward the patient and want to rescue and nurture, while the others feel an equally powerful antipathy and want to confront and set limits</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9</a:t>
            </a:fld>
            <a:endParaRPr lang="en-US"/>
          </a:p>
        </p:txBody>
      </p:sp>
    </p:spTree>
    <p:extLst>
      <p:ext uri="{BB962C8B-B14F-4D97-AF65-F5344CB8AC3E}">
        <p14:creationId xmlns:p14="http://schemas.microsoft.com/office/powerpoint/2010/main" val="558628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Dissociation</a:t>
            </a:r>
            <a:endParaRPr lang="en-US" dirty="0"/>
          </a:p>
        </p:txBody>
      </p:sp>
      <p:sp>
        <p:nvSpPr>
          <p:cNvPr id="3" name="Content Placeholder 2"/>
          <p:cNvSpPr>
            <a:spLocks noGrp="1"/>
          </p:cNvSpPr>
          <p:nvPr>
            <p:ph idx="1"/>
          </p:nvPr>
        </p:nvSpPr>
        <p:spPr>
          <a:xfrm>
            <a:off x="457200" y="1600200"/>
            <a:ext cx="8686800" cy="5031048"/>
          </a:xfrm>
        </p:spPr>
        <p:txBody>
          <a:bodyPr>
            <a:normAutofit lnSpcReduction="10000"/>
          </a:bodyPr>
          <a:lstStyle/>
          <a:p>
            <a:r>
              <a:rPr lang="en-US" dirty="0" smtClean="0"/>
              <a:t>Out-of-the-body experiences during war, life-threatening disasters, and major surgery have been reported often</a:t>
            </a:r>
            <a:r>
              <a:rPr lang="is-IS" dirty="0" smtClean="0"/>
              <a:t>…People who undergo unbearable calamities at any age may dissociate; those who are repeatedly subject to horrific abuse as young children may learn to dissociate as their habital reaction to stress. Where this is true, the adult survivor is legitimately conceptualized as suffering from a characterological dissociate disorder, or mutiple personality</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10</a:t>
            </a:fld>
            <a:endParaRPr lang="en-US"/>
          </a:p>
        </p:txBody>
      </p:sp>
    </p:spTree>
    <p:extLst>
      <p:ext uri="{BB962C8B-B14F-4D97-AF65-F5344CB8AC3E}">
        <p14:creationId xmlns:p14="http://schemas.microsoft.com/office/powerpoint/2010/main" val="3236821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Repression</a:t>
            </a:r>
            <a:endParaRPr lang="en-US" dirty="0"/>
          </a:p>
        </p:txBody>
      </p:sp>
      <p:sp>
        <p:nvSpPr>
          <p:cNvPr id="3" name="Content Placeholder 2"/>
          <p:cNvSpPr>
            <a:spLocks noGrp="1"/>
          </p:cNvSpPr>
          <p:nvPr>
            <p:ph idx="1"/>
          </p:nvPr>
        </p:nvSpPr>
        <p:spPr/>
        <p:txBody>
          <a:bodyPr/>
          <a:lstStyle/>
          <a:p>
            <a:r>
              <a:rPr lang="en-US" dirty="0" smtClean="0"/>
              <a:t>A clinically inconsequential example of repression</a:t>
            </a:r>
            <a:r>
              <a:rPr lang="is-IS" dirty="0" smtClean="0"/>
              <a:t>…the psychopathology of everyday life, would be a speaker’s momentarily forgetting the name of a person he or she was introducing, in a context in which there was evidence for some unconscious negative feeling by the speaker towards the person</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11</a:t>
            </a:fld>
            <a:endParaRPr lang="en-US"/>
          </a:p>
        </p:txBody>
      </p:sp>
    </p:spTree>
    <p:extLst>
      <p:ext uri="{BB962C8B-B14F-4D97-AF65-F5344CB8AC3E}">
        <p14:creationId xmlns:p14="http://schemas.microsoft.com/office/powerpoint/2010/main" val="3487429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Repression [continued]</a:t>
            </a:r>
            <a:endParaRPr lang="en-US" dirty="0"/>
          </a:p>
        </p:txBody>
      </p:sp>
      <p:sp>
        <p:nvSpPr>
          <p:cNvPr id="3" name="Content Placeholder 2"/>
          <p:cNvSpPr>
            <a:spLocks noGrp="1"/>
          </p:cNvSpPr>
          <p:nvPr>
            <p:ph idx="1"/>
          </p:nvPr>
        </p:nvSpPr>
        <p:spPr/>
        <p:txBody>
          <a:bodyPr>
            <a:normAutofit lnSpcReduction="10000"/>
          </a:bodyPr>
          <a:lstStyle/>
          <a:p>
            <a:r>
              <a:rPr lang="en-US" dirty="0" smtClean="0"/>
              <a:t>Keeping certain upsetting ideas of an aggressive and sexual or immature nature out of consciousness by “deleting” them from consciousness</a:t>
            </a:r>
          </a:p>
          <a:p>
            <a:r>
              <a:rPr lang="en-US" dirty="0" smtClean="0"/>
              <a:t>While the memory can be a tricky thing, repression is a mechanism that underlies some of the “tricks” of its forgetting</a:t>
            </a:r>
          </a:p>
          <a:p>
            <a:r>
              <a:rPr lang="en-US" dirty="0" smtClean="0"/>
              <a:t>Repression is a “delete button” for experiences or memories</a:t>
            </a:r>
          </a:p>
        </p:txBody>
      </p:sp>
      <p:sp>
        <p:nvSpPr>
          <p:cNvPr id="4" name="Slide Number Placeholder 3"/>
          <p:cNvSpPr>
            <a:spLocks noGrp="1"/>
          </p:cNvSpPr>
          <p:nvPr>
            <p:ph type="sldNum" sz="quarter" idx="12"/>
          </p:nvPr>
        </p:nvSpPr>
        <p:spPr/>
        <p:txBody>
          <a:bodyPr/>
          <a:lstStyle/>
          <a:p>
            <a:fld id="{CF0333A4-C098-BB47-8E58-4EEC3E4BE3BB}" type="slidenum">
              <a:rPr lang="en-US" smtClean="0"/>
              <a:t>12</a:t>
            </a:fld>
            <a:endParaRPr lang="en-US"/>
          </a:p>
        </p:txBody>
      </p:sp>
    </p:spTree>
    <p:extLst>
      <p:ext uri="{BB962C8B-B14F-4D97-AF65-F5344CB8AC3E}">
        <p14:creationId xmlns:p14="http://schemas.microsoft.com/office/powerpoint/2010/main" val="377790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Boy (five years old)  gets a baby sister and starts wetting his bed</a:t>
            </a:r>
          </a:p>
          <a:p>
            <a:r>
              <a:rPr lang="en-US" dirty="0" smtClean="0"/>
              <a:t>Some people react to stress and the stress of growth and change by getting sick</a:t>
            </a:r>
            <a:r>
              <a:rPr lang="is-IS" dirty="0" smtClean="0"/>
              <a:t>…somatization</a:t>
            </a:r>
          </a:p>
          <a:p>
            <a:r>
              <a:rPr lang="is-IS" dirty="0" smtClean="0"/>
              <a:t>The woman who lapses unwittingly into compliant, little-girlish ways of relating right after realizing some ambition or the man who thoughtlessly raises his voice at his wife just after attaing some new level of intimacy with her are regressing ...</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13</a:t>
            </a:fld>
            <a:endParaRPr lang="en-US"/>
          </a:p>
        </p:txBody>
      </p:sp>
    </p:spTree>
    <p:extLst>
      <p:ext uri="{BB962C8B-B14F-4D97-AF65-F5344CB8AC3E}">
        <p14:creationId xmlns:p14="http://schemas.microsoft.com/office/powerpoint/2010/main" val="2328490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Isolation </a:t>
            </a:r>
            <a:endParaRPr lang="en-US" dirty="0"/>
          </a:p>
        </p:txBody>
      </p:sp>
      <p:sp>
        <p:nvSpPr>
          <p:cNvPr id="3" name="Content Placeholder 2"/>
          <p:cNvSpPr>
            <a:spLocks noGrp="1"/>
          </p:cNvSpPr>
          <p:nvPr>
            <p:ph idx="1"/>
          </p:nvPr>
        </p:nvSpPr>
        <p:spPr/>
        <p:txBody>
          <a:bodyPr>
            <a:normAutofit lnSpcReduction="10000"/>
          </a:bodyPr>
          <a:lstStyle/>
          <a:p>
            <a:r>
              <a:rPr lang="en-US" dirty="0" smtClean="0"/>
              <a:t>Dealing with anxiety or other painful states of mind by </a:t>
            </a:r>
            <a:r>
              <a:rPr lang="en-US" b="1" dirty="0" smtClean="0"/>
              <a:t>isolating</a:t>
            </a:r>
            <a:r>
              <a:rPr lang="en-US" dirty="0" smtClean="0"/>
              <a:t> feeling from knowing</a:t>
            </a:r>
          </a:p>
          <a:p>
            <a:r>
              <a:rPr lang="en-US" dirty="0" smtClean="0"/>
              <a:t>Surgeons famously have to isolate their feelings to do their jobs</a:t>
            </a:r>
          </a:p>
          <a:p>
            <a:r>
              <a:rPr lang="en-US" dirty="0" smtClean="0"/>
              <a:t>The old Star Trek – Mr Spock, the Vulcan – he is mostly reasoning and has trouble getting in touch with his emotions (though he can sometimes do that because he had one human parent)</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14</a:t>
            </a:fld>
            <a:endParaRPr lang="en-US"/>
          </a:p>
        </p:txBody>
      </p:sp>
    </p:spTree>
    <p:extLst>
      <p:ext uri="{BB962C8B-B14F-4D97-AF65-F5344CB8AC3E}">
        <p14:creationId xmlns:p14="http://schemas.microsoft.com/office/powerpoint/2010/main" val="3162073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Intellectualization</a:t>
            </a:r>
            <a:endParaRPr lang="en-US" dirty="0"/>
          </a:p>
        </p:txBody>
      </p:sp>
      <p:sp>
        <p:nvSpPr>
          <p:cNvPr id="3" name="Content Placeholder 2"/>
          <p:cNvSpPr>
            <a:spLocks noGrp="1"/>
          </p:cNvSpPr>
          <p:nvPr>
            <p:ph idx="1"/>
          </p:nvPr>
        </p:nvSpPr>
        <p:spPr/>
        <p:txBody>
          <a:bodyPr>
            <a:normAutofit lnSpcReduction="10000"/>
          </a:bodyPr>
          <a:lstStyle/>
          <a:p>
            <a:r>
              <a:rPr lang="en-US" dirty="0" smtClean="0"/>
              <a:t>“Well, naturally I have some anger about that: delivered in a causal, detached tone, suggests that the actual expression of anger is inhibited – and intellectualized.</a:t>
            </a:r>
          </a:p>
          <a:p>
            <a:r>
              <a:rPr lang="en-US" dirty="0" smtClean="0"/>
              <a:t>Shows ego strength but may cost the individual his or her sense of humor, artistic expression, or other forms of adult playfulness</a:t>
            </a:r>
          </a:p>
          <a:p>
            <a:r>
              <a:rPr lang="en-US" dirty="0" smtClean="0"/>
              <a:t>Thinking and talking and thinking and talking – and getting no where </a:t>
            </a:r>
            <a:r>
              <a:rPr lang="is-IS" dirty="0" smtClean="0"/>
              <a:t>….</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15</a:t>
            </a:fld>
            <a:endParaRPr lang="en-US"/>
          </a:p>
        </p:txBody>
      </p:sp>
    </p:spTree>
    <p:extLst>
      <p:ext uri="{BB962C8B-B14F-4D97-AF65-F5344CB8AC3E}">
        <p14:creationId xmlns:p14="http://schemas.microsoft.com/office/powerpoint/2010/main" val="3848067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Rationalization</a:t>
            </a:r>
            <a:endParaRPr lang="en-US" dirty="0"/>
          </a:p>
        </p:txBody>
      </p:sp>
      <p:sp>
        <p:nvSpPr>
          <p:cNvPr id="3" name="Content Placeholder 2"/>
          <p:cNvSpPr>
            <a:spLocks noGrp="1"/>
          </p:cNvSpPr>
          <p:nvPr>
            <p:ph idx="1"/>
          </p:nvPr>
        </p:nvSpPr>
        <p:spPr/>
        <p:txBody>
          <a:bodyPr/>
          <a:lstStyle/>
          <a:p>
            <a:r>
              <a:rPr lang="en-US" dirty="0" smtClean="0"/>
              <a:t>Inventing reasons </a:t>
            </a:r>
          </a:p>
          <a:p>
            <a:r>
              <a:rPr lang="en-US" dirty="0" smtClean="0"/>
              <a:t>Confabulation – make up a story when one has no idea </a:t>
            </a:r>
          </a:p>
          <a:p>
            <a:r>
              <a:rPr lang="en-US" dirty="0" smtClean="0"/>
              <a:t>The house that you cannot afford is “too big” anyway </a:t>
            </a:r>
          </a:p>
          <a:p>
            <a:r>
              <a:rPr lang="en-US" dirty="0" smtClean="0"/>
              <a:t>Lose money on a conservative mutual fund in the stock market – “Well, it was a learning experience” “the college of hard knocks” </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16</a:t>
            </a:fld>
            <a:endParaRPr lang="en-US"/>
          </a:p>
        </p:txBody>
      </p:sp>
    </p:spTree>
    <p:extLst>
      <p:ext uri="{BB962C8B-B14F-4D97-AF65-F5344CB8AC3E}">
        <p14:creationId xmlns:p14="http://schemas.microsoft.com/office/powerpoint/2010/main" val="3641956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Moralization</a:t>
            </a:r>
            <a:endParaRPr lang="en-US" dirty="0"/>
          </a:p>
        </p:txBody>
      </p:sp>
      <p:sp>
        <p:nvSpPr>
          <p:cNvPr id="3" name="Content Placeholder 2"/>
          <p:cNvSpPr>
            <a:spLocks noGrp="1"/>
          </p:cNvSpPr>
          <p:nvPr>
            <p:ph idx="1"/>
          </p:nvPr>
        </p:nvSpPr>
        <p:spPr/>
        <p:txBody>
          <a:bodyPr/>
          <a:lstStyle/>
          <a:p>
            <a:r>
              <a:rPr lang="en-US" dirty="0" smtClean="0"/>
              <a:t>Same idea as rationalization only the reasons given have to do with right and wrong</a:t>
            </a:r>
          </a:p>
          <a:p>
            <a:r>
              <a:rPr lang="en-US" dirty="0" smtClean="0"/>
              <a:t>The belief of the colonialists [imperialists] that they were bringing higher standards of civilization to the people whose resources they were plundering</a:t>
            </a:r>
          </a:p>
          <a:p>
            <a:r>
              <a:rPr lang="en-US" dirty="0" smtClean="0"/>
              <a:t>Burning heretics at the stake </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17</a:t>
            </a:fld>
            <a:endParaRPr lang="en-US"/>
          </a:p>
        </p:txBody>
      </p:sp>
    </p:spTree>
    <p:extLst>
      <p:ext uri="{BB962C8B-B14F-4D97-AF65-F5344CB8AC3E}">
        <p14:creationId xmlns:p14="http://schemas.microsoft.com/office/powerpoint/2010/main" val="2732603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Compartmentalization</a:t>
            </a:r>
            <a:endParaRPr lang="en-US" dirty="0"/>
          </a:p>
        </p:txBody>
      </p:sp>
      <p:sp>
        <p:nvSpPr>
          <p:cNvPr id="3" name="Content Placeholder 2"/>
          <p:cNvSpPr>
            <a:spLocks noGrp="1"/>
          </p:cNvSpPr>
          <p:nvPr>
            <p:ph idx="1"/>
          </p:nvPr>
        </p:nvSpPr>
        <p:spPr>
          <a:xfrm>
            <a:off x="457199" y="1600200"/>
            <a:ext cx="8492783" cy="5031048"/>
          </a:xfrm>
        </p:spPr>
        <p:txBody>
          <a:bodyPr>
            <a:normAutofit fontScale="92500"/>
          </a:bodyPr>
          <a:lstStyle/>
          <a:p>
            <a:r>
              <a:rPr lang="en-US" dirty="0" smtClean="0"/>
              <a:t>When someone compartmentalizes, he holds two or more ideas, attitudes or behaviors that are essentially and </a:t>
            </a:r>
            <a:r>
              <a:rPr lang="en-US" dirty="0" err="1" smtClean="0"/>
              <a:t>definitionally</a:t>
            </a:r>
            <a:r>
              <a:rPr lang="en-US" dirty="0" smtClean="0"/>
              <a:t> in conflict, without appreciating the contradiction </a:t>
            </a:r>
            <a:r>
              <a:rPr lang="is-IS" dirty="0" smtClean="0"/>
              <a:t>… hypocracy</a:t>
            </a:r>
          </a:p>
          <a:p>
            <a:r>
              <a:rPr lang="is-IS" dirty="0" smtClean="0"/>
              <a:t>Professing belief int he Golden Rule and also int he principle of looking out for Number One</a:t>
            </a:r>
          </a:p>
          <a:p>
            <a:r>
              <a:rPr lang="is-IS" dirty="0" smtClean="0"/>
              <a:t>The preacher for rails against sin but drinks and in unfaithful</a:t>
            </a:r>
          </a:p>
          <a:p>
            <a:r>
              <a:rPr lang="is-IS" dirty="0" smtClean="0"/>
              <a:t>The crusader against pornography who has a collection of erotica </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18</a:t>
            </a:fld>
            <a:endParaRPr lang="en-US"/>
          </a:p>
        </p:txBody>
      </p:sp>
    </p:spTree>
    <p:extLst>
      <p:ext uri="{BB962C8B-B14F-4D97-AF65-F5344CB8AC3E}">
        <p14:creationId xmlns:p14="http://schemas.microsoft.com/office/powerpoint/2010/main" val="524949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Undoing</a:t>
            </a:r>
            <a:endParaRPr lang="en-US" dirty="0"/>
          </a:p>
        </p:txBody>
      </p:sp>
      <p:sp>
        <p:nvSpPr>
          <p:cNvPr id="3" name="Content Placeholder 2"/>
          <p:cNvSpPr>
            <a:spLocks noGrp="1"/>
          </p:cNvSpPr>
          <p:nvPr>
            <p:ph idx="1"/>
          </p:nvPr>
        </p:nvSpPr>
        <p:spPr>
          <a:xfrm>
            <a:off x="457200" y="1600200"/>
            <a:ext cx="8686800" cy="4930269"/>
          </a:xfrm>
        </p:spPr>
        <p:txBody>
          <a:bodyPr>
            <a:normAutofit fontScale="92500" lnSpcReduction="10000"/>
          </a:bodyPr>
          <a:lstStyle/>
          <a:p>
            <a:r>
              <a:rPr lang="en-US" dirty="0" smtClean="0"/>
              <a:t>A spouse’s arriving home with a gift that is intended to compensate for last night’s temper outburst, </a:t>
            </a:r>
          </a:p>
          <a:p>
            <a:r>
              <a:rPr lang="en-US" dirty="0" smtClean="0"/>
              <a:t>Step on a crack, break your mother’s back: a death wish against the mother</a:t>
            </a:r>
          </a:p>
          <a:p>
            <a:r>
              <a:rPr lang="en-US" dirty="0" smtClean="0"/>
              <a:t>Client brings the therapist flowers – later acknowledges “I guess they were really for your grave,” she explained grinning</a:t>
            </a:r>
          </a:p>
          <a:p>
            <a:r>
              <a:rPr lang="en-US" dirty="0" smtClean="0"/>
              <a:t>The politician Adlai Stevenson accidently killed his young cousin when he was a boy; he devoted his life to public service</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19</a:t>
            </a:fld>
            <a:endParaRPr lang="en-US"/>
          </a:p>
        </p:txBody>
      </p:sp>
    </p:spTree>
    <p:extLst>
      <p:ext uri="{BB962C8B-B14F-4D97-AF65-F5344CB8AC3E}">
        <p14:creationId xmlns:p14="http://schemas.microsoft.com/office/powerpoint/2010/main" val="1160793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Turning against the self</a:t>
            </a:r>
            <a:endParaRPr lang="en-US" dirty="0"/>
          </a:p>
        </p:txBody>
      </p:sp>
      <p:sp>
        <p:nvSpPr>
          <p:cNvPr id="3" name="Content Placeholder 2"/>
          <p:cNvSpPr>
            <a:spLocks noGrp="1"/>
          </p:cNvSpPr>
          <p:nvPr>
            <p:ph idx="1"/>
          </p:nvPr>
        </p:nvSpPr>
        <p:spPr/>
        <p:txBody>
          <a:bodyPr>
            <a:normAutofit lnSpcReduction="10000"/>
          </a:bodyPr>
          <a:lstStyle/>
          <a:p>
            <a:r>
              <a:rPr lang="en-US" dirty="0" smtClean="0"/>
              <a:t>Stopped by the police for right turn on red: “Thank you officer – I am really an idiot – I don’t know what I was doing – how stupid o me – oh my God, what a fool I am - thank you for helping me avoid a tragic accident” [dump on self – the officer starts to feel sorry for this poor guy]</a:t>
            </a:r>
          </a:p>
          <a:p>
            <a:r>
              <a:rPr lang="en-US" dirty="0" smtClean="0"/>
              <a:t>If I “beat myself up,” the one in authority does not have to do so</a:t>
            </a:r>
          </a:p>
        </p:txBody>
      </p:sp>
      <p:sp>
        <p:nvSpPr>
          <p:cNvPr id="4" name="Slide Number Placeholder 3"/>
          <p:cNvSpPr>
            <a:spLocks noGrp="1"/>
          </p:cNvSpPr>
          <p:nvPr>
            <p:ph type="sldNum" sz="quarter" idx="12"/>
          </p:nvPr>
        </p:nvSpPr>
        <p:spPr/>
        <p:txBody>
          <a:bodyPr/>
          <a:lstStyle/>
          <a:p>
            <a:fld id="{CF0333A4-C098-BB47-8E58-4EEC3E4BE3BB}" type="slidenum">
              <a:rPr lang="en-US" smtClean="0"/>
              <a:t>20</a:t>
            </a:fld>
            <a:endParaRPr lang="en-US"/>
          </a:p>
        </p:txBody>
      </p:sp>
    </p:spTree>
    <p:extLst>
      <p:ext uri="{BB962C8B-B14F-4D97-AF65-F5344CB8AC3E}">
        <p14:creationId xmlns:p14="http://schemas.microsoft.com/office/powerpoint/2010/main" val="281636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Turning against the self [continued]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One client: rather than feel chronic terror that her mother would kill herself and her father would disappear on some self-indulgent project – both of which were possibilities – she became adept at believing that if only she were a better person, her parents would give her their love and protection</a:t>
            </a:r>
          </a:p>
          <a:p>
            <a:r>
              <a:rPr lang="en-US" dirty="0" smtClean="0"/>
              <a:t>The abused spouse says to herself: if only dinner were ready on time, then the abuse would stop [of course that is false but the short term benefit is management of anxiety and fear]</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21</a:t>
            </a:fld>
            <a:endParaRPr lang="en-US"/>
          </a:p>
        </p:txBody>
      </p:sp>
    </p:spTree>
    <p:extLst>
      <p:ext uri="{BB962C8B-B14F-4D97-AF65-F5344CB8AC3E}">
        <p14:creationId xmlns:p14="http://schemas.microsoft.com/office/powerpoint/2010/main" val="2139339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Displacement</a:t>
            </a:r>
            <a:endParaRPr lang="en-US" dirty="0"/>
          </a:p>
        </p:txBody>
      </p:sp>
      <p:sp>
        <p:nvSpPr>
          <p:cNvPr id="3" name="Content Placeholder 2"/>
          <p:cNvSpPr>
            <a:spLocks noGrp="1"/>
          </p:cNvSpPr>
          <p:nvPr>
            <p:ph idx="1"/>
          </p:nvPr>
        </p:nvSpPr>
        <p:spPr/>
        <p:txBody>
          <a:bodyPr/>
          <a:lstStyle/>
          <a:p>
            <a:r>
              <a:rPr lang="en-US" dirty="0" smtClean="0"/>
              <a:t>Attending physician bullies the resident; the resident bullies the medical student; the medical student goes home and bullies the cat</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22</a:t>
            </a:fld>
            <a:endParaRPr lang="en-US"/>
          </a:p>
        </p:txBody>
      </p:sp>
    </p:spTree>
    <p:extLst>
      <p:ext uri="{BB962C8B-B14F-4D97-AF65-F5344CB8AC3E}">
        <p14:creationId xmlns:p14="http://schemas.microsoft.com/office/powerpoint/2010/main" val="32623023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Reaction formation</a:t>
            </a:r>
            <a:endParaRPr lang="en-US" dirty="0"/>
          </a:p>
        </p:txBody>
      </p:sp>
      <p:sp>
        <p:nvSpPr>
          <p:cNvPr id="3" name="Content Placeholder 2"/>
          <p:cNvSpPr>
            <a:spLocks noGrp="1"/>
          </p:cNvSpPr>
          <p:nvPr>
            <p:ph idx="1"/>
          </p:nvPr>
        </p:nvSpPr>
        <p:spPr/>
        <p:txBody>
          <a:bodyPr/>
          <a:lstStyle/>
          <a:p>
            <a:r>
              <a:rPr lang="en-US" dirty="0" smtClean="0"/>
              <a:t>With a preschool sister who has been displaced by a younger brother, there may be a distinct flavor of her “loving the baby to death”: hugging him too hard, singing to him to loudly, bouncing him too aggressively </a:t>
            </a:r>
            <a:r>
              <a:rPr lang="is-IS" dirty="0" smtClean="0"/>
              <a:t>… pincing the new baby’s cheeks until in screamed ... </a:t>
            </a:r>
            <a:r>
              <a:rPr lang="en-US" dirty="0" smtClean="0"/>
              <a:t>D</a:t>
            </a:r>
            <a:r>
              <a:rPr lang="is-IS" dirty="0" smtClean="0"/>
              <a:t>enial of ambivalent feelings (which, however, remain out of awareness)</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23</a:t>
            </a:fld>
            <a:endParaRPr lang="en-US"/>
          </a:p>
        </p:txBody>
      </p:sp>
    </p:spTree>
    <p:extLst>
      <p:ext uri="{BB962C8B-B14F-4D97-AF65-F5344CB8AC3E}">
        <p14:creationId xmlns:p14="http://schemas.microsoft.com/office/powerpoint/2010/main" val="195389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Reaction formation [continued]</a:t>
            </a:r>
            <a:endParaRPr lang="en-US" dirty="0"/>
          </a:p>
        </p:txBody>
      </p:sp>
      <p:sp>
        <p:nvSpPr>
          <p:cNvPr id="3" name="Content Placeholder 2"/>
          <p:cNvSpPr>
            <a:spLocks noGrp="1"/>
          </p:cNvSpPr>
          <p:nvPr>
            <p:ph idx="1"/>
          </p:nvPr>
        </p:nvSpPr>
        <p:spPr/>
        <p:txBody>
          <a:bodyPr/>
          <a:lstStyle/>
          <a:p>
            <a:r>
              <a:rPr lang="en-US" dirty="0" smtClean="0"/>
              <a:t>The conscientiousness, fastidiousness, frugality, and diligence of obsessive compulsive people are the reaction formation against wishes to be irresponsible, messy, uninhibited, and rebellious, and that one can discern in </a:t>
            </a:r>
            <a:r>
              <a:rPr lang="en-US" smtClean="0"/>
              <a:t>the over-responsible </a:t>
            </a:r>
            <a:r>
              <a:rPr lang="en-US" dirty="0" smtClean="0"/>
              <a:t>style of obsessive and compulsive patterns a hint of the inclinations against which they are struggling</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24</a:t>
            </a:fld>
            <a:endParaRPr lang="en-US"/>
          </a:p>
        </p:txBody>
      </p:sp>
    </p:spTree>
    <p:extLst>
      <p:ext uri="{BB962C8B-B14F-4D97-AF65-F5344CB8AC3E}">
        <p14:creationId xmlns:p14="http://schemas.microsoft.com/office/powerpoint/2010/main" val="3114836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Reversal</a:t>
            </a:r>
            <a:endParaRPr lang="en-US" dirty="0"/>
          </a:p>
        </p:txBody>
      </p:sp>
      <p:sp>
        <p:nvSpPr>
          <p:cNvPr id="3" name="Content Placeholder 2"/>
          <p:cNvSpPr>
            <a:spLocks noGrp="1"/>
          </p:cNvSpPr>
          <p:nvPr>
            <p:ph idx="1"/>
          </p:nvPr>
        </p:nvSpPr>
        <p:spPr/>
        <p:txBody>
          <a:bodyPr/>
          <a:lstStyle/>
          <a:p>
            <a:r>
              <a:rPr lang="en-US" dirty="0" smtClean="0"/>
              <a:t>If one feels that the yearning to be cared for by someone else is shameful or dangerous, one can vicariously satisfy one’s own dependency needs by taking care of another person and unconsciously identifying with that person’s gratification in being nurtured</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25</a:t>
            </a:fld>
            <a:endParaRPr lang="en-US"/>
          </a:p>
        </p:txBody>
      </p:sp>
    </p:spTree>
    <p:extLst>
      <p:ext uri="{BB962C8B-B14F-4D97-AF65-F5344CB8AC3E}">
        <p14:creationId xmlns:p14="http://schemas.microsoft.com/office/powerpoint/2010/main" val="29770917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Reversal [continued]</a:t>
            </a:r>
            <a:endParaRPr lang="en-US" dirty="0"/>
          </a:p>
        </p:txBody>
      </p:sp>
      <p:sp>
        <p:nvSpPr>
          <p:cNvPr id="3" name="Content Placeholder 2"/>
          <p:cNvSpPr>
            <a:spLocks noGrp="1"/>
          </p:cNvSpPr>
          <p:nvPr>
            <p:ph idx="1"/>
          </p:nvPr>
        </p:nvSpPr>
        <p:spPr/>
        <p:txBody>
          <a:bodyPr/>
          <a:lstStyle/>
          <a:p>
            <a:r>
              <a:rPr lang="en-US" dirty="0" smtClean="0"/>
              <a:t>A person whose mother died and who was “saved” by an adoption that brought him a happier life, devotes his life to an adoption agency: “I can’t describe the high I get when I had the baby to the adoptive mother and know that a new life is beginning for that kid.”</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26</a:t>
            </a:fld>
            <a:endParaRPr lang="en-US"/>
          </a:p>
        </p:txBody>
      </p:sp>
    </p:spTree>
    <p:extLst>
      <p:ext uri="{BB962C8B-B14F-4D97-AF65-F5344CB8AC3E}">
        <p14:creationId xmlns:p14="http://schemas.microsoft.com/office/powerpoint/2010/main" val="2062515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Identification</a:t>
            </a:r>
            <a:endParaRPr lang="en-US" dirty="0"/>
          </a:p>
        </p:txBody>
      </p:sp>
      <p:sp>
        <p:nvSpPr>
          <p:cNvPr id="3" name="Content Placeholder 2"/>
          <p:cNvSpPr>
            <a:spLocks noGrp="1"/>
          </p:cNvSpPr>
          <p:nvPr>
            <p:ph idx="1"/>
          </p:nvPr>
        </p:nvSpPr>
        <p:spPr/>
        <p:txBody>
          <a:bodyPr>
            <a:normAutofit lnSpcReduction="10000"/>
          </a:bodyPr>
          <a:lstStyle/>
          <a:p>
            <a:r>
              <a:rPr lang="en-US" dirty="0" smtClean="0"/>
              <a:t>I admire my therapist (or teacher or mentor, etc.) and show up wearing the same neck tie [did not intentionally buy it]</a:t>
            </a:r>
          </a:p>
          <a:p>
            <a:r>
              <a:rPr lang="en-US" dirty="0" smtClean="0"/>
              <a:t>A four your old suffers the loss of her kitten when it runs away and she gets down on her hands and knees, crawling around saying “Meow!”</a:t>
            </a:r>
          </a:p>
          <a:p>
            <a:r>
              <a:rPr lang="en-US" dirty="0" smtClean="0"/>
              <a:t>See the movie: The Lives of Others for over-identification </a:t>
            </a:r>
            <a:r>
              <a:rPr lang="is-IS" dirty="0" smtClean="0"/>
              <a:t>… </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27</a:t>
            </a:fld>
            <a:endParaRPr lang="en-US"/>
          </a:p>
        </p:txBody>
      </p:sp>
    </p:spTree>
    <p:extLst>
      <p:ext uri="{BB962C8B-B14F-4D97-AF65-F5344CB8AC3E}">
        <p14:creationId xmlns:p14="http://schemas.microsoft.com/office/powerpoint/2010/main" val="1275333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Sublimation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Distinguish object of the sex drive and the aim of the sex drive – the object is the penis, vagina, breast, anus, mouth, hair, legs, shoe – same idea with aggression (has an object)</a:t>
            </a:r>
          </a:p>
          <a:p>
            <a:r>
              <a:rPr lang="en-US" dirty="0" smtClean="0"/>
              <a:t>The aim of the sex drive is (sexual) satisfaction, satisfaction, satisfaction</a:t>
            </a:r>
          </a:p>
          <a:p>
            <a:r>
              <a:rPr lang="en-US" dirty="0" smtClean="0"/>
              <a:t>All the other defense mechanism change the object – sublimation changes the aim – instead of sexual satisfaction the aim is write a poem, create a work of art, help the poor, and so on</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28</a:t>
            </a:fld>
            <a:endParaRPr lang="en-US"/>
          </a:p>
        </p:txBody>
      </p:sp>
    </p:spTree>
    <p:extLst>
      <p:ext uri="{BB962C8B-B14F-4D97-AF65-F5344CB8AC3E}">
        <p14:creationId xmlns:p14="http://schemas.microsoft.com/office/powerpoint/2010/main" val="21120622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Acting Out</a:t>
            </a:r>
            <a:endParaRPr lang="en-US" dirty="0"/>
          </a:p>
        </p:txBody>
      </p:sp>
      <p:sp>
        <p:nvSpPr>
          <p:cNvPr id="3" name="Content Placeholder 2"/>
          <p:cNvSpPr>
            <a:spLocks noGrp="1"/>
          </p:cNvSpPr>
          <p:nvPr>
            <p:ph idx="1"/>
          </p:nvPr>
        </p:nvSpPr>
        <p:spPr/>
        <p:txBody>
          <a:bodyPr>
            <a:normAutofit lnSpcReduction="10000"/>
          </a:bodyPr>
          <a:lstStyle/>
          <a:p>
            <a:r>
              <a:rPr lang="en-US" dirty="0" smtClean="0"/>
              <a:t>Instead of expressing stress or frustration or upset in language (talking about it), the person takes action – does something</a:t>
            </a:r>
          </a:p>
          <a:p>
            <a:r>
              <a:rPr lang="en-US" dirty="0" smtClean="0"/>
              <a:t>Nancy McWilliams: A teacher I saw in treatment, who relationship to her judgmental mother </a:t>
            </a:r>
            <a:r>
              <a:rPr lang="en-US" smtClean="0"/>
              <a:t>had left her </a:t>
            </a:r>
            <a:r>
              <a:rPr lang="en-US" dirty="0" smtClean="0"/>
              <a:t>both frightened of and deeply hungry for intimacy, began a sexual affair with a colleague named Nancy a few weeks after entering therapy</a:t>
            </a:r>
            <a:endParaRPr lang="en-US" dirty="0"/>
          </a:p>
        </p:txBody>
      </p:sp>
      <p:sp>
        <p:nvSpPr>
          <p:cNvPr id="4" name="Slide Number Placeholder 3"/>
          <p:cNvSpPr>
            <a:spLocks noGrp="1"/>
          </p:cNvSpPr>
          <p:nvPr>
            <p:ph type="sldNum" sz="quarter" idx="12"/>
          </p:nvPr>
        </p:nvSpPr>
        <p:spPr/>
        <p:txBody>
          <a:bodyPr/>
          <a:lstStyle/>
          <a:p>
            <a:fld id="{CF0333A4-C098-BB47-8E58-4EEC3E4BE3BB}" type="slidenum">
              <a:rPr lang="en-US" smtClean="0"/>
              <a:t>29</a:t>
            </a:fld>
            <a:endParaRPr lang="en-US"/>
          </a:p>
        </p:txBody>
      </p:sp>
    </p:spTree>
    <p:extLst>
      <p:ext uri="{BB962C8B-B14F-4D97-AF65-F5344CB8AC3E}">
        <p14:creationId xmlns:p14="http://schemas.microsoft.com/office/powerpoint/2010/main" val="14777356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109</TotalTime>
  <Words>1939</Words>
  <Application>Microsoft Macintosh PowerPoint</Application>
  <PresentationFormat>On-screen Show (4:3)</PresentationFormat>
  <Paragraphs>126</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Defense Mechanisms – quotations from Nancy McWilliams’ Understanding Personality Structure in the Clinical Process </vt:lpstr>
      <vt:lpstr>Primitive Withdrawal</vt:lpstr>
      <vt:lpstr>Denial</vt:lpstr>
      <vt:lpstr>Omnipotent control (omnipotence of thought)</vt:lpstr>
      <vt:lpstr>Idealization and devaluation</vt:lpstr>
      <vt:lpstr>Projection and projective identification</vt:lpstr>
      <vt:lpstr>Introjection and projective identification</vt:lpstr>
      <vt:lpstr>Splitting of the ego</vt:lpstr>
      <vt:lpstr>Splitting [continued]</vt:lpstr>
      <vt:lpstr>Dissociation</vt:lpstr>
      <vt:lpstr>Repression</vt:lpstr>
      <vt:lpstr>Repression [continued]</vt:lpstr>
      <vt:lpstr>Regression</vt:lpstr>
      <vt:lpstr>Isolation </vt:lpstr>
      <vt:lpstr>Intellectualization</vt:lpstr>
      <vt:lpstr>Rationalization</vt:lpstr>
      <vt:lpstr>Moralization</vt:lpstr>
      <vt:lpstr>Compartmentalization</vt:lpstr>
      <vt:lpstr>Undoing</vt:lpstr>
      <vt:lpstr>Turning against the self</vt:lpstr>
      <vt:lpstr>Turning against the self [continued]</vt:lpstr>
      <vt:lpstr>Displacement</vt:lpstr>
      <vt:lpstr>Reaction formation</vt:lpstr>
      <vt:lpstr>Reaction formation [continued]</vt:lpstr>
      <vt:lpstr>Reversal</vt:lpstr>
      <vt:lpstr>Reversal [continued]</vt:lpstr>
      <vt:lpstr>Identification</vt:lpstr>
      <vt:lpstr>Sublimation</vt:lpstr>
      <vt:lpstr>Acting Out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Defense Mechanisms – quotations from Nancy McWIlliams Understanding Personality Structure in the Clinical Process</dc:title>
  <dc:creator>Lou Agosta</dc:creator>
  <cp:lastModifiedBy>Lou Agosta</cp:lastModifiedBy>
  <cp:revision>40</cp:revision>
  <dcterms:created xsi:type="dcterms:W3CDTF">2018-06-14T17:29:53Z</dcterms:created>
  <dcterms:modified xsi:type="dcterms:W3CDTF">2018-10-03T15:19:17Z</dcterms:modified>
</cp:coreProperties>
</file>