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0"/>
  </p:notesMasterIdLst>
  <p:handoutMasterIdLst>
    <p:handoutMasterId r:id="rId131"/>
  </p:handoutMasterIdLst>
  <p:sldIdLst>
    <p:sldId id="256" r:id="rId2"/>
    <p:sldId id="383" r:id="rId3"/>
    <p:sldId id="257" r:id="rId4"/>
    <p:sldId id="258" r:id="rId5"/>
    <p:sldId id="259" r:id="rId6"/>
    <p:sldId id="262" r:id="rId7"/>
    <p:sldId id="263" r:id="rId8"/>
    <p:sldId id="264" r:id="rId9"/>
    <p:sldId id="260" r:id="rId10"/>
    <p:sldId id="261"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 id="284"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2" r:id="rId68"/>
    <p:sldId id="321" r:id="rId69"/>
    <p:sldId id="323" r:id="rId70"/>
    <p:sldId id="324" r:id="rId71"/>
    <p:sldId id="325" r:id="rId72"/>
    <p:sldId id="326" r:id="rId73"/>
    <p:sldId id="327" r:id="rId74"/>
    <p:sldId id="328" r:id="rId75"/>
    <p:sldId id="329" r:id="rId76"/>
    <p:sldId id="330" r:id="rId77"/>
    <p:sldId id="331" r:id="rId78"/>
    <p:sldId id="333" r:id="rId79"/>
    <p:sldId id="332"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1" r:id="rId117"/>
    <p:sldId id="372" r:id="rId118"/>
    <p:sldId id="370" r:id="rId119"/>
    <p:sldId id="373" r:id="rId120"/>
    <p:sldId id="374" r:id="rId121"/>
    <p:sldId id="376" r:id="rId122"/>
    <p:sldId id="377" r:id="rId123"/>
    <p:sldId id="378" r:id="rId124"/>
    <p:sldId id="375" r:id="rId125"/>
    <p:sldId id="379" r:id="rId126"/>
    <p:sldId id="380" r:id="rId127"/>
    <p:sldId id="381" r:id="rId128"/>
    <p:sldId id="382" r:id="rId129"/>
  </p:sldIdLst>
  <p:sldSz cx="9144000" cy="6858000" type="screen4x3"/>
  <p:notesSz cx="7010400" cy="92233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6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169"/>
          </a:xfrm>
          <a:prstGeom prst="rect">
            <a:avLst/>
          </a:prstGeom>
        </p:spPr>
        <p:txBody>
          <a:bodyPr vert="horz" lIns="92757" tIns="46378" rIns="92757" bIns="46378" rtlCol="0"/>
          <a:lstStyle>
            <a:lvl1pPr algn="r">
              <a:defRPr sz="1200"/>
            </a:lvl1pPr>
          </a:lstStyle>
          <a:p>
            <a:fld id="{DA1F4BA6-1B55-824A-9483-F8F823CAF7AD}" type="datetimeFigureOut">
              <a:rPr lang="en-US" smtClean="0"/>
              <a:t>7/10/2018</a:t>
            </a:fld>
            <a:endParaRPr lang="en-US"/>
          </a:p>
        </p:txBody>
      </p:sp>
      <p:sp>
        <p:nvSpPr>
          <p:cNvPr id="4" name="Footer Placeholder 3"/>
          <p:cNvSpPr>
            <a:spLocks noGrp="1"/>
          </p:cNvSpPr>
          <p:nvPr>
            <p:ph type="ftr" sz="quarter" idx="2"/>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605"/>
            <a:ext cx="3037840" cy="461169"/>
          </a:xfrm>
          <a:prstGeom prst="rect">
            <a:avLst/>
          </a:prstGeom>
        </p:spPr>
        <p:txBody>
          <a:bodyPr vert="horz" lIns="92757" tIns="46378" rIns="92757" bIns="46378" rtlCol="0" anchor="b"/>
          <a:lstStyle>
            <a:lvl1pPr algn="r">
              <a:defRPr sz="1200"/>
            </a:lvl1pPr>
          </a:lstStyle>
          <a:p>
            <a:fld id="{36E37DFD-CE4D-FB49-88BC-F20CA44FA3AF}" type="slidenum">
              <a:rPr lang="en-US" smtClean="0"/>
              <a:t>‹#›</a:t>
            </a:fld>
            <a:endParaRPr lang="en-US"/>
          </a:p>
        </p:txBody>
      </p:sp>
    </p:spTree>
    <p:extLst>
      <p:ext uri="{BB962C8B-B14F-4D97-AF65-F5344CB8AC3E}">
        <p14:creationId xmlns:p14="http://schemas.microsoft.com/office/powerpoint/2010/main" val="32687669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757" tIns="46378" rIns="92757" bIns="46378" rtlCol="0"/>
          <a:lstStyle>
            <a:lvl1pPr algn="r">
              <a:defRPr sz="1200"/>
            </a:lvl1pPr>
          </a:lstStyle>
          <a:p>
            <a:fld id="{7A91DABE-6A83-E440-AAA6-BE7C995AEC42}" type="datetimeFigureOut">
              <a:rPr lang="en-US" smtClean="0"/>
              <a:t>7/10/2018</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381103"/>
            <a:ext cx="5608320" cy="4150519"/>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757" tIns="46378" rIns="92757" bIns="46378" rtlCol="0" anchor="b"/>
          <a:lstStyle>
            <a:lvl1pPr algn="r">
              <a:defRPr sz="1200"/>
            </a:lvl1pPr>
          </a:lstStyle>
          <a:p>
            <a:fld id="{699239D5-B3F9-6D46-9E70-E928C702C581}" type="slidenum">
              <a:rPr lang="en-US" smtClean="0"/>
              <a:t>‹#›</a:t>
            </a:fld>
            <a:endParaRPr lang="en-US"/>
          </a:p>
        </p:txBody>
      </p:sp>
    </p:spTree>
    <p:extLst>
      <p:ext uri="{BB962C8B-B14F-4D97-AF65-F5344CB8AC3E}">
        <p14:creationId xmlns:p14="http://schemas.microsoft.com/office/powerpoint/2010/main" val="20025359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881180-8BBC-C74C-B716-214B1E414BF7}" type="datetime1">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81197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18E327-E3EC-514B-A4AB-AF2947CCC0BC}" type="datetime1">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2280533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048CAB-DDCD-B947-B89B-CFF5CBD0A842}" type="datetime1">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825646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6020D8-2D9B-6C42-B56E-2373D5245857}" type="datetime1">
              <a:rPr lang="en-US" smtClean="0"/>
              <a:t>7/10/2018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181665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FC5900-4DA1-8446-A8A3-91D6B348201E}" type="datetime1">
              <a:rPr lang="en-US" smtClean="0"/>
              <a:t>7/10/2018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334366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021D66-31E1-FD40-BE54-C906CF556E7B}" type="datetime1">
              <a:rPr lang="en-US" smtClean="0"/>
              <a:t>7/10/2018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4291438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FB15AC-F1CF-CC44-9243-07B0271E597B}" type="datetime1">
              <a:rPr lang="en-US" smtClean="0"/>
              <a:t>7/10/2018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197130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0B228-EBC0-4841-8678-71F78015913C}" type="datetime1">
              <a:rPr lang="en-US" smtClean="0"/>
              <a:t>7/10/2018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3140095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74028B-BA84-F447-AEF7-E48C73982221}" type="datetime1">
              <a:rPr lang="en-US" smtClean="0"/>
              <a:t>7/10/2018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2260258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926E1-D85E-3F44-A9E2-859C50E3BBEE}" type="datetime1">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2899615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11285-4396-A742-A481-03430A2FA0B4}" type="datetime1">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E801-F8EE-7949-BFD9-E02408B677AC}" type="slidenum">
              <a:rPr lang="en-US" smtClean="0"/>
              <a:t>‹#›</a:t>
            </a:fld>
            <a:endParaRPr lang="en-US"/>
          </a:p>
        </p:txBody>
      </p:sp>
    </p:spTree>
    <p:extLst>
      <p:ext uri="{BB962C8B-B14F-4D97-AF65-F5344CB8AC3E}">
        <p14:creationId xmlns:p14="http://schemas.microsoft.com/office/powerpoint/2010/main" val="186437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52479-21A6-524C-B5FD-D3D76635805C}" type="datetime1">
              <a:rPr lang="en-US" smtClean="0"/>
              <a:t>7/10/2018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1E801-F8EE-7949-BFD9-E02408B677AC}" type="slidenum">
              <a:rPr lang="en-US" smtClean="0"/>
              <a:t>‹#›</a:t>
            </a:fld>
            <a:endParaRPr lang="en-US"/>
          </a:p>
        </p:txBody>
      </p:sp>
    </p:spTree>
    <p:extLst>
      <p:ext uri="{BB962C8B-B14F-4D97-AF65-F5344CB8AC3E}">
        <p14:creationId xmlns:p14="http://schemas.microsoft.com/office/powerpoint/2010/main" val="49986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Quotes from </a:t>
            </a:r>
            <a:br>
              <a:rPr lang="en-US" dirty="0" smtClean="0"/>
            </a:br>
            <a:r>
              <a:rPr lang="en-US" i="1" dirty="0" smtClean="0"/>
              <a:t>Principles and Practices of </a:t>
            </a:r>
            <a:r>
              <a:rPr lang="en-US" i="1" dirty="0" err="1" smtClean="0"/>
              <a:t>Psychopharmacotherapy</a:t>
            </a:r>
            <a:r>
              <a:rPr lang="en-US" i="1" dirty="0" smtClean="0"/>
              <a:t> </a:t>
            </a:r>
            <a:br>
              <a:rPr lang="en-US" i="1" dirty="0" smtClean="0"/>
            </a:br>
            <a:r>
              <a:rPr lang="en-US" dirty="0" smtClean="0"/>
              <a:t>by </a:t>
            </a:r>
            <a:br>
              <a:rPr lang="en-US" dirty="0" smtClean="0"/>
            </a:br>
            <a:r>
              <a:rPr lang="en-US" dirty="0" smtClean="0"/>
              <a:t>Philip Janicak</a:t>
            </a:r>
            <a:endParaRPr lang="en-US" dirty="0"/>
          </a:p>
        </p:txBody>
      </p:sp>
      <p:sp>
        <p:nvSpPr>
          <p:cNvPr id="3" name="Subtitle 2"/>
          <p:cNvSpPr>
            <a:spLocks noGrp="1"/>
          </p:cNvSpPr>
          <p:nvPr>
            <p:ph type="subTitle" idx="1"/>
          </p:nvPr>
        </p:nvSpPr>
        <p:spPr>
          <a:xfrm>
            <a:off x="1371600" y="4495800"/>
            <a:ext cx="6400800" cy="1752600"/>
          </a:xfrm>
        </p:spPr>
        <p:txBody>
          <a:bodyPr/>
          <a:lstStyle/>
          <a:p>
            <a:r>
              <a:rPr lang="en-US" dirty="0" smtClean="0"/>
              <a:t>Study Guide </a:t>
            </a:r>
            <a:r>
              <a:rPr lang="en-US" dirty="0" smtClean="0"/>
              <a:t>updated July 02</a:t>
            </a:r>
            <a:r>
              <a:rPr lang="en-US" dirty="0" smtClean="0"/>
              <a:t>, 2018</a:t>
            </a:r>
            <a:endParaRPr lang="en-US" dirty="0"/>
          </a:p>
        </p:txBody>
      </p:sp>
    </p:spTree>
    <p:extLst>
      <p:ext uri="{BB962C8B-B14F-4D97-AF65-F5344CB8AC3E}">
        <p14:creationId xmlns:p14="http://schemas.microsoft.com/office/powerpoint/2010/main" val="113095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a:xfrm>
            <a:off x="457200" y="1600200"/>
            <a:ext cx="8686800" cy="4525963"/>
          </a:xfrm>
        </p:spPr>
        <p:txBody>
          <a:bodyPr>
            <a:normAutofit fontScale="92500" lnSpcReduction="10000"/>
          </a:bodyPr>
          <a:lstStyle/>
          <a:p>
            <a:r>
              <a:rPr lang="en-US" dirty="0" smtClean="0"/>
              <a:t>This deck consists completely of quotations from </a:t>
            </a:r>
            <a:r>
              <a:rPr lang="en-US" i="1" dirty="0" smtClean="0"/>
              <a:t>Principles and Practice of Psychopharmacotherapy </a:t>
            </a:r>
            <a:r>
              <a:rPr lang="en-US" dirty="0" smtClean="0"/>
              <a:t>(4</a:t>
            </a:r>
            <a:r>
              <a:rPr lang="en-US" baseline="30000" dirty="0" smtClean="0"/>
              <a:t>th</a:t>
            </a:r>
            <a:r>
              <a:rPr lang="en-US" dirty="0" smtClean="0"/>
              <a:t> </a:t>
            </a:r>
            <a:r>
              <a:rPr lang="en-US" dirty="0" err="1" smtClean="0"/>
              <a:t>ed</a:t>
            </a:r>
            <a:r>
              <a:rPr lang="en-US" dirty="0" smtClean="0"/>
              <a:t>) by Philipp G. Janicak, et al. It is designed to be a study guide and address some of the issues that have proven to be most challenging to students at SAH. It is incomplete, for example, in that it mainly addresses antipsychotics and </a:t>
            </a:r>
            <a:r>
              <a:rPr lang="en-US" dirty="0" smtClean="0"/>
              <a:t>antidepressants. </a:t>
            </a:r>
            <a:r>
              <a:rPr lang="en-US" dirty="0" smtClean="0"/>
              <a:t>Mood stabilizers would require another twenty slides, etc., not </a:t>
            </a:r>
            <a:r>
              <a:rPr lang="en-US" dirty="0" smtClean="0"/>
              <a:t>included. </a:t>
            </a:r>
            <a:r>
              <a:rPr lang="en-US" dirty="0" smtClean="0"/>
              <a:t>It is a good faith, best effort to help the students study. All the usual disclaimers apply.</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a:t>
            </a:fld>
            <a:endParaRPr lang="en-US"/>
          </a:p>
        </p:txBody>
      </p:sp>
    </p:spTree>
    <p:extLst>
      <p:ext uri="{BB962C8B-B14F-4D97-AF65-F5344CB8AC3E}">
        <p14:creationId xmlns:p14="http://schemas.microsoft.com/office/powerpoint/2010/main" val="3329455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A </a:t>
            </a:r>
            <a:r>
              <a:rPr lang="en-US" dirty="0"/>
              <a:t>37-year-old schizoaffective patient was treated with </a:t>
            </a:r>
            <a:r>
              <a:rPr lang="en-US" dirty="0" err="1"/>
              <a:t>thioridazine</a:t>
            </a:r>
            <a:r>
              <a:rPr lang="en-US" dirty="0"/>
              <a:t> (100 mg by mouth 4 times daily), phenytoin (100 mg by mouth 4 times daily), and amitriptyline (50 mg by mouth 4 times daily). The patient had been stabilized on this regimen for several weeks, but then complained of daytime sedation. The treating physician therefore combined all three into a single bedtime regimen. The patient expired the first night of the new schedule from an acute cardiac arrest.</a:t>
            </a:r>
          </a:p>
          <a:p>
            <a:endParaRPr lang="en-US" dirty="0" smtClean="0"/>
          </a:p>
          <a:p>
            <a:r>
              <a:rPr lang="en-US" dirty="0" smtClean="0"/>
              <a:t>In </a:t>
            </a:r>
            <a:r>
              <a:rPr lang="en-US" dirty="0"/>
              <a:t>this case, each of the drugs the patient was taking was individually capable of slowing </a:t>
            </a:r>
            <a:r>
              <a:rPr lang="en-US" dirty="0" err="1"/>
              <a:t>intracardiac</a:t>
            </a:r>
            <a:r>
              <a:rPr lang="en-US" dirty="0"/>
              <a:t> conduction in a concentration-dependent manner. Death occurred as a result of their additive effect amplified by the decision to combine all three in a single nighttime dose. That decision substantially increased the peak concentration of each drug and consequently resulted in a fatal arrhythmia</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a:t>
            </a:fld>
            <a:endParaRPr lang="en-US"/>
          </a:p>
        </p:txBody>
      </p:sp>
    </p:spTree>
    <p:extLst>
      <p:ext uri="{BB962C8B-B14F-4D97-AF65-F5344CB8AC3E}">
        <p14:creationId xmlns:p14="http://schemas.microsoft.com/office/powerpoint/2010/main" val="3874588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648"/>
            <a:ext cx="8229600" cy="1143000"/>
          </a:xfrm>
        </p:spPr>
        <p:txBody>
          <a:bodyPr/>
          <a:lstStyle/>
          <a:p>
            <a:r>
              <a:rPr lang="en-US" b="1" dirty="0"/>
              <a:t>Pharmacokinetics</a:t>
            </a:r>
            <a:endParaRPr lang="en-US" dirty="0"/>
          </a:p>
        </p:txBody>
      </p:sp>
      <p:sp>
        <p:nvSpPr>
          <p:cNvPr id="3" name="Content Placeholder 2"/>
          <p:cNvSpPr>
            <a:spLocks noGrp="1"/>
          </p:cNvSpPr>
          <p:nvPr>
            <p:ph idx="1"/>
          </p:nvPr>
        </p:nvSpPr>
        <p:spPr>
          <a:xfrm>
            <a:off x="262049" y="1068256"/>
            <a:ext cx="8708091" cy="5288094"/>
          </a:xfrm>
        </p:spPr>
        <p:txBody>
          <a:bodyPr>
            <a:noAutofit/>
          </a:bodyPr>
          <a:lstStyle/>
          <a:p>
            <a:r>
              <a:rPr lang="en-US" sz="2400" dirty="0" smtClean="0"/>
              <a:t>The principal route of administration for psychoactive drugs is oral, with absorption generally occurring in the small bowel. The drug is then absorbed into the portal circulation and enters the liver. Drugs can be metabolized by cytochrome P450 (CYP) enzymes in both the bowel wall and in the liver before reaching the systemic circulation (i.e., first-pass metabolism). Most psychiatric medications are highly lipophilic, so they readily pass the blood - brain barrier and enter the central nervous system (CNS). In addition, because of their high </a:t>
            </a:r>
            <a:r>
              <a:rPr lang="en-US" sz="2400" dirty="0" err="1" smtClean="0"/>
              <a:t>lipophilicity</a:t>
            </a:r>
            <a:r>
              <a:rPr lang="en-US" sz="2400" dirty="0" smtClean="0"/>
              <a:t>, they generally share several other features:</a:t>
            </a:r>
          </a:p>
          <a:p>
            <a:r>
              <a:rPr lang="en-US" sz="2400" dirty="0" smtClean="0"/>
              <a:t>Rapid and complete </a:t>
            </a:r>
            <a:r>
              <a:rPr lang="en-US" sz="2400" i="1" dirty="0" smtClean="0"/>
              <a:t>absorption</a:t>
            </a:r>
            <a:endParaRPr lang="en-US" sz="2400" dirty="0" smtClean="0"/>
          </a:p>
          <a:p>
            <a:r>
              <a:rPr lang="en-US" sz="2400" dirty="0" smtClean="0"/>
              <a:t>Rapid and extensive </a:t>
            </a:r>
            <a:r>
              <a:rPr lang="en-US" sz="2400" i="1" dirty="0" smtClean="0"/>
              <a:t>distribution</a:t>
            </a:r>
            <a:r>
              <a:rPr lang="en-US" sz="2400" dirty="0" smtClean="0"/>
              <a:t> in tissue compartments</a:t>
            </a:r>
          </a:p>
          <a:p>
            <a:r>
              <a:rPr lang="en-US" sz="2400" dirty="0" smtClean="0"/>
              <a:t>High </a:t>
            </a:r>
            <a:r>
              <a:rPr lang="en-US" sz="2400" i="1" dirty="0" smtClean="0"/>
              <a:t>first-pass effect</a:t>
            </a:r>
            <a:endParaRPr lang="en-US" sz="2400" dirty="0" smtClean="0"/>
          </a:p>
          <a:p>
            <a:r>
              <a:rPr lang="en-US" sz="2400" dirty="0" smtClean="0"/>
              <a:t>Large </a:t>
            </a:r>
            <a:r>
              <a:rPr lang="en-US" sz="2400" i="1" dirty="0" smtClean="0"/>
              <a:t>volume of distribution</a:t>
            </a:r>
            <a:endParaRPr lang="en-US" sz="24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a:t>
            </a:fld>
            <a:endParaRPr lang="en-US"/>
          </a:p>
        </p:txBody>
      </p:sp>
    </p:spTree>
    <p:extLst>
      <p:ext uri="{BB962C8B-B14F-4D97-AF65-F5344CB8AC3E}">
        <p14:creationId xmlns:p14="http://schemas.microsoft.com/office/powerpoint/2010/main" val="101430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Pharmacokinetics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Drug </a:t>
            </a:r>
            <a:r>
              <a:rPr lang="en-US" dirty="0"/>
              <a:t>concentration determines which site(s) of action a drug will engage and to what degree. Concentration is determined by a drug's pharmacokinetics, or what the body does to the drug. Pharmacokinetics literally refers to drug movement, which is divided into four phases:</a:t>
            </a:r>
          </a:p>
          <a:p>
            <a:r>
              <a:rPr lang="en-US" i="1" dirty="0"/>
              <a:t>Absorption</a:t>
            </a:r>
            <a:r>
              <a:rPr lang="en-US" dirty="0"/>
              <a:t> of the drug from the site of administration</a:t>
            </a:r>
          </a:p>
          <a:p>
            <a:r>
              <a:rPr lang="en-US" i="1" dirty="0"/>
              <a:t>Distribution</a:t>
            </a:r>
            <a:r>
              <a:rPr lang="en-US" dirty="0"/>
              <a:t> through the body</a:t>
            </a:r>
          </a:p>
          <a:p>
            <a:r>
              <a:rPr lang="en-US" i="1" dirty="0"/>
              <a:t>Metabolism</a:t>
            </a:r>
            <a:r>
              <a:rPr lang="en-US" dirty="0"/>
              <a:t> or biotransformation into more polar metabolites</a:t>
            </a:r>
          </a:p>
          <a:p>
            <a:r>
              <a:rPr lang="en-US" i="1" dirty="0"/>
              <a:t>Elimination</a:t>
            </a:r>
            <a:r>
              <a:rPr lang="en-US" dirty="0"/>
              <a:t> from the body</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a:t>
            </a:fld>
            <a:endParaRPr lang="en-US"/>
          </a:p>
        </p:txBody>
      </p:sp>
    </p:spTree>
    <p:extLst>
      <p:ext uri="{BB962C8B-B14F-4D97-AF65-F5344CB8AC3E}">
        <p14:creationId xmlns:p14="http://schemas.microsoft.com/office/powerpoint/2010/main" val="777806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2867"/>
            <a:ext cx="8229600" cy="1143000"/>
          </a:xfrm>
        </p:spPr>
        <p:txBody>
          <a:bodyPr>
            <a:normAutofit fontScale="90000"/>
          </a:bodyPr>
          <a:lstStyle/>
          <a:p>
            <a:r>
              <a:rPr lang="en-US" b="1" dirty="0" smtClean="0"/>
              <a:t>Alcohol has a </a:t>
            </a:r>
            <a:r>
              <a:rPr lang="en-US" b="1" dirty="0" err="1" smtClean="0"/>
              <a:t>triphasic</a:t>
            </a:r>
            <a:r>
              <a:rPr lang="en-US" b="1" dirty="0" smtClean="0"/>
              <a:t> effect on the elimination rates of drugs that require extensive biotransformation</a:t>
            </a:r>
            <a:r>
              <a:rPr lang="en-US" dirty="0" smtClean="0"/>
              <a:t> . </a:t>
            </a:r>
            <a:endParaRPr lang="en-US" dirty="0"/>
          </a:p>
        </p:txBody>
      </p:sp>
      <p:sp>
        <p:nvSpPr>
          <p:cNvPr id="3" name="Content Placeholder 2"/>
          <p:cNvSpPr>
            <a:spLocks noGrp="1"/>
          </p:cNvSpPr>
          <p:nvPr>
            <p:ph idx="1"/>
          </p:nvPr>
        </p:nvSpPr>
        <p:spPr>
          <a:xfrm>
            <a:off x="457200" y="2003316"/>
            <a:ext cx="8229600" cy="4525963"/>
          </a:xfrm>
        </p:spPr>
        <p:txBody>
          <a:bodyPr>
            <a:normAutofit/>
          </a:bodyPr>
          <a:lstStyle/>
          <a:p>
            <a:r>
              <a:rPr lang="en-US" dirty="0" smtClean="0"/>
              <a:t>For </a:t>
            </a:r>
            <a:r>
              <a:rPr lang="en-US" dirty="0"/>
              <a:t>example, </a:t>
            </a:r>
            <a:r>
              <a:rPr lang="en-US" i="1" dirty="0"/>
              <a:t>acute</a:t>
            </a:r>
            <a:r>
              <a:rPr lang="en-US" dirty="0"/>
              <a:t> </a:t>
            </a:r>
            <a:r>
              <a:rPr lang="en-US" dirty="0" smtClean="0"/>
              <a:t>alcohol </a:t>
            </a:r>
            <a:r>
              <a:rPr lang="en-US" dirty="0"/>
              <a:t>ingestion can significantly block the metabolism of high first-pass clearance drugs (e.g., TCAs). This chemical inhibition can substantially increase the bioavailability of such drugs and their effects, such as the increased lethality of a TCA overdose when taken together with alcohol.</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a:t>
            </a:fld>
            <a:endParaRPr lang="en-US"/>
          </a:p>
        </p:txBody>
      </p:sp>
    </p:spTree>
    <p:extLst>
      <p:ext uri="{BB962C8B-B14F-4D97-AF65-F5344CB8AC3E}">
        <p14:creationId xmlns:p14="http://schemas.microsoft.com/office/powerpoint/2010/main" val="75284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Cytochrome P450 Enzyme Induction</a:t>
            </a:r>
            <a:endParaRPr lang="en-US" dirty="0"/>
          </a:p>
        </p:txBody>
      </p:sp>
      <p:sp>
        <p:nvSpPr>
          <p:cNvPr id="3" name="Content Placeholder 2"/>
          <p:cNvSpPr>
            <a:spLocks noGrp="1"/>
          </p:cNvSpPr>
          <p:nvPr>
            <p:ph idx="1"/>
          </p:nvPr>
        </p:nvSpPr>
        <p:spPr>
          <a:xfrm>
            <a:off x="457200" y="1600200"/>
            <a:ext cx="8452468" cy="4756150"/>
          </a:xfrm>
        </p:spPr>
        <p:txBody>
          <a:bodyPr>
            <a:normAutofit fontScale="85000" lnSpcReduction="10000"/>
          </a:bodyPr>
          <a:lstStyle/>
          <a:p>
            <a:r>
              <a:rPr lang="en-US" dirty="0"/>
              <a:t>Drinking alcohol on a regular basis for several weeks to months can induce CYP </a:t>
            </a:r>
            <a:r>
              <a:rPr lang="en-US" dirty="0" err="1"/>
              <a:t>isoenzymes</a:t>
            </a:r>
            <a:r>
              <a:rPr lang="en-US" dirty="0"/>
              <a:t> such as CYP 1A2 and 3A3/4, resulting in a lower plasma concentration of drugs dependent on</a:t>
            </a:r>
          </a:p>
          <a:p>
            <a:pPr marL="0" indent="0">
              <a:buNone/>
            </a:pPr>
            <a:r>
              <a:rPr lang="is-IS" dirty="0" smtClean="0"/>
              <a:t>(p. 28)</a:t>
            </a:r>
            <a:endParaRPr lang="is-IS" dirty="0"/>
          </a:p>
          <a:p>
            <a:r>
              <a:rPr lang="en-US" dirty="0"/>
              <a:t>these enzymes for their clearance (e.g., olanzapine, which is principally a CYP 1A2 substrate, or </a:t>
            </a:r>
            <a:r>
              <a:rPr lang="en-US" dirty="0" err="1"/>
              <a:t>quetiapine</a:t>
            </a:r>
            <a:r>
              <a:rPr lang="en-US" dirty="0"/>
              <a:t>, which is principally a CYP 3A3/4 substrate). Thus, </a:t>
            </a:r>
            <a:r>
              <a:rPr lang="en-US" i="1" dirty="0" err="1"/>
              <a:t>subacute</a:t>
            </a:r>
            <a:r>
              <a:rPr lang="en-US" dirty="0"/>
              <a:t> and </a:t>
            </a:r>
            <a:r>
              <a:rPr lang="en-US" i="1" dirty="0" err="1"/>
              <a:t>subchronic</a:t>
            </a:r>
            <a:r>
              <a:rPr lang="en-US" dirty="0"/>
              <a:t> alcohol consumption induces liver enzymes and causes lower plasma levels of drugs that undergo oxidative biotransformation as a necessary step in their elimination.</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a:t>
            </a:fld>
            <a:endParaRPr lang="en-US"/>
          </a:p>
        </p:txBody>
      </p:sp>
    </p:spTree>
    <p:extLst>
      <p:ext uri="{BB962C8B-B14F-4D97-AF65-F5344CB8AC3E}">
        <p14:creationId xmlns:p14="http://schemas.microsoft.com/office/powerpoint/2010/main" val="4126898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Cytochrome P450 Enzyme Induction</a:t>
            </a:r>
            <a:endParaRPr lang="en-US" dirty="0"/>
          </a:p>
        </p:txBody>
      </p:sp>
      <p:sp>
        <p:nvSpPr>
          <p:cNvPr id="3" name="Content Placeholder 2"/>
          <p:cNvSpPr>
            <a:spLocks noGrp="1"/>
          </p:cNvSpPr>
          <p:nvPr>
            <p:ph idx="1"/>
          </p:nvPr>
        </p:nvSpPr>
        <p:spPr>
          <a:xfrm>
            <a:off x="302364" y="1189190"/>
            <a:ext cx="8607304" cy="4936973"/>
          </a:xfrm>
        </p:spPr>
        <p:txBody>
          <a:bodyPr>
            <a:noAutofit/>
          </a:bodyPr>
          <a:lstStyle/>
          <a:p>
            <a:r>
              <a:rPr lang="en-US" sz="2400" b="1" dirty="0"/>
              <a:t>In contrast to anticonvulsants and alcohol, drugs such as fluoxetine, paroxetine, fluvoxamine, bupropion, </a:t>
            </a:r>
            <a:r>
              <a:rPr lang="en-US" sz="2400" b="1" dirty="0" err="1"/>
              <a:t>nefazodone</a:t>
            </a:r>
            <a:r>
              <a:rPr lang="en-US" sz="2400" b="1" dirty="0"/>
              <a:t>, quinidine, and some antipsychotics can inhibit specific CYP </a:t>
            </a:r>
            <a:r>
              <a:rPr lang="en-US" sz="2400" b="1" dirty="0" err="1"/>
              <a:t>isoenzymes</a:t>
            </a:r>
            <a:r>
              <a:rPr lang="en-US" sz="2400" dirty="0"/>
              <a:t> </a:t>
            </a:r>
            <a:r>
              <a:rPr lang="en-US" sz="2400" dirty="0" smtClean="0"/>
              <a:t>. </a:t>
            </a:r>
            <a:r>
              <a:rPr lang="en-US" sz="2400" dirty="0"/>
              <a:t>Thus, drugs whose metabolism is dependent on these enzymes (e.g., many of the antipsychotics, antidepressants, and anxiolytics discussed later) can have their clearance reduced by the co-administration of agents such as fluoxetine. For example, fluoxetine at 20 mg per day produces on average a 500% increase in the levels of </a:t>
            </a:r>
            <a:r>
              <a:rPr lang="en-US" sz="2400" dirty="0" err="1"/>
              <a:t>coprescribed</a:t>
            </a:r>
            <a:r>
              <a:rPr lang="en-US" sz="2400" dirty="0"/>
              <a:t> drugs that are principally dependent on CYP 2D6 for their clearance. That can lead to an increased incidence and severity of dose- and concentration-dependent adverse effects. Such a situation may even be life threatening if the drug has a narrow therapeutic index and the dose is not adjusted for the change in its clearance.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a:t>
            </a:fld>
            <a:endParaRPr lang="en-US"/>
          </a:p>
        </p:txBody>
      </p:sp>
    </p:spTree>
    <p:extLst>
      <p:ext uri="{BB962C8B-B14F-4D97-AF65-F5344CB8AC3E}">
        <p14:creationId xmlns:p14="http://schemas.microsoft.com/office/powerpoint/2010/main" val="802693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Case Example</a:t>
            </a:r>
            <a:br>
              <a:rPr lang="en-US" b="1"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dirty="0"/>
              <a:t>44-year-old chronic alcoholic man presented in the emergency room with disorientation and combativeness after 2 days of abstinence. He complained of visual and tactile hallucinations and was found to have elevated heart rate, blood pressure, and temperature. </a:t>
            </a:r>
            <a:r>
              <a:rPr lang="en-US" dirty="0" err="1"/>
              <a:t>Lorazepam</a:t>
            </a:r>
            <a:r>
              <a:rPr lang="en-US" dirty="0"/>
              <a:t> was slowly administered intravenously, and after 15 minutes, the patient was mildly sedated. He was then transferred to an inpatient unit. During this 30-minute interval, he received no additional </a:t>
            </a:r>
            <a:r>
              <a:rPr lang="en-US" dirty="0" err="1"/>
              <a:t>lorazepam</a:t>
            </a:r>
            <a:r>
              <a:rPr lang="en-US" dirty="0"/>
              <a:t>, and when he arrived on the floor, his symptoms had returned. He became agitated, struck one of the nursing staff, and had to be physically restrained. In this case, failure to account for the phenomenon of drug redistribution resulted in a potentially avoidable adverse outcome.</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a:t>
            </a:fld>
            <a:endParaRPr lang="en-US"/>
          </a:p>
        </p:txBody>
      </p:sp>
    </p:spTree>
    <p:extLst>
      <p:ext uri="{BB962C8B-B14F-4D97-AF65-F5344CB8AC3E}">
        <p14:creationId xmlns:p14="http://schemas.microsoft.com/office/powerpoint/2010/main" val="456934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Case Example</a:t>
            </a:r>
            <a:br>
              <a:rPr lang="en-US" b="1" dirty="0" smtClean="0"/>
            </a:br>
            <a:endParaRPr lang="en-US" dirty="0"/>
          </a:p>
        </p:txBody>
      </p:sp>
      <p:sp>
        <p:nvSpPr>
          <p:cNvPr id="3" name="Content Placeholder 2"/>
          <p:cNvSpPr>
            <a:spLocks noGrp="1"/>
          </p:cNvSpPr>
          <p:nvPr>
            <p:ph idx="1"/>
          </p:nvPr>
        </p:nvSpPr>
        <p:spPr>
          <a:xfrm>
            <a:off x="457200" y="886854"/>
            <a:ext cx="8686800" cy="5239309"/>
          </a:xfrm>
        </p:spPr>
        <p:txBody>
          <a:bodyPr>
            <a:noAutofit/>
          </a:bodyPr>
          <a:lstStyle/>
          <a:p>
            <a:r>
              <a:rPr lang="en-US" sz="2000" dirty="0" smtClean="0"/>
              <a:t>A </a:t>
            </a:r>
            <a:r>
              <a:rPr lang="en-US" sz="2000" dirty="0"/>
              <a:t>62-year-old man presented to his internist with a major depressive disorder. His past medical history was significant for two previous myocardial infarctions and related congestive heart failure, well controlled by digoxin. There was also a past history of significant alcohol abuse, in remission for the past 4 years. The internist prescribed amitriptyline (75 mg by mouth at bedtime). One week later, the patient returned with a worsening of his depressive state, and the internist increased the dose to 100 mg. The patient continued to deteriorate and was referred to a psychiatrist, who hospitalized him. The patient was now suspicious, guarded, and irritable and was given the diagnosis of a psychotic depression. Haloperidol (10 mg by mouth at bedtime) was added. Five days later, the patient was found unconscious in his room after complaining of faintness and heart palpitations. He was rushed to the coronary intensive care unit, where a 2:1 </a:t>
            </a:r>
            <a:r>
              <a:rPr lang="en-US" sz="2000" dirty="0" err="1"/>
              <a:t>atrioventricular</a:t>
            </a:r>
            <a:r>
              <a:rPr lang="en-US" sz="2000" dirty="0"/>
              <a:t> block and periodic runs of premature ventricular contractions were found on the electrocardiogram (ECG). Drug level monitoring revealed a total TCA plasma level of 950 </a:t>
            </a:r>
            <a:r>
              <a:rPr lang="en-US" sz="2000" dirty="0" err="1"/>
              <a:t>ng</a:t>
            </a:r>
            <a:r>
              <a:rPr lang="en-US" sz="2000" dirty="0"/>
              <a:t>/</a:t>
            </a:r>
            <a:r>
              <a:rPr lang="en-US" sz="2000" dirty="0" err="1"/>
              <a:t>mL.</a:t>
            </a:r>
            <a:r>
              <a:rPr lang="en-US" sz="2000" dirty="0"/>
              <a:t> All psychoactive drugs were stopped. As the plasma level fell, the cardiac and the psychotic symptoms resolved. This patient had several risk factors for the development of toxic TCA concentrations even while on a relatively low dose of amitriptyline.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a:t>
            </a:fld>
            <a:endParaRPr lang="en-US"/>
          </a:p>
        </p:txBody>
      </p:sp>
    </p:spTree>
    <p:extLst>
      <p:ext uri="{BB962C8B-B14F-4D97-AF65-F5344CB8AC3E}">
        <p14:creationId xmlns:p14="http://schemas.microsoft.com/office/powerpoint/2010/main" val="168873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Case Example</a:t>
            </a:r>
            <a:br>
              <a:rPr lang="en-US" b="1" dirty="0" smtClean="0"/>
            </a:br>
            <a:endParaRPr lang="en-US" dirty="0"/>
          </a:p>
        </p:txBody>
      </p:sp>
      <p:sp>
        <p:nvSpPr>
          <p:cNvPr id="3" name="Content Placeholder 2"/>
          <p:cNvSpPr>
            <a:spLocks noGrp="1"/>
          </p:cNvSpPr>
          <p:nvPr>
            <p:ph idx="1"/>
          </p:nvPr>
        </p:nvSpPr>
        <p:spPr>
          <a:xfrm>
            <a:off x="282207" y="886854"/>
            <a:ext cx="8861793" cy="5469496"/>
          </a:xfrm>
        </p:spPr>
        <p:txBody>
          <a:bodyPr>
            <a:noAutofit/>
          </a:bodyPr>
          <a:lstStyle/>
          <a:p>
            <a:r>
              <a:rPr lang="en-US" sz="2400" b="1" dirty="0"/>
              <a:t>Case Example</a:t>
            </a:r>
          </a:p>
          <a:p>
            <a:r>
              <a:rPr lang="en-US" sz="2400" dirty="0"/>
              <a:t>A 48-year-old bipolar woman, stabilized on lithium 1,200 mg per day for the past 6 months, had a plasma level that varied between 0.8 and 1.0 </a:t>
            </a:r>
            <a:r>
              <a:rPr lang="en-US" sz="2400" dirty="0" err="1"/>
              <a:t>mEq</a:t>
            </a:r>
            <a:r>
              <a:rPr lang="en-US" sz="2400" dirty="0"/>
              <a:t>/L. She developed a recurrence of her rheumatoid arthritis, for which her internist prescribed ibuprofen (800 mg 3 times daily). A week later she was brought to the emergency room in a confused, disoriented, and lethargic state. She was also ataxic and had periodic generalized myoclonic jerks. TDM revealed a lithium level of 4.0 </a:t>
            </a:r>
            <a:r>
              <a:rPr lang="en-US" sz="2400" dirty="0" err="1"/>
              <a:t>mEq</a:t>
            </a:r>
            <a:r>
              <a:rPr lang="en-US" sz="2400" dirty="0"/>
              <a:t>/L, and despite a rapid fall to under 0.5 </a:t>
            </a:r>
            <a:r>
              <a:rPr lang="en-US" sz="2400" dirty="0" err="1"/>
              <a:t>mEq</a:t>
            </a:r>
            <a:r>
              <a:rPr lang="en-US" sz="2400" dirty="0"/>
              <a:t>/L with plasma dialysis, her neurological status continued to deteriorate. After 5 days she died.</a:t>
            </a:r>
          </a:p>
          <a:p>
            <a:r>
              <a:rPr lang="en-US" sz="2400" dirty="0"/>
              <a:t>Failure to account for a critical drug interaction affecting the renal clearance of lithium resulted in an otherwise avoidable </a:t>
            </a:r>
            <a:r>
              <a:rPr lang="en-US" sz="2400" dirty="0" smtClean="0"/>
              <a:t>fatality.</a:t>
            </a:r>
            <a:endParaRPr lang="en-US" sz="24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a:t>
            </a:fld>
            <a:endParaRPr lang="en-US"/>
          </a:p>
        </p:txBody>
      </p:sp>
    </p:spTree>
    <p:extLst>
      <p:ext uri="{BB962C8B-B14F-4D97-AF65-F5344CB8AC3E}">
        <p14:creationId xmlns:p14="http://schemas.microsoft.com/office/powerpoint/2010/main" val="2331808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Alterations in Pharmacokinetics</a:t>
            </a:r>
            <a:endParaRPr lang="en-US" dirty="0"/>
          </a:p>
        </p:txBody>
      </p:sp>
      <p:sp>
        <p:nvSpPr>
          <p:cNvPr id="3" name="Content Placeholder 2"/>
          <p:cNvSpPr>
            <a:spLocks noGrp="1"/>
          </p:cNvSpPr>
          <p:nvPr>
            <p:ph idx="1"/>
          </p:nvPr>
        </p:nvSpPr>
        <p:spPr>
          <a:xfrm>
            <a:off x="457200" y="1600200"/>
            <a:ext cx="8686800" cy="4910113"/>
          </a:xfrm>
        </p:spPr>
        <p:txBody>
          <a:bodyPr>
            <a:normAutofit fontScale="92500" lnSpcReduction="20000"/>
          </a:bodyPr>
          <a:lstStyle/>
          <a:p>
            <a:r>
              <a:rPr lang="en-US" dirty="0"/>
              <a:t>As an example, certain anticonvulsants (e.g., CBZ, phenobarbital) potently </a:t>
            </a:r>
            <a:r>
              <a:rPr lang="en-US" i="1" dirty="0"/>
              <a:t>induce</a:t>
            </a:r>
            <a:r>
              <a:rPr lang="en-US" dirty="0"/>
              <a:t> specific CYP </a:t>
            </a:r>
            <a:r>
              <a:rPr lang="en-US" dirty="0" err="1"/>
              <a:t>isoenzymes</a:t>
            </a:r>
            <a:r>
              <a:rPr lang="en-US" dirty="0"/>
              <a:t> (principally CYP1A2 and 3A), causing plasma levels of antipsychotics to fall because of an acceleration in their </a:t>
            </a:r>
            <a:r>
              <a:rPr lang="en-US" dirty="0" smtClean="0"/>
              <a:t>metabolism. </a:t>
            </a:r>
            <a:r>
              <a:rPr lang="en-US" dirty="0"/>
              <a:t>Thus, the addition of CBZ to control mood swings in a psychotic patient previously stabilized may precipitate a psychotic exacerbation or relapse unless the antipsychotic dose is adjusted to compensate. Conversely, other psychotropics (e.g., SSRIs) can inhibit specific CYP </a:t>
            </a:r>
            <a:r>
              <a:rPr lang="en-US" dirty="0" err="1"/>
              <a:t>isoenzymes</a:t>
            </a:r>
            <a:r>
              <a:rPr lang="en-US" dirty="0"/>
              <a:t>, increasing the levels and the potential toxicity of concomitantly prescribed drugs dependent on that </a:t>
            </a:r>
            <a:r>
              <a:rPr lang="en-US" dirty="0" err="1"/>
              <a:t>isoenzyme</a:t>
            </a:r>
            <a:r>
              <a:rPr lang="en-US" dirty="0"/>
              <a:t> for their </a:t>
            </a:r>
            <a:r>
              <a:rPr lang="en-US" dirty="0" smtClean="0"/>
              <a:t>clearance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a:t>
            </a:fld>
            <a:endParaRPr lang="en-US"/>
          </a:p>
        </p:txBody>
      </p:sp>
    </p:spTree>
    <p:extLst>
      <p:ext uri="{BB962C8B-B14F-4D97-AF65-F5344CB8AC3E}">
        <p14:creationId xmlns:p14="http://schemas.microsoft.com/office/powerpoint/2010/main" val="3502172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Alterations in Pharmacokinetics</a:t>
            </a:r>
            <a:endParaRPr lang="en-US" dirty="0"/>
          </a:p>
        </p:txBody>
      </p:sp>
      <p:sp>
        <p:nvSpPr>
          <p:cNvPr id="3" name="Content Placeholder 2"/>
          <p:cNvSpPr>
            <a:spLocks noGrp="1"/>
          </p:cNvSpPr>
          <p:nvPr>
            <p:ph idx="1"/>
          </p:nvPr>
        </p:nvSpPr>
        <p:spPr/>
        <p:txBody>
          <a:bodyPr>
            <a:normAutofit/>
          </a:bodyPr>
          <a:lstStyle/>
          <a:p>
            <a:r>
              <a:rPr lang="en-US" dirty="0" smtClean="0"/>
              <a:t>For </a:t>
            </a:r>
            <a:r>
              <a:rPr lang="en-US" dirty="0"/>
              <a:t>example, fluoxetine and paroxetine substantially </a:t>
            </a:r>
            <a:r>
              <a:rPr lang="en-US" i="1" dirty="0"/>
              <a:t>inhibit</a:t>
            </a:r>
            <a:r>
              <a:rPr lang="en-US" dirty="0"/>
              <a:t> CYP 2D6, important in the oxidative metabolism of drugs such as the </a:t>
            </a:r>
            <a:r>
              <a:rPr lang="en-US" dirty="0" smtClean="0"/>
              <a:t>TCAs. </a:t>
            </a:r>
            <a:r>
              <a:rPr lang="en-US" dirty="0"/>
              <a:t>This effect can result in a quadrupling of the plasma concentration of TCAs and other CYP 2D6 substrates/drugs, potentially causing serious toxicity unless the dose is </a:t>
            </a:r>
            <a:r>
              <a:rPr lang="en-US" dirty="0" smtClean="0"/>
              <a:t>reduced. [P. 32]</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13</a:t>
            </a:fld>
            <a:endParaRPr lang="en-US"/>
          </a:p>
        </p:txBody>
      </p:sp>
    </p:spTree>
    <p:extLst>
      <p:ext uri="{BB962C8B-B14F-4D97-AF65-F5344CB8AC3E}">
        <p14:creationId xmlns:p14="http://schemas.microsoft.com/office/powerpoint/2010/main" val="570609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Pharmacokinetics</a:t>
            </a:r>
            <a:endParaRPr lang="en-US" dirty="0"/>
          </a:p>
        </p:txBody>
      </p:sp>
      <p:sp>
        <p:nvSpPr>
          <p:cNvPr id="3" name="Content Placeholder 2"/>
          <p:cNvSpPr>
            <a:spLocks noGrp="1"/>
          </p:cNvSpPr>
          <p:nvPr>
            <p:ph idx="1"/>
          </p:nvPr>
        </p:nvSpPr>
        <p:spPr/>
        <p:txBody>
          <a:bodyPr>
            <a:normAutofit lnSpcReduction="10000"/>
          </a:bodyPr>
          <a:lstStyle/>
          <a:p>
            <a:r>
              <a:rPr lang="en-US" dirty="0"/>
              <a:t>For example, </a:t>
            </a:r>
            <a:r>
              <a:rPr lang="en-US" dirty="0" err="1"/>
              <a:t>lorazepam</a:t>
            </a:r>
            <a:r>
              <a:rPr lang="en-US" dirty="0"/>
              <a:t> is rapidly absorbed from the gastrointestinal tract into the systemic circulation and from there distributed into the brain. In contrast, </a:t>
            </a:r>
            <a:r>
              <a:rPr lang="en-US" dirty="0" err="1"/>
              <a:t>oxazepam</a:t>
            </a:r>
            <a:r>
              <a:rPr lang="en-US" dirty="0"/>
              <a:t>, the most polar BZD, is slowly absorbed from the gastrointestinal tract. Even after </a:t>
            </a:r>
            <a:r>
              <a:rPr lang="en-US" dirty="0" err="1"/>
              <a:t>oxazepam</a:t>
            </a:r>
            <a:r>
              <a:rPr lang="en-US" dirty="0"/>
              <a:t> moves into the systemic circulation, it enters tissue compartments, including the brain, slowly during the distribution phase.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14</a:t>
            </a:fld>
            <a:endParaRPr lang="en-US"/>
          </a:p>
        </p:txBody>
      </p:sp>
    </p:spTree>
    <p:extLst>
      <p:ext uri="{BB962C8B-B14F-4D97-AF65-F5344CB8AC3E}">
        <p14:creationId xmlns:p14="http://schemas.microsoft.com/office/powerpoint/2010/main" val="1166828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Pharmacokinetics</a:t>
            </a:r>
            <a:endParaRPr lang="en-US" dirty="0"/>
          </a:p>
        </p:txBody>
      </p:sp>
      <p:sp>
        <p:nvSpPr>
          <p:cNvPr id="3" name="Content Placeholder 2"/>
          <p:cNvSpPr>
            <a:spLocks noGrp="1"/>
          </p:cNvSpPr>
          <p:nvPr>
            <p:ph idx="1"/>
          </p:nvPr>
        </p:nvSpPr>
        <p:spPr/>
        <p:txBody>
          <a:bodyPr>
            <a:normAutofit lnSpcReduction="10000"/>
          </a:bodyPr>
          <a:lstStyle/>
          <a:p>
            <a:r>
              <a:rPr lang="en-US" dirty="0" smtClean="0"/>
              <a:t>Unlike </a:t>
            </a:r>
            <a:r>
              <a:rPr lang="en-US" dirty="0" err="1"/>
              <a:t>lorazepam</a:t>
            </a:r>
            <a:r>
              <a:rPr lang="en-US" dirty="0"/>
              <a:t>, </a:t>
            </a:r>
            <a:r>
              <a:rPr lang="en-US" dirty="0" err="1"/>
              <a:t>oxazepam</a:t>
            </a:r>
            <a:r>
              <a:rPr lang="en-US" dirty="0"/>
              <a:t> is not available in either the intramuscular or intravenous formulations. Thus, </a:t>
            </a:r>
            <a:r>
              <a:rPr lang="en-US" dirty="0" err="1"/>
              <a:t>lorazepam</a:t>
            </a:r>
            <a:r>
              <a:rPr lang="en-US" dirty="0"/>
              <a:t> would be preferable to achieve acute control of alcohol withdrawal (e.g., delirium tremens), whereas </a:t>
            </a:r>
            <a:r>
              <a:rPr lang="en-US" dirty="0" err="1"/>
              <a:t>oxazepam</a:t>
            </a:r>
            <a:r>
              <a:rPr lang="en-US" dirty="0"/>
              <a:t> would better stabilize a dependency-prone patient on </a:t>
            </a:r>
            <a:r>
              <a:rPr lang="en-US" dirty="0" smtClean="0"/>
              <a:t>sedative - hypnotics </a:t>
            </a:r>
            <a:r>
              <a:rPr lang="en-US" dirty="0"/>
              <a:t>because it does not cause the euphoria seen with the more rapidly absorbed members of this class.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15</a:t>
            </a:fld>
            <a:endParaRPr lang="en-US"/>
          </a:p>
        </p:txBody>
      </p:sp>
    </p:spTree>
    <p:extLst>
      <p:ext uri="{BB962C8B-B14F-4D97-AF65-F5344CB8AC3E}">
        <p14:creationId xmlns:p14="http://schemas.microsoft.com/office/powerpoint/2010/main" val="3055016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Pharmacokinetics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a:t>Longer-acting BZDs (e.g., clonazepam) have their own </a:t>
            </a:r>
            <a:r>
              <a:rPr lang="en-US" i="1" dirty="0"/>
              <a:t>built-in taper</a:t>
            </a:r>
            <a:r>
              <a:rPr lang="en-US" dirty="0"/>
              <a:t> due to slow clearance, allowing time for readjustment of compensatory changes in the brain that eliminate or blunt withdrawal symptoms. In contrast, BZDs</a:t>
            </a:r>
          </a:p>
          <a:p>
            <a:r>
              <a:rPr lang="en-US" dirty="0"/>
              <a:t>P.33</a:t>
            </a:r>
          </a:p>
          <a:p>
            <a:endParaRPr lang="en-US" dirty="0"/>
          </a:p>
          <a:p>
            <a:r>
              <a:rPr lang="en-US" dirty="0"/>
              <a:t>with very short half-lives (e.g., alprazolam) are more likely to produce withdrawal syndromes </a:t>
            </a:r>
            <a:r>
              <a:rPr lang="en-US" dirty="0" smtClean="0"/>
              <a:t>. </a:t>
            </a:r>
            <a:r>
              <a:rPr lang="en-US" dirty="0"/>
              <a:t>This is the rationale for switching short-half-life BZD-dependent patients to an equipotent dose of a long-lived BZD, which can then be tapered more safely. The same is true for the withdrawal syndrome that can occur with SSRIs, being more common with short- (e.g., fluvoxamine, paroxetine) than with long-half-life (e.g., fluoxetine) members of this </a:t>
            </a:r>
            <a:r>
              <a:rPr lang="en-US" dirty="0" smtClean="0"/>
              <a:t>class.</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16</a:t>
            </a:fld>
            <a:endParaRPr lang="en-US"/>
          </a:p>
        </p:txBody>
      </p:sp>
    </p:spTree>
    <p:extLst>
      <p:ext uri="{BB962C8B-B14F-4D97-AF65-F5344CB8AC3E}">
        <p14:creationId xmlns:p14="http://schemas.microsoft.com/office/powerpoint/2010/main" val="578987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Antipsychotics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therapeutic efficacy of </a:t>
            </a:r>
            <a:r>
              <a:rPr lang="en-US" i="1" dirty="0"/>
              <a:t>clozapine</a:t>
            </a:r>
            <a:r>
              <a:rPr lang="en-US" dirty="0"/>
              <a:t>, the first truly different antipsychotic, has spawned the development of a succession of newer agents [e.g., risperidone (RISP), olanzapine (OLZ), </a:t>
            </a:r>
            <a:r>
              <a:rPr lang="en-US" dirty="0" err="1"/>
              <a:t>quetiapine</a:t>
            </a:r>
            <a:r>
              <a:rPr lang="en-US" dirty="0"/>
              <a:t> (QTP), </a:t>
            </a:r>
            <a:r>
              <a:rPr lang="en-US" dirty="0" err="1"/>
              <a:t>ziprasidone</a:t>
            </a:r>
            <a:r>
              <a:rPr lang="en-US" dirty="0"/>
              <a:t> (ZPD), and </a:t>
            </a:r>
            <a:r>
              <a:rPr lang="en-US" dirty="0" err="1"/>
              <a:t>aripiprazole</a:t>
            </a:r>
            <a:r>
              <a:rPr lang="en-US" dirty="0"/>
              <a:t> (ARIP)]. Other new compounds (e.g., </a:t>
            </a:r>
            <a:r>
              <a:rPr lang="en-US" dirty="0" err="1"/>
              <a:t>bifeprunox</a:t>
            </a:r>
            <a:r>
              <a:rPr lang="en-US" dirty="0"/>
              <a:t>, </a:t>
            </a:r>
            <a:r>
              <a:rPr lang="en-US" dirty="0" err="1"/>
              <a:t>paliperidone</a:t>
            </a:r>
            <a:r>
              <a:rPr lang="en-US" dirty="0"/>
              <a:t>, </a:t>
            </a:r>
            <a:r>
              <a:rPr lang="en-US" dirty="0" err="1"/>
              <a:t>asenapine</a:t>
            </a:r>
            <a:r>
              <a:rPr lang="en-US" dirty="0"/>
              <a:t>) may also receive U.S. Food and Drug Administration (FDA) marketing</a:t>
            </a:r>
          </a:p>
          <a:p>
            <a:r>
              <a:rPr lang="is-IS" dirty="0"/>
              <a:t>P.82</a:t>
            </a:r>
          </a:p>
          <a:p>
            <a:endParaRPr lang="is-IS" dirty="0"/>
          </a:p>
          <a:p>
            <a:r>
              <a:rPr lang="en-US" dirty="0"/>
              <a:t>approval in the near future.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17</a:t>
            </a:fld>
            <a:endParaRPr lang="en-US"/>
          </a:p>
        </p:txBody>
      </p:sp>
    </p:spTree>
    <p:extLst>
      <p:ext uri="{BB962C8B-B14F-4D97-AF65-F5344CB8AC3E}">
        <p14:creationId xmlns:p14="http://schemas.microsoft.com/office/powerpoint/2010/main" val="3749530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Antipsychotics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This text refers to these drugs as </a:t>
            </a:r>
            <a:r>
              <a:rPr lang="en-US" i="1" dirty="0"/>
              <a:t>first-generation antipsychotics (FGAs)</a:t>
            </a:r>
            <a:r>
              <a:rPr lang="en-US" dirty="0"/>
              <a:t> and </a:t>
            </a:r>
            <a:r>
              <a:rPr lang="en-US" i="1" dirty="0"/>
              <a:t>second-generation antipsychotics (SGAs)</a:t>
            </a:r>
            <a:r>
              <a:rPr lang="en-US" dirty="0"/>
              <a:t>. FGAs include all of the agents marketed before clozapine. Currently marketed SGAs worldwide include clozapine, </a:t>
            </a:r>
            <a:r>
              <a:rPr lang="en-US" dirty="0" err="1"/>
              <a:t>sulpiride</a:t>
            </a:r>
            <a:r>
              <a:rPr lang="en-US" dirty="0"/>
              <a:t>, </a:t>
            </a:r>
            <a:r>
              <a:rPr lang="en-US" dirty="0" err="1"/>
              <a:t>amisulpride</a:t>
            </a:r>
            <a:r>
              <a:rPr lang="en-US" dirty="0"/>
              <a:t>, </a:t>
            </a:r>
            <a:r>
              <a:rPr lang="en-US" dirty="0" err="1"/>
              <a:t>zotepine</a:t>
            </a:r>
            <a:r>
              <a:rPr lang="en-US" dirty="0"/>
              <a:t>, RISP, OLZ, QTP, ZPD, and ARIP. Although these agents have previously been referred to as atypical or novel, these terms now seem dated as SGAs have become the most commonly prescribed antipsychotic agents in the United States, Canada, and most other countries.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18</a:t>
            </a:fld>
            <a:endParaRPr lang="en-US"/>
          </a:p>
        </p:txBody>
      </p:sp>
    </p:spTree>
    <p:extLst>
      <p:ext uri="{BB962C8B-B14F-4D97-AF65-F5344CB8AC3E}">
        <p14:creationId xmlns:p14="http://schemas.microsoft.com/office/powerpoint/2010/main" val="351642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Extrapyramidal reactions, particularly </a:t>
            </a:r>
            <a:r>
              <a:rPr lang="en-US" dirty="0" err="1"/>
              <a:t>parkinsonian</a:t>
            </a:r>
            <a:r>
              <a:rPr lang="en-US" dirty="0"/>
              <a:t> symptoms, can be a major adverse effect of many of these drugs, as well as an important clue to their mechanism of action. True Parkinson's disease is caused by a DA deficiency in the </a:t>
            </a:r>
            <a:r>
              <a:rPr lang="en-US" dirty="0" err="1"/>
              <a:t>nigrostriatal</a:t>
            </a:r>
            <a:r>
              <a:rPr lang="en-US" dirty="0"/>
              <a:t> system.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19</a:t>
            </a:fld>
            <a:endParaRPr lang="en-US"/>
          </a:p>
        </p:txBody>
      </p:sp>
    </p:spTree>
    <p:extLst>
      <p:ext uri="{BB962C8B-B14F-4D97-AF65-F5344CB8AC3E}">
        <p14:creationId xmlns:p14="http://schemas.microsoft.com/office/powerpoint/2010/main" val="1666700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Clonzapine</a:t>
            </a:r>
            <a:endParaRPr lang="en-US" dirty="0"/>
          </a:p>
        </p:txBody>
      </p:sp>
      <p:sp>
        <p:nvSpPr>
          <p:cNvPr id="3" name="Content Placeholder 2"/>
          <p:cNvSpPr>
            <a:spLocks noGrp="1"/>
          </p:cNvSpPr>
          <p:nvPr>
            <p:ph idx="1"/>
          </p:nvPr>
        </p:nvSpPr>
        <p:spPr/>
        <p:txBody>
          <a:bodyPr>
            <a:normAutofit fontScale="77500" lnSpcReduction="20000"/>
          </a:bodyPr>
          <a:lstStyle/>
          <a:p>
            <a:r>
              <a:rPr lang="en-US" dirty="0"/>
              <a:t>Postmortem studies of patients with idiopathic Parkinson's disease demonstrate cell loss in the striatal system (A-9), directly implicating this tract vis-</a:t>
            </a:r>
            <a:r>
              <a:rPr lang="en-US" dirty="0" err="1"/>
              <a:t>Ã</a:t>
            </a:r>
            <a:r>
              <a:rPr lang="en-US" dirty="0"/>
              <a:t> -vis the drug-induced </a:t>
            </a:r>
            <a:r>
              <a:rPr lang="en-US" dirty="0" err="1"/>
              <a:t>pseudoparkinsonian</a:t>
            </a:r>
            <a:r>
              <a:rPr lang="en-US" dirty="0"/>
              <a:t> adverse effects. The assumption that psychosis is related to the A-10 system is made by exclusion. Evidence also indicates that clozapine may differentially block DA pathways. Specifically, it seems to act on the mesolimbic dopaminergic system (A-10), while being relatively inactive in the striatal system (A-9); however, this remains controversial. Chronic administration of clozapine decreases the firing rate of A-10 </a:t>
            </a:r>
            <a:r>
              <a:rPr lang="en-US" dirty="0" err="1"/>
              <a:t>mesocortical</a:t>
            </a:r>
            <a:r>
              <a:rPr lang="en-US" dirty="0"/>
              <a:t> tract dopamine neurons while sparing A-9 neurons of the </a:t>
            </a:r>
            <a:r>
              <a:rPr lang="en-US" dirty="0" err="1"/>
              <a:t>nigro</a:t>
            </a:r>
            <a:r>
              <a:rPr lang="en-US" dirty="0"/>
              <a:t>-striatal pathway. By contrast, FGAs reduce the firing rate of both A-9 and A-10 neurons.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20</a:t>
            </a:fld>
            <a:endParaRPr lang="en-US"/>
          </a:p>
        </p:txBody>
      </p:sp>
    </p:spTree>
    <p:extLst>
      <p:ext uri="{BB962C8B-B14F-4D97-AF65-F5344CB8AC3E}">
        <p14:creationId xmlns:p14="http://schemas.microsoft.com/office/powerpoint/2010/main" val="3316197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Increasing Dopaminergic Activity</a:t>
            </a:r>
            <a:endParaRPr lang="en-US" dirty="0"/>
          </a:p>
        </p:txBody>
      </p:sp>
      <p:sp>
        <p:nvSpPr>
          <p:cNvPr id="3" name="Content Placeholder 2"/>
          <p:cNvSpPr>
            <a:spLocks noGrp="1"/>
          </p:cNvSpPr>
          <p:nvPr>
            <p:ph idx="1"/>
          </p:nvPr>
        </p:nvSpPr>
        <p:spPr/>
        <p:txBody>
          <a:bodyPr>
            <a:normAutofit/>
          </a:bodyPr>
          <a:lstStyle/>
          <a:p>
            <a:r>
              <a:rPr lang="en-US" dirty="0"/>
              <a:t>If decreasing dopaminergic activity benefits psychosis, what is the effect of increasing dopaminergic activity? </a:t>
            </a:r>
            <a:r>
              <a:rPr lang="en-US" i="1" dirty="0"/>
              <a:t>Potentiation of DA by a variety of mechanisms is a common denominator for inducing paranoia, hallucinations, and other manifestations of psychosis.</a:t>
            </a:r>
            <a:r>
              <a:rPr lang="en-US" dirty="0"/>
              <a:t> For example</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21</a:t>
            </a:fld>
            <a:endParaRPr lang="en-US"/>
          </a:p>
        </p:txBody>
      </p:sp>
    </p:spTree>
    <p:extLst>
      <p:ext uri="{BB962C8B-B14F-4D97-AF65-F5344CB8AC3E}">
        <p14:creationId xmlns:p14="http://schemas.microsoft.com/office/powerpoint/2010/main" val="4133268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Increasing Dopaminergic Activity</a:t>
            </a:r>
            <a:endParaRPr lang="en-US" dirty="0"/>
          </a:p>
        </p:txBody>
      </p:sp>
      <p:sp>
        <p:nvSpPr>
          <p:cNvPr id="3" name="Content Placeholder 2"/>
          <p:cNvSpPr>
            <a:spLocks noGrp="1"/>
          </p:cNvSpPr>
          <p:nvPr>
            <p:ph idx="1"/>
          </p:nvPr>
        </p:nvSpPr>
        <p:spPr>
          <a:xfrm>
            <a:off x="457200" y="1600200"/>
            <a:ext cx="8686800" cy="4756150"/>
          </a:xfrm>
        </p:spPr>
        <p:txBody>
          <a:bodyPr>
            <a:normAutofit fontScale="62500" lnSpcReduction="20000"/>
          </a:bodyPr>
          <a:lstStyle/>
          <a:p>
            <a:r>
              <a:rPr lang="en-US" sz="4000" dirty="0" smtClean="0"/>
              <a:t>L-Dopa (3,4-dihydroxyphenylalanine), which is converted to DA in the body, can produce psychosis as a side effect</a:t>
            </a:r>
          </a:p>
          <a:p>
            <a:r>
              <a:rPr lang="en-US" sz="4000" i="1" dirty="0" smtClean="0"/>
              <a:t>Amantadine,</a:t>
            </a:r>
            <a:r>
              <a:rPr lang="en-US" sz="4000" dirty="0" smtClean="0"/>
              <a:t> another dopaminergic drug, can also induce psychotic symptoms</a:t>
            </a:r>
          </a:p>
          <a:p>
            <a:r>
              <a:rPr lang="en-US" sz="4000" i="1" dirty="0" smtClean="0"/>
              <a:t>Stimulants,</a:t>
            </a:r>
            <a:r>
              <a:rPr lang="en-US" sz="4000" dirty="0" smtClean="0"/>
              <a:t> such as amphetamine and methylphenidate, are potent releasers of DA, whereas cocaine also interferes with its reuptake, increasing DA concentrations at synaptic sites; all can produce paranoid reactions in some abusers</a:t>
            </a:r>
          </a:p>
          <a:p>
            <a:r>
              <a:rPr lang="en-US" sz="4000" dirty="0" err="1" smtClean="0"/>
              <a:t>Bromocriptine</a:t>
            </a:r>
            <a:r>
              <a:rPr lang="en-US" sz="4000" dirty="0" smtClean="0"/>
              <a:t>, </a:t>
            </a:r>
            <a:r>
              <a:rPr lang="en-US" sz="4000" dirty="0" err="1" smtClean="0"/>
              <a:t>apomorphine</a:t>
            </a:r>
            <a:r>
              <a:rPr lang="en-US" sz="4000" dirty="0" smtClean="0"/>
              <a:t>, </a:t>
            </a:r>
            <a:r>
              <a:rPr lang="en-US" sz="4000" dirty="0" err="1" smtClean="0"/>
              <a:t>lisuride</a:t>
            </a:r>
            <a:r>
              <a:rPr lang="en-US" sz="4000" dirty="0" smtClean="0"/>
              <a:t>, and </a:t>
            </a:r>
            <a:r>
              <a:rPr lang="en-US" sz="4000" i="1" dirty="0" smtClean="0"/>
              <a:t>other direct-acting DA agonists</a:t>
            </a:r>
            <a:r>
              <a:rPr lang="en-US" sz="4000" dirty="0" smtClean="0"/>
              <a:t> benefit Parkinson's disease and can also cause psychotic reactions at high doses</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22</a:t>
            </a:fld>
            <a:endParaRPr lang="en-US"/>
          </a:p>
        </p:txBody>
      </p:sp>
    </p:spTree>
    <p:extLst>
      <p:ext uri="{BB962C8B-B14F-4D97-AF65-F5344CB8AC3E}">
        <p14:creationId xmlns:p14="http://schemas.microsoft.com/office/powerpoint/2010/main" val="2552667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Increasing Dopaminergic Activity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As noted, large doses of amphetamine, cocaine, and other </a:t>
            </a:r>
            <a:r>
              <a:rPr lang="en-US" dirty="0" err="1"/>
              <a:t>sympathomimetics</a:t>
            </a:r>
            <a:r>
              <a:rPr lang="en-US" dirty="0"/>
              <a:t> can cause acute paranoid reactions, either spontaneously in abusers or experimentally in normal volunteers. An injection of a large amphetamine dose in normal control subjects, for example, often produces a paranoid psychosis resembling schizophrenia within hours. Frequent smaller doses over several days can also produce a paranoid psychotic reaction. The duration of an episode usually parallels the length of time the drug remains in the body.</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23</a:t>
            </a:fld>
            <a:endParaRPr lang="en-US"/>
          </a:p>
        </p:txBody>
      </p:sp>
    </p:spTree>
    <p:extLst>
      <p:ext uri="{BB962C8B-B14F-4D97-AF65-F5344CB8AC3E}">
        <p14:creationId xmlns:p14="http://schemas.microsoft.com/office/powerpoint/2010/main" val="38095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Dopaminergic Activity</a:t>
            </a:r>
            <a:endParaRPr lang="en-US" dirty="0"/>
          </a:p>
        </p:txBody>
      </p:sp>
      <p:sp>
        <p:nvSpPr>
          <p:cNvPr id="3" name="Content Placeholder 2"/>
          <p:cNvSpPr>
            <a:spLocks noGrp="1"/>
          </p:cNvSpPr>
          <p:nvPr>
            <p:ph idx="1"/>
          </p:nvPr>
        </p:nvSpPr>
        <p:spPr/>
        <p:txBody>
          <a:bodyPr>
            <a:normAutofit fontScale="85000" lnSpcReduction="20000"/>
          </a:bodyPr>
          <a:lstStyle/>
          <a:p>
            <a:r>
              <a:rPr lang="en-US" dirty="0"/>
              <a:t>Interestingly, when </a:t>
            </a:r>
            <a:r>
              <a:rPr lang="en-US" dirty="0" err="1"/>
              <a:t>physostigmine</a:t>
            </a:r>
            <a:r>
              <a:rPr lang="en-US" dirty="0"/>
              <a:t>, a drug that increases brain </a:t>
            </a:r>
            <a:r>
              <a:rPr lang="en-US" i="1" dirty="0"/>
              <a:t>acetylcholine (</a:t>
            </a:r>
            <a:r>
              <a:rPr lang="en-US" i="1" dirty="0" err="1"/>
              <a:t>ACh</a:t>
            </a:r>
            <a:r>
              <a:rPr lang="en-US" i="1" dirty="0"/>
              <a:t>)</a:t>
            </a:r>
            <a:r>
              <a:rPr lang="en-US" dirty="0"/>
              <a:t>, is administered before methylphenidate, it prevents the exacerbation, indicating that the worsening may be mediated by a </a:t>
            </a:r>
            <a:r>
              <a:rPr lang="en-US" dirty="0" err="1" smtClean="0"/>
              <a:t>dopaminergicâ</a:t>
            </a:r>
            <a:r>
              <a:rPr lang="en-US" dirty="0" smtClean="0"/>
              <a:t> - “</a:t>
            </a:r>
            <a:r>
              <a:rPr lang="en-US" dirty="0"/>
              <a:t>cholinergic imbalance </a:t>
            </a:r>
            <a:r>
              <a:rPr lang="en-US" dirty="0" smtClean="0"/>
              <a:t>. </a:t>
            </a:r>
          </a:p>
          <a:p>
            <a:r>
              <a:rPr lang="en-US" dirty="0" err="1" smtClean="0"/>
              <a:t>Physostigmine</a:t>
            </a:r>
            <a:r>
              <a:rPr lang="en-US" dirty="0" smtClean="0"/>
              <a:t> </a:t>
            </a:r>
            <a:r>
              <a:rPr lang="en-US" dirty="0"/>
              <a:t>itself, however, does not reduce psychosis, suggesting that the underlying process is not amenable simply to altering cholinergic tone. Subsequently, nicotinic cholinergic receptors have been reported to play an important role in the inhibition of the perception of extraneous environmental stimuli. This observation has implications for the deficits in sensory gating reported in </a:t>
            </a:r>
            <a:r>
              <a:rPr lang="en-US" dirty="0" smtClean="0"/>
              <a:t>schizophrenia.</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24</a:t>
            </a:fld>
            <a:endParaRPr lang="en-US"/>
          </a:p>
        </p:txBody>
      </p:sp>
    </p:spTree>
    <p:extLst>
      <p:ext uri="{BB962C8B-B14F-4D97-AF65-F5344CB8AC3E}">
        <p14:creationId xmlns:p14="http://schemas.microsoft.com/office/powerpoint/2010/main" val="2693279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Dopaminergic Activity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One leading hypothesis as to why newer agents produce fewer EPS and perhaps provide</a:t>
            </a:r>
          </a:p>
          <a:p>
            <a:r>
              <a:rPr lang="fi-FI" dirty="0"/>
              <a:t>P.</a:t>
            </a:r>
            <a:r>
              <a:rPr lang="fi-FI" dirty="0" smtClean="0"/>
              <a:t>8</a:t>
            </a:r>
            <a:endParaRPr lang="fi-FI" dirty="0"/>
          </a:p>
          <a:p>
            <a:r>
              <a:rPr lang="fi-FI" dirty="0" err="1"/>
              <a:t>greater</a:t>
            </a:r>
            <a:r>
              <a:rPr lang="fi-FI" dirty="0"/>
              <a:t> </a:t>
            </a:r>
            <a:r>
              <a:rPr lang="fi-FI" dirty="0" err="1"/>
              <a:t>benefit</a:t>
            </a:r>
            <a:r>
              <a:rPr lang="fi-FI" dirty="0"/>
              <a:t> for </a:t>
            </a:r>
            <a:r>
              <a:rPr lang="fi-FI" dirty="0" err="1"/>
              <a:t>negative</a:t>
            </a:r>
            <a:r>
              <a:rPr lang="fi-FI" dirty="0"/>
              <a:t> </a:t>
            </a:r>
            <a:r>
              <a:rPr lang="fi-FI" dirty="0" err="1"/>
              <a:t>symptoms</a:t>
            </a:r>
            <a:r>
              <a:rPr lang="fi-FI" dirty="0"/>
              <a:t> is </a:t>
            </a:r>
            <a:r>
              <a:rPr lang="fi-FI" dirty="0" err="1"/>
              <a:t>that</a:t>
            </a:r>
            <a:r>
              <a:rPr lang="fi-FI" dirty="0"/>
              <a:t> </a:t>
            </a:r>
            <a:r>
              <a:rPr lang="fi-FI" dirty="0" err="1"/>
              <a:t>they</a:t>
            </a:r>
            <a:r>
              <a:rPr lang="fi-FI" dirty="0"/>
              <a:t> </a:t>
            </a:r>
            <a:r>
              <a:rPr lang="fi-FI" dirty="0" err="1"/>
              <a:t>have</a:t>
            </a:r>
            <a:r>
              <a:rPr lang="fi-FI" dirty="0"/>
              <a:t> a </a:t>
            </a:r>
            <a:r>
              <a:rPr lang="fi-FI" dirty="0" err="1"/>
              <a:t>more</a:t>
            </a:r>
            <a:r>
              <a:rPr lang="fi-FI" dirty="0"/>
              <a:t> </a:t>
            </a:r>
            <a:r>
              <a:rPr lang="fi-FI" dirty="0" err="1"/>
              <a:t>potent</a:t>
            </a:r>
            <a:r>
              <a:rPr lang="fi-FI" dirty="0"/>
              <a:t> </a:t>
            </a:r>
            <a:r>
              <a:rPr lang="fi-FI" dirty="0" err="1"/>
              <a:t>effect</a:t>
            </a:r>
            <a:r>
              <a:rPr lang="fi-FI" dirty="0"/>
              <a:t> on the </a:t>
            </a:r>
            <a:r>
              <a:rPr lang="fi-FI" i="1" dirty="0" err="1"/>
              <a:t>serotonin</a:t>
            </a:r>
            <a:r>
              <a:rPr lang="fi-FI" dirty="0"/>
              <a:t> 5-HT</a:t>
            </a:r>
            <a:r>
              <a:rPr lang="fi-FI" baseline="-25000" dirty="0"/>
              <a:t>2</a:t>
            </a:r>
            <a:r>
              <a:rPr lang="fi-FI" dirty="0"/>
              <a:t> </a:t>
            </a:r>
            <a:r>
              <a:rPr lang="fi-FI" dirty="0" err="1"/>
              <a:t>receptor</a:t>
            </a:r>
            <a:r>
              <a:rPr lang="fi-FI" dirty="0"/>
              <a:t> </a:t>
            </a:r>
            <a:r>
              <a:rPr lang="fi-FI" dirty="0" err="1"/>
              <a:t>subtype</a:t>
            </a:r>
            <a:r>
              <a:rPr lang="fi-FI" dirty="0"/>
              <a:t>. </a:t>
            </a:r>
            <a:r>
              <a:rPr lang="fi-FI" dirty="0" err="1"/>
              <a:t>Thus</a:t>
            </a:r>
            <a:r>
              <a:rPr lang="fi-FI" dirty="0"/>
              <a:t>, the </a:t>
            </a:r>
            <a:r>
              <a:rPr lang="fi-FI" dirty="0" err="1"/>
              <a:t>ratio</a:t>
            </a:r>
            <a:r>
              <a:rPr lang="fi-FI" dirty="0"/>
              <a:t> of 5-HT</a:t>
            </a:r>
            <a:r>
              <a:rPr lang="fi-FI" baseline="-25000" dirty="0"/>
              <a:t>2</a:t>
            </a:r>
            <a:r>
              <a:rPr lang="fi-FI" dirty="0"/>
              <a:t> to D</a:t>
            </a:r>
            <a:r>
              <a:rPr lang="fi-FI" baseline="-25000" dirty="0"/>
              <a:t>2</a:t>
            </a:r>
            <a:r>
              <a:rPr lang="fi-FI" dirty="0"/>
              <a:t> </a:t>
            </a:r>
            <a:r>
              <a:rPr lang="fi-FI" dirty="0" err="1"/>
              <a:t>blockade</a:t>
            </a:r>
            <a:r>
              <a:rPr lang="fi-FI" dirty="0"/>
              <a:t> </a:t>
            </a:r>
            <a:r>
              <a:rPr lang="fi-FI" dirty="0" err="1"/>
              <a:t>has</a:t>
            </a:r>
            <a:r>
              <a:rPr lang="fi-FI" dirty="0"/>
              <a:t> </a:t>
            </a:r>
            <a:r>
              <a:rPr lang="fi-FI" dirty="0" err="1"/>
              <a:t>become</a:t>
            </a:r>
            <a:r>
              <a:rPr lang="fi-FI" dirty="0"/>
              <a:t> an </a:t>
            </a:r>
            <a:r>
              <a:rPr lang="fi-FI" dirty="0" err="1" smtClean="0"/>
              <a:t>important</a:t>
            </a:r>
            <a:r>
              <a:rPr lang="fi-FI" dirty="0" smtClean="0"/>
              <a:t> </a:t>
            </a:r>
            <a:r>
              <a:rPr lang="fi-FI" dirty="0" err="1" smtClean="0"/>
              <a:t>measure</a:t>
            </a:r>
            <a:r>
              <a:rPr lang="fi-FI" dirty="0" smtClean="0"/>
              <a:t> of the </a:t>
            </a:r>
            <a:r>
              <a:rPr lang="fi-FI" dirty="0" err="1" smtClean="0"/>
              <a:t>potential</a:t>
            </a:r>
            <a:r>
              <a:rPr lang="fi-FI" dirty="0" smtClean="0"/>
              <a:t> ”</a:t>
            </a:r>
            <a:r>
              <a:rPr lang="fi-FI" dirty="0" err="1" smtClean="0"/>
              <a:t>atypicality"</a:t>
            </a:r>
            <a:r>
              <a:rPr lang="fi-FI" dirty="0" smtClean="0"/>
              <a:t> </a:t>
            </a:r>
            <a:r>
              <a:rPr lang="fi-FI" dirty="0"/>
              <a:t>of an </a:t>
            </a:r>
            <a:r>
              <a:rPr lang="fi-FI" dirty="0" err="1"/>
              <a:t>agent</a:t>
            </a:r>
            <a:r>
              <a:rPr lang="fi-FI" dirty="0"/>
              <a:t>. In </a:t>
            </a:r>
            <a:r>
              <a:rPr lang="fi-FI" dirty="0" err="1"/>
              <a:t>addition</a:t>
            </a:r>
            <a:r>
              <a:rPr lang="fi-FI" dirty="0"/>
              <a:t>, </a:t>
            </a:r>
            <a:r>
              <a:rPr lang="fi-FI" dirty="0" err="1"/>
              <a:t>these</a:t>
            </a:r>
            <a:r>
              <a:rPr lang="fi-FI" dirty="0"/>
              <a:t> </a:t>
            </a:r>
            <a:r>
              <a:rPr lang="fi-FI" dirty="0" err="1"/>
              <a:t>novel</a:t>
            </a:r>
            <a:r>
              <a:rPr lang="fi-FI" dirty="0"/>
              <a:t> </a:t>
            </a:r>
            <a:r>
              <a:rPr lang="fi-FI" dirty="0" err="1"/>
              <a:t>antipsychotics</a:t>
            </a:r>
            <a:r>
              <a:rPr lang="fi-FI" dirty="0"/>
              <a:t> </a:t>
            </a:r>
            <a:r>
              <a:rPr lang="fi-FI" dirty="0" err="1"/>
              <a:t>have</a:t>
            </a:r>
            <a:r>
              <a:rPr lang="fi-FI" dirty="0"/>
              <a:t> a </a:t>
            </a:r>
            <a:r>
              <a:rPr lang="fi-FI" dirty="0" err="1"/>
              <a:t>neuroreceptor</a:t>
            </a:r>
            <a:r>
              <a:rPr lang="fi-FI" dirty="0"/>
              <a:t> </a:t>
            </a:r>
            <a:r>
              <a:rPr lang="fi-FI" dirty="0" err="1"/>
              <a:t>profile</a:t>
            </a:r>
            <a:r>
              <a:rPr lang="fi-FI" dirty="0"/>
              <a:t> </a:t>
            </a:r>
            <a:r>
              <a:rPr lang="fi-FI" dirty="0" err="1"/>
              <a:t>that</a:t>
            </a:r>
            <a:r>
              <a:rPr lang="fi-FI" dirty="0"/>
              <a:t> </a:t>
            </a:r>
            <a:r>
              <a:rPr lang="fi-FI" dirty="0" err="1"/>
              <a:t>differs</a:t>
            </a:r>
            <a:r>
              <a:rPr lang="fi-FI" dirty="0"/>
              <a:t> </a:t>
            </a:r>
            <a:r>
              <a:rPr lang="fi-FI" dirty="0" err="1"/>
              <a:t>substantially</a:t>
            </a:r>
            <a:r>
              <a:rPr lang="fi-FI" dirty="0"/>
              <a:t> </a:t>
            </a:r>
            <a:r>
              <a:rPr lang="fi-FI" dirty="0" err="1"/>
              <a:t>from</a:t>
            </a:r>
            <a:r>
              <a:rPr lang="fi-FI" dirty="0"/>
              <a:t> </a:t>
            </a:r>
            <a:r>
              <a:rPr lang="fi-FI" dirty="0" err="1"/>
              <a:t>that</a:t>
            </a:r>
            <a:r>
              <a:rPr lang="fi-FI" dirty="0"/>
              <a:t> of the </a:t>
            </a:r>
            <a:r>
              <a:rPr lang="fi-FI" dirty="0" err="1"/>
              <a:t>FGAs</a:t>
            </a:r>
            <a:r>
              <a:rPr lang="fi-FI" dirty="0"/>
              <a:t>.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25</a:t>
            </a:fld>
            <a:endParaRPr lang="en-US"/>
          </a:p>
        </p:txBody>
      </p:sp>
    </p:spTree>
    <p:extLst>
      <p:ext uri="{BB962C8B-B14F-4D97-AF65-F5344CB8AC3E}">
        <p14:creationId xmlns:p14="http://schemas.microsoft.com/office/powerpoint/2010/main" val="539210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Antipsychotics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For example, clozapine is a </a:t>
            </a:r>
            <a:r>
              <a:rPr lang="en-US" dirty="0" err="1"/>
              <a:t>dibenzothiazepine</a:t>
            </a:r>
            <a:r>
              <a:rPr lang="en-US" dirty="0"/>
              <a:t> derivative with affinity for a variety of neurotransmitter receptors, including several serotonin receptors (5-HT</a:t>
            </a:r>
            <a:r>
              <a:rPr lang="en-US" baseline="-25000" dirty="0"/>
              <a:t>1C</a:t>
            </a:r>
            <a:r>
              <a:rPr lang="en-US" dirty="0"/>
              <a:t> 5-HT</a:t>
            </a:r>
            <a:r>
              <a:rPr lang="en-US" baseline="-25000" dirty="0"/>
              <a:t>3</a:t>
            </a:r>
            <a:r>
              <a:rPr lang="en-US" dirty="0"/>
              <a:t>, 5-HT</a:t>
            </a:r>
            <a:r>
              <a:rPr lang="en-US" baseline="-25000" dirty="0"/>
              <a:t>6</a:t>
            </a:r>
            <a:r>
              <a:rPr lang="en-US" dirty="0"/>
              <a:t>, and 5-HT</a:t>
            </a:r>
            <a:r>
              <a:rPr lang="en-US" baseline="-25000" dirty="0"/>
              <a:t>7</a:t>
            </a:r>
            <a:r>
              <a:rPr lang="en-US" dirty="0"/>
              <a:t>) that may modulate dopamine activity and contribute to the atypical action of this agent. It is likely that clinically effective doses of clozapine also antagonize 5-HT</a:t>
            </a:r>
            <a:r>
              <a:rPr lang="en-US" baseline="-25000" dirty="0"/>
              <a:t>2A</a:t>
            </a:r>
            <a:r>
              <a:rPr lang="en-US" dirty="0"/>
              <a:t> and 5-HT</a:t>
            </a:r>
            <a:r>
              <a:rPr lang="en-US" baseline="-25000" dirty="0"/>
              <a:t>2C</a:t>
            </a:r>
            <a:r>
              <a:rPr lang="en-US" dirty="0"/>
              <a:t> </a:t>
            </a:r>
            <a:r>
              <a:rPr lang="en-US" dirty="0" smtClean="0"/>
              <a:t>receptors. </a:t>
            </a:r>
            <a:r>
              <a:rPr lang="en-US" dirty="0"/>
              <a:t>The resulting increased 5-HT</a:t>
            </a:r>
            <a:r>
              <a:rPr lang="en-US" baseline="-25000" dirty="0"/>
              <a:t>2A</a:t>
            </a:r>
            <a:r>
              <a:rPr lang="en-US" dirty="0"/>
              <a:t>/D</a:t>
            </a:r>
            <a:r>
              <a:rPr lang="en-US" baseline="-25000" dirty="0"/>
              <a:t>2</a:t>
            </a:r>
            <a:r>
              <a:rPr lang="en-US" dirty="0"/>
              <a:t> ratio may be one basis for the unique antipsychotic efficacy of </a:t>
            </a:r>
            <a:r>
              <a:rPr lang="en-US" dirty="0" smtClean="0"/>
              <a:t>clozapine. </a:t>
            </a:r>
            <a:r>
              <a:rPr lang="en-US" dirty="0"/>
              <a:t>At clinical doses, clozapine also has a lower affinity for D</a:t>
            </a:r>
            <a:r>
              <a:rPr lang="en-US" baseline="-25000" dirty="0"/>
              <a:t>2</a:t>
            </a:r>
            <a:r>
              <a:rPr lang="en-US" dirty="0"/>
              <a:t> receptors, which may account for its decreased propensity to evoke EPS, as well as its negligible neuroendocrine </a:t>
            </a:r>
            <a:r>
              <a:rPr lang="en-US" dirty="0" smtClean="0"/>
              <a:t>effects. </a:t>
            </a:r>
            <a:r>
              <a:rPr lang="en-US" dirty="0"/>
              <a:t>Other agents (e.g., ZPD, ARIP) are partial agonists at the 5-HT</a:t>
            </a:r>
            <a:r>
              <a:rPr lang="en-US" baseline="-25000" dirty="0"/>
              <a:t>1A</a:t>
            </a:r>
            <a:r>
              <a:rPr lang="en-US" dirty="0"/>
              <a:t> receptor, which may also modulate DA activity.</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26</a:t>
            </a:fld>
            <a:endParaRPr lang="en-US"/>
          </a:p>
        </p:txBody>
      </p:sp>
    </p:spTree>
    <p:extLst>
      <p:ext uri="{BB962C8B-B14F-4D97-AF65-F5344CB8AC3E}">
        <p14:creationId xmlns:p14="http://schemas.microsoft.com/office/powerpoint/2010/main" val="2324170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Evidence from a number of sources suggests that clozapine reduces the risk of suicide in schizophrenia.</a:t>
            </a:r>
            <a:r>
              <a:rPr lang="en-US" dirty="0" smtClean="0"/>
              <a:t> </a:t>
            </a:r>
            <a:endParaRPr lang="en-US" dirty="0"/>
          </a:p>
        </p:txBody>
      </p:sp>
      <p:sp>
        <p:nvSpPr>
          <p:cNvPr id="3" name="Content Placeholder 2"/>
          <p:cNvSpPr>
            <a:spLocks noGrp="1"/>
          </p:cNvSpPr>
          <p:nvPr>
            <p:ph idx="1"/>
          </p:nvPr>
        </p:nvSpPr>
        <p:spPr>
          <a:xfrm>
            <a:off x="457200" y="2124250"/>
            <a:ext cx="8229600" cy="4525963"/>
          </a:xfrm>
        </p:spPr>
        <p:txBody>
          <a:bodyPr>
            <a:normAutofit lnSpcReduction="10000"/>
          </a:bodyPr>
          <a:lstStyle/>
          <a:p>
            <a:r>
              <a:rPr lang="en-US" dirty="0" smtClean="0"/>
              <a:t>The </a:t>
            </a:r>
            <a:r>
              <a:rPr lang="en-US" dirty="0"/>
              <a:t>most obvious source emerged from the treatment of patients who had previously been severely psychotic and unresponsive. Improvement in these individuals appeared to be associated with a decreased risk of suicide </a:t>
            </a:r>
            <a:r>
              <a:rPr lang="en-US" dirty="0" smtClean="0"/>
              <a:t>. </a:t>
            </a:r>
            <a:r>
              <a:rPr lang="en-US" dirty="0"/>
              <a:t>Other studies found that patients with schizophrenia who were treated with clozapine had much lower rates of completed suicide than other populations with </a:t>
            </a:r>
            <a:r>
              <a:rPr lang="en-US" dirty="0" smtClean="0"/>
              <a:t>schizophrenia</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27</a:t>
            </a:fld>
            <a:endParaRPr lang="en-US"/>
          </a:p>
        </p:txBody>
      </p:sp>
    </p:spTree>
    <p:extLst>
      <p:ext uri="{BB962C8B-B14F-4D97-AF65-F5344CB8AC3E}">
        <p14:creationId xmlns:p14="http://schemas.microsoft.com/office/powerpoint/2010/main" val="1913541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Evidence from a number of sources suggests that clozapine reduces the risk of suicide in schizophrenia.</a:t>
            </a:r>
            <a:r>
              <a:rPr lang="en-US" dirty="0" smtClean="0"/>
              <a:t> </a:t>
            </a:r>
            <a:endParaRPr lang="en-US" dirty="0"/>
          </a:p>
        </p:txBody>
      </p:sp>
      <p:sp>
        <p:nvSpPr>
          <p:cNvPr id="3" name="Content Placeholder 2"/>
          <p:cNvSpPr>
            <a:spLocks noGrp="1"/>
          </p:cNvSpPr>
          <p:nvPr>
            <p:ph idx="1"/>
          </p:nvPr>
        </p:nvSpPr>
        <p:spPr>
          <a:xfrm>
            <a:off x="457200" y="2124250"/>
            <a:ext cx="8229600" cy="4525963"/>
          </a:xfrm>
        </p:spPr>
        <p:txBody>
          <a:bodyPr>
            <a:normAutofit lnSpcReduction="10000"/>
          </a:bodyPr>
          <a:lstStyle/>
          <a:p>
            <a:r>
              <a:rPr lang="en-US" dirty="0" smtClean="0"/>
              <a:t>For example, Reid et al.  found that the annual rate of completed suicide among patients with schizophrenia treated by the Department of Mental Health in Texas was 63.1 per 100,000. In contrast, from an apparently similar group of patients who received clozapine, there was only one completed suicide (i.e., 12.7 per 100,000). The authors noted that this rate was similar to the rate in a clozapine national registry.</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28</a:t>
            </a:fld>
            <a:endParaRPr lang="en-US"/>
          </a:p>
        </p:txBody>
      </p:sp>
    </p:spTree>
    <p:extLst>
      <p:ext uri="{BB962C8B-B14F-4D97-AF65-F5344CB8AC3E}">
        <p14:creationId xmlns:p14="http://schemas.microsoft.com/office/powerpoint/2010/main" val="1528136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Starting Clozapine</a:t>
            </a:r>
            <a:br>
              <a:rPr lang="en-US" b="1" i="1"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Starting </a:t>
            </a:r>
            <a:r>
              <a:rPr lang="en-US" dirty="0"/>
              <a:t>doses for clozapine should be in the range of 12.5 to 50 mg per day and titrated up slowly to minimize hypotension. There is evidence that some patients develop hypotension or apnea when started on as little as 25 mg. This has led to the suggestion that patients be started on as little as 12.5 mg. The usual therapeutic range is 300 to 500 mg per day (the recommended maximum dose is 900 mg/day). </a:t>
            </a:r>
            <a:r>
              <a:rPr lang="en-US" i="1" dirty="0" smtClean="0"/>
              <a:t>As </a:t>
            </a:r>
            <a:r>
              <a:rPr lang="en-US" i="1" dirty="0"/>
              <a:t>hypotension or seizures may occur with a more rapid early titration, we recommend increasing the dose by only 25 to 50 mg every 3 to 7 days depending on the patient's tolerance.</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29</a:t>
            </a:fld>
            <a:endParaRPr lang="en-US"/>
          </a:p>
        </p:txBody>
      </p:sp>
    </p:spTree>
    <p:extLst>
      <p:ext uri="{BB962C8B-B14F-4D97-AF65-F5344CB8AC3E}">
        <p14:creationId xmlns:p14="http://schemas.microsoft.com/office/powerpoint/2010/main" val="294102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Quetiapine</a:t>
            </a:r>
            <a:endParaRPr lang="en-US" dirty="0"/>
          </a:p>
        </p:txBody>
      </p:sp>
      <p:sp>
        <p:nvSpPr>
          <p:cNvPr id="3" name="Content Placeholder 2"/>
          <p:cNvSpPr>
            <a:spLocks noGrp="1"/>
          </p:cNvSpPr>
          <p:nvPr>
            <p:ph idx="1"/>
          </p:nvPr>
        </p:nvSpPr>
        <p:spPr/>
        <p:txBody>
          <a:bodyPr>
            <a:normAutofit fontScale="92500" lnSpcReduction="20000"/>
          </a:bodyPr>
          <a:lstStyle/>
          <a:p>
            <a:r>
              <a:rPr lang="en-US" dirty="0"/>
              <a:t>Early PET studies of QTP receptor occupancy indicated substantially lower D</a:t>
            </a:r>
            <a:r>
              <a:rPr lang="en-US" baseline="-25000" dirty="0"/>
              <a:t>2</a:t>
            </a:r>
            <a:r>
              <a:rPr lang="en-US" dirty="0"/>
              <a:t> occupancy than with other SGAs, with the exception of clozapine, which is also associated with lower </a:t>
            </a:r>
            <a:r>
              <a:rPr lang="en-US" dirty="0" smtClean="0"/>
              <a:t>occupancy</a:t>
            </a:r>
          </a:p>
          <a:p>
            <a:r>
              <a:rPr lang="en-US" dirty="0" smtClean="0"/>
              <a:t> </a:t>
            </a:r>
            <a:r>
              <a:rPr lang="en-US" dirty="0"/>
              <a:t>This suggests that transient occupancy may be sufficient for an antipsychotic effect. These observations provide strong support for </a:t>
            </a:r>
            <a:r>
              <a:rPr lang="en-US" dirty="0" err="1"/>
              <a:t>Seeman's</a:t>
            </a:r>
            <a:r>
              <a:rPr lang="en-US" dirty="0"/>
              <a:t> proposal </a:t>
            </a:r>
            <a:r>
              <a:rPr lang="en-US" dirty="0" smtClean="0"/>
              <a:t> </a:t>
            </a:r>
            <a:r>
              <a:rPr lang="en-US" dirty="0"/>
              <a:t>that an important property of SGAs is their ability to occupy D</a:t>
            </a:r>
            <a:r>
              <a:rPr lang="en-US" baseline="-25000" dirty="0"/>
              <a:t>2</a:t>
            </a:r>
            <a:r>
              <a:rPr lang="en-US" dirty="0"/>
              <a:t> receptors briefly and then rapidly dissociate from them to allow normal dopamine neurotransmission.</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30</a:t>
            </a:fld>
            <a:endParaRPr lang="en-US"/>
          </a:p>
        </p:txBody>
      </p:sp>
    </p:spTree>
    <p:extLst>
      <p:ext uri="{BB962C8B-B14F-4D97-AF65-F5344CB8AC3E}">
        <p14:creationId xmlns:p14="http://schemas.microsoft.com/office/powerpoint/2010/main" val="3879207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Starting Clozapine</a:t>
            </a:r>
            <a:br>
              <a:rPr lang="en-US" b="1" i="1" smtClean="0"/>
            </a:br>
            <a:endParaRPr lang="en-US"/>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this context, Perry et al</a:t>
            </a:r>
            <a:r>
              <a:rPr lang="en-US" dirty="0" smtClean="0"/>
              <a:t>. </a:t>
            </a:r>
            <a:r>
              <a:rPr lang="en-US" dirty="0"/>
              <a:t>found a therapeutic threshold clozapine plasma level of 350 </a:t>
            </a:r>
            <a:r>
              <a:rPr lang="en-US" dirty="0" err="1"/>
              <a:t>ng</a:t>
            </a:r>
            <a:r>
              <a:rPr lang="en-US" dirty="0"/>
              <a:t>/mL (i.e., 64% with levels above this responded, versus only 22% with levels below this point), which required an average dose of 380 mg per day. The usual therapeutic dose is typically achieved in 3 to 6 weeks. </a:t>
            </a:r>
            <a:r>
              <a:rPr lang="en-US" i="1" dirty="0"/>
              <a:t>As hypotension or seizures may occur with a more rapid early titration, we recommend increasing the dose by only 25 to 50 mg every 3 to 7 days depending on the patient's tolerance.</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31</a:t>
            </a:fld>
            <a:endParaRPr lang="en-US"/>
          </a:p>
        </p:txBody>
      </p:sp>
    </p:spTree>
    <p:extLst>
      <p:ext uri="{BB962C8B-B14F-4D97-AF65-F5344CB8AC3E}">
        <p14:creationId xmlns:p14="http://schemas.microsoft.com/office/powerpoint/2010/main" val="2882125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Aripiprazole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err="1"/>
              <a:t>Aripiprazole</a:t>
            </a:r>
            <a:r>
              <a:rPr lang="en-US" b="1" dirty="0"/>
              <a:t> (ARIP) is the first approved antipsychotic that is not a pure D</a:t>
            </a:r>
            <a:r>
              <a:rPr lang="en-US" b="1" baseline="-25000" dirty="0"/>
              <a:t>2</a:t>
            </a:r>
            <a:r>
              <a:rPr lang="en-US" b="1" dirty="0"/>
              <a:t> </a:t>
            </a:r>
            <a:r>
              <a:rPr lang="en-US" b="1" i="1" dirty="0"/>
              <a:t>antagonist. Rather, it is a partial agonist</a:t>
            </a:r>
            <a:r>
              <a:rPr lang="en-US" b="1" dirty="0"/>
              <a:t> at D</a:t>
            </a:r>
            <a:r>
              <a:rPr lang="en-US" b="1" baseline="-25000" dirty="0"/>
              <a:t>2</a:t>
            </a:r>
            <a:r>
              <a:rPr lang="en-US" b="1" dirty="0"/>
              <a:t> (as well as 5-HT</a:t>
            </a:r>
            <a:r>
              <a:rPr lang="en-US" b="1" baseline="-25000" dirty="0"/>
              <a:t>1A</a:t>
            </a:r>
            <a:r>
              <a:rPr lang="en-US" b="1" dirty="0"/>
              <a:t>) receptors.</a:t>
            </a:r>
            <a:r>
              <a:rPr lang="en-US" dirty="0"/>
              <a:t> Like other SGAs, it is also an </a:t>
            </a:r>
            <a:r>
              <a:rPr lang="en-US" i="1" dirty="0"/>
              <a:t>antagonist</a:t>
            </a:r>
            <a:r>
              <a:rPr lang="en-US" dirty="0"/>
              <a:t> at the 5-HT</a:t>
            </a:r>
            <a:r>
              <a:rPr lang="en-US" baseline="-25000" dirty="0"/>
              <a:t>2</a:t>
            </a:r>
            <a:r>
              <a:rPr lang="en-US" dirty="0"/>
              <a:t> receptor. As an effective partial agonist (5), ARIP binds with high affinity to D</a:t>
            </a:r>
            <a:r>
              <a:rPr lang="en-US" baseline="-25000" dirty="0"/>
              <a:t>2</a:t>
            </a:r>
            <a:r>
              <a:rPr lang="en-US" dirty="0"/>
              <a:t> receptors but with a lower level of intrinsic activity. As a result, if there are high levels of dopamine in a particular area of the brain, ARIP will replace dopamine, leading to a reduced dopamine effect due to its lower intrinsic activity. If an area is low in dopamine, ARIP can lead to a net increase in dopamine </a:t>
            </a:r>
            <a:r>
              <a:rPr lang="en-US" dirty="0" smtClean="0"/>
              <a:t>activity</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32</a:t>
            </a:fld>
            <a:endParaRPr lang="en-US"/>
          </a:p>
        </p:txBody>
      </p:sp>
    </p:spTree>
    <p:extLst>
      <p:ext uri="{BB962C8B-B14F-4D97-AF65-F5344CB8AC3E}">
        <p14:creationId xmlns:p14="http://schemas.microsoft.com/office/powerpoint/2010/main" val="2405126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Aripiprazole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err="1"/>
              <a:t>Aripiprazole</a:t>
            </a:r>
            <a:r>
              <a:rPr lang="en-US" b="1" dirty="0"/>
              <a:t> (ARIP) is the first approved antipsychotic that is not a pure D</a:t>
            </a:r>
            <a:r>
              <a:rPr lang="en-US" b="1" baseline="-25000" dirty="0"/>
              <a:t>2</a:t>
            </a:r>
            <a:r>
              <a:rPr lang="en-US" b="1" dirty="0"/>
              <a:t> </a:t>
            </a:r>
            <a:r>
              <a:rPr lang="en-US" b="1" i="1" dirty="0"/>
              <a:t>antagonist. Rather, it is a partial agonist</a:t>
            </a:r>
            <a:r>
              <a:rPr lang="en-US" b="1" dirty="0"/>
              <a:t> at D</a:t>
            </a:r>
            <a:r>
              <a:rPr lang="en-US" b="1" baseline="-25000" dirty="0"/>
              <a:t>2</a:t>
            </a:r>
            <a:r>
              <a:rPr lang="en-US" b="1" dirty="0"/>
              <a:t> (as well as 5-HT</a:t>
            </a:r>
            <a:r>
              <a:rPr lang="en-US" b="1" baseline="-25000" dirty="0"/>
              <a:t>1A</a:t>
            </a:r>
            <a:r>
              <a:rPr lang="en-US" b="1" dirty="0"/>
              <a:t>) receptors.</a:t>
            </a:r>
            <a:r>
              <a:rPr lang="en-US" dirty="0"/>
              <a:t> </a:t>
            </a:r>
            <a:endParaRPr lang="en-US" dirty="0" smtClean="0"/>
          </a:p>
          <a:p>
            <a:r>
              <a:rPr lang="en-US" dirty="0" smtClean="0"/>
              <a:t>These </a:t>
            </a:r>
            <a:r>
              <a:rPr lang="en-US" dirty="0"/>
              <a:t>differing actions at DA receptor subtypes in distinct cellular locations may produce different functional results in comparison with drugs that are D</a:t>
            </a:r>
            <a:r>
              <a:rPr lang="en-US" baseline="-25000" dirty="0"/>
              <a:t>2</a:t>
            </a:r>
            <a:r>
              <a:rPr lang="en-US" dirty="0"/>
              <a:t> postsynaptic receptor antagonists only. Theoretically, this could lead to improving psychosis by decreasing dopamine activity in limbic areas and possibly improving negative symptoms and cognitive impairments by indirectly (e.g., via 5-HT effects) increasing dopamine activity in frontal areas.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33</a:t>
            </a:fld>
            <a:endParaRPr lang="en-US"/>
          </a:p>
        </p:txBody>
      </p:sp>
    </p:spTree>
    <p:extLst>
      <p:ext uri="{BB962C8B-B14F-4D97-AF65-F5344CB8AC3E}">
        <p14:creationId xmlns:p14="http://schemas.microsoft.com/office/powerpoint/2010/main" val="2038418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Benzodiazepines</a:t>
            </a:r>
            <a:br>
              <a:rPr lang="en-US" b="1" dirty="0" smtClean="0"/>
            </a:br>
            <a:endParaRPr lang="en-US" dirty="0"/>
          </a:p>
        </p:txBody>
      </p:sp>
      <p:sp>
        <p:nvSpPr>
          <p:cNvPr id="3" name="Content Placeholder 2"/>
          <p:cNvSpPr>
            <a:spLocks noGrp="1"/>
          </p:cNvSpPr>
          <p:nvPr>
            <p:ph idx="1"/>
          </p:nvPr>
        </p:nvSpPr>
        <p:spPr/>
        <p:txBody>
          <a:bodyPr/>
          <a:lstStyle/>
          <a:p>
            <a:r>
              <a:rPr lang="en-US" dirty="0" smtClean="0"/>
              <a:t>BZDs </a:t>
            </a:r>
            <a:r>
              <a:rPr lang="en-US" dirty="0"/>
              <a:t>may be given to patients with moderate agitation. These agents also are the treatment of choice in alcohol withdrawal states characterized by agitation, tremors, or change in vital signs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34</a:t>
            </a:fld>
            <a:endParaRPr lang="en-US"/>
          </a:p>
        </p:txBody>
      </p:sp>
    </p:spTree>
    <p:extLst>
      <p:ext uri="{BB962C8B-B14F-4D97-AF65-F5344CB8AC3E}">
        <p14:creationId xmlns:p14="http://schemas.microsoft.com/office/powerpoint/2010/main" val="1382360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smtClean="0"/>
              <a:t>Lorazepam</a:t>
            </a:r>
            <a:r>
              <a:rPr lang="en-US" b="1" i="1" dirty="0" smtClean="0"/>
              <a:t/>
            </a:r>
            <a:br>
              <a:rPr lang="en-US" b="1" i="1" dirty="0" smtClean="0"/>
            </a:br>
            <a:endParaRPr lang="en-US" dirty="0"/>
          </a:p>
        </p:txBody>
      </p:sp>
      <p:sp>
        <p:nvSpPr>
          <p:cNvPr id="3" name="Content Placeholder 2"/>
          <p:cNvSpPr>
            <a:spLocks noGrp="1"/>
          </p:cNvSpPr>
          <p:nvPr>
            <p:ph idx="1"/>
          </p:nvPr>
        </p:nvSpPr>
        <p:spPr>
          <a:xfrm>
            <a:off x="457200" y="1600200"/>
            <a:ext cx="8686800" cy="4970580"/>
          </a:xfrm>
        </p:spPr>
        <p:txBody>
          <a:bodyPr>
            <a:normAutofit fontScale="92500" lnSpcReduction="20000"/>
          </a:bodyPr>
          <a:lstStyle/>
          <a:p>
            <a:r>
              <a:rPr lang="en-US" dirty="0" err="1" smtClean="0"/>
              <a:t>Lorazepam</a:t>
            </a:r>
            <a:r>
              <a:rPr lang="en-US" dirty="0" smtClean="0"/>
              <a:t> </a:t>
            </a:r>
            <a:r>
              <a:rPr lang="en-US" dirty="0"/>
              <a:t>has been extensively studied for control of psychotic </a:t>
            </a:r>
            <a:r>
              <a:rPr lang="en-US" dirty="0" err="1" smtClean="0"/>
              <a:t>aggressivity</a:t>
            </a:r>
            <a:r>
              <a:rPr lang="en-US" dirty="0" smtClean="0"/>
              <a:t>. </a:t>
            </a:r>
            <a:r>
              <a:rPr lang="en-US" dirty="0"/>
              <a:t>One reason is that, of all the BZDs available in parenteral form, </a:t>
            </a:r>
            <a:r>
              <a:rPr lang="en-US" dirty="0" err="1"/>
              <a:t>lorazepam</a:t>
            </a:r>
            <a:r>
              <a:rPr lang="en-US" dirty="0"/>
              <a:t> has a pharmacokinetic profile (quick, reliable absorption) that makes it particularly suitable for this type of use. Open, retrospective, and controlled studies indicate that oral or parenteral </a:t>
            </a:r>
            <a:r>
              <a:rPr lang="en-US" dirty="0" err="1"/>
              <a:t>lorazepam</a:t>
            </a:r>
            <a:r>
              <a:rPr lang="en-US" dirty="0"/>
              <a:t> added to an antipsychotic controls disruptive behavior safely and effectively for most patients. The combination may also permit an overall reduction of the antipsychotic dose, although this assumption requires further </a:t>
            </a:r>
            <a:r>
              <a:rPr lang="en-US" dirty="0" smtClean="0"/>
              <a:t>study.</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35</a:t>
            </a:fld>
            <a:endParaRPr lang="en-US"/>
          </a:p>
        </p:txBody>
      </p:sp>
    </p:spTree>
    <p:extLst>
      <p:ext uri="{BB962C8B-B14F-4D97-AF65-F5344CB8AC3E}">
        <p14:creationId xmlns:p14="http://schemas.microsoft.com/office/powerpoint/2010/main" val="3062486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Catatonia.</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Catatonia </a:t>
            </a:r>
            <a:r>
              <a:rPr lang="en-US" dirty="0"/>
              <a:t>is a syndrome that can present as a symptom of several disorders. A large number of case reports have found that BZDs are effective in the treatment of catatonia. Specifically, </a:t>
            </a:r>
            <a:r>
              <a:rPr lang="en-US" dirty="0" err="1"/>
              <a:t>lorazepam</a:t>
            </a:r>
            <a:r>
              <a:rPr lang="en-US" dirty="0"/>
              <a:t>, clonazepam, and diazepam have been reported to induce temporary remission of catatonic </a:t>
            </a:r>
            <a:r>
              <a:rPr lang="en-US" dirty="0" smtClean="0"/>
              <a:t>symptoms. </a:t>
            </a:r>
          </a:p>
          <a:p>
            <a:r>
              <a:rPr lang="en-US" dirty="0" smtClean="0"/>
              <a:t>BZD </a:t>
            </a:r>
            <a:r>
              <a:rPr lang="en-US" dirty="0"/>
              <a:t>treatment of catatonia is usually considered diagnostic, however, because symptoms return as the therapeutic effect of the drug wanes.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36</a:t>
            </a:fld>
            <a:endParaRPr lang="en-US"/>
          </a:p>
        </p:txBody>
      </p:sp>
    </p:spTree>
    <p:extLst>
      <p:ext uri="{BB962C8B-B14F-4D97-AF65-F5344CB8AC3E}">
        <p14:creationId xmlns:p14="http://schemas.microsoft.com/office/powerpoint/2010/main" val="2397802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Antidepressants </a:t>
            </a:r>
            <a:r>
              <a:rPr lang="en-US" smtClean="0"/>
              <a:t>plus antipsychotics</a:t>
            </a:r>
            <a:endParaRPr lang="en-US"/>
          </a:p>
        </p:txBody>
      </p:sp>
      <p:sp>
        <p:nvSpPr>
          <p:cNvPr id="3" name="Content Placeholder 2"/>
          <p:cNvSpPr>
            <a:spLocks noGrp="1"/>
          </p:cNvSpPr>
          <p:nvPr>
            <p:ph idx="1"/>
          </p:nvPr>
        </p:nvSpPr>
        <p:spPr/>
        <p:txBody>
          <a:bodyPr>
            <a:normAutofit fontScale="85000" lnSpcReduction="10000"/>
          </a:bodyPr>
          <a:lstStyle/>
          <a:p>
            <a:r>
              <a:rPr lang="en-US" dirty="0"/>
              <a:t>Preliminary findings indicate that the addition of fluoxetine may increase response or benefit treatment-resistant schizophrenia </a:t>
            </a:r>
            <a:r>
              <a:rPr lang="en-US" dirty="0" smtClean="0"/>
              <a:t>patients. </a:t>
            </a:r>
            <a:r>
              <a:rPr lang="en-US" dirty="0"/>
              <a:t>Further, deficit symptoms seemed to improve in some patients, supporting a possible role for 5-HT</a:t>
            </a:r>
            <a:r>
              <a:rPr lang="en-US" baseline="-25000" dirty="0"/>
              <a:t>2</a:t>
            </a:r>
            <a:r>
              <a:rPr lang="en-US" dirty="0"/>
              <a:t> hypersensitivity as the underlying mechanism </a:t>
            </a:r>
            <a:r>
              <a:rPr lang="en-US" dirty="0" smtClean="0"/>
              <a:t>. </a:t>
            </a:r>
          </a:p>
          <a:p>
            <a:r>
              <a:rPr lang="en-US" dirty="0" smtClean="0"/>
              <a:t>Care </a:t>
            </a:r>
            <a:r>
              <a:rPr lang="en-US" dirty="0"/>
              <a:t>must be taken to monitor plasma levels of antipsychotics, which may rise when combined with this selective serotonin reuptake inhibitor (SSRI) or other related antidepressants due to their ability to inhibit various CYP </a:t>
            </a:r>
            <a:r>
              <a:rPr lang="en-US" dirty="0" err="1"/>
              <a:t>isoenzymes</a:t>
            </a:r>
            <a:r>
              <a:rPr lang="en-US" dirty="0"/>
              <a: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37</a:t>
            </a:fld>
            <a:endParaRPr lang="en-US"/>
          </a:p>
        </p:txBody>
      </p:sp>
    </p:spTree>
    <p:extLst>
      <p:ext uri="{BB962C8B-B14F-4D97-AF65-F5344CB8AC3E}">
        <p14:creationId xmlns:p14="http://schemas.microsoft.com/office/powerpoint/2010/main" val="1570325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Adverse Effects of Antipsychotics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effectiveness of any pharmacological treatment in medicine should be balanced against its unwanted effects. For the antipsychotics, these effects can vary from those that are mildly discomforting to those that can seriously affect an individual's health. The long list of adverse effects for antipsychotics may suggest that most patients experience many of these effects to a significant </a:t>
            </a:r>
            <a:r>
              <a:rPr lang="en-US" dirty="0" smtClean="0"/>
              <a:t>degree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38</a:t>
            </a:fld>
            <a:endParaRPr lang="en-US"/>
          </a:p>
        </p:txBody>
      </p:sp>
    </p:spTree>
    <p:extLst>
      <p:ext uri="{BB962C8B-B14F-4D97-AF65-F5344CB8AC3E}">
        <p14:creationId xmlns:p14="http://schemas.microsoft.com/office/powerpoint/2010/main" val="2019686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Adverse Effects of Antipsychotics</a:t>
            </a:r>
            <a:br>
              <a:rPr lang="en-US" b="1" smtClean="0"/>
            </a:br>
            <a:endParaRPr lang="en-US"/>
          </a:p>
        </p:txBody>
      </p:sp>
      <p:sp>
        <p:nvSpPr>
          <p:cNvPr id="3" name="Content Placeholder 2"/>
          <p:cNvSpPr>
            <a:spLocks noGrp="1"/>
          </p:cNvSpPr>
          <p:nvPr>
            <p:ph idx="1"/>
          </p:nvPr>
        </p:nvSpPr>
        <p:spPr/>
        <p:txBody>
          <a:bodyPr>
            <a:normAutofit fontScale="92500" lnSpcReduction="10000"/>
          </a:bodyPr>
          <a:lstStyle/>
          <a:p>
            <a:r>
              <a:rPr lang="en-US" dirty="0" smtClean="0"/>
              <a:t>In </a:t>
            </a:r>
            <a:r>
              <a:rPr lang="en-US" dirty="0"/>
              <a:t>fact, although almost all patients will experience some mild effects with these drugs, such as dry mouth or tremor, they are usually transitory and disappear with time, medication reduction, or discontinuation. Fortunately, these effects are rarely serious or irreversible, and on average the typical complications with antipsychotics are no worse than those with medications prescribed for other medical disorders.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39</a:t>
            </a:fld>
            <a:endParaRPr lang="en-US"/>
          </a:p>
        </p:txBody>
      </p:sp>
    </p:spTree>
    <p:extLst>
      <p:ext uri="{BB962C8B-B14F-4D97-AF65-F5344CB8AC3E}">
        <p14:creationId xmlns:p14="http://schemas.microsoft.com/office/powerpoint/2010/main" val="2772872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Central Nervous System</a:t>
            </a:r>
            <a:br>
              <a:rPr lang="en-US" b="1" i="1" dirty="0" smtClean="0"/>
            </a:br>
            <a:r>
              <a:rPr lang="en-US" b="1" dirty="0" smtClean="0"/>
              <a:t>Acute Extrapyramidal Side Effects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Acute </a:t>
            </a:r>
            <a:r>
              <a:rPr lang="en-US" dirty="0"/>
              <a:t>EPS can be classified into three categories:</a:t>
            </a:r>
          </a:p>
          <a:p>
            <a:r>
              <a:rPr lang="en-US" dirty="0" err="1"/>
              <a:t>Parkinsonian</a:t>
            </a:r>
            <a:r>
              <a:rPr lang="en-US" dirty="0"/>
              <a:t> syndrome</a:t>
            </a:r>
          </a:p>
          <a:p>
            <a:r>
              <a:rPr lang="en-US" dirty="0"/>
              <a:t>Acute </a:t>
            </a:r>
            <a:r>
              <a:rPr lang="en-US" dirty="0" err="1"/>
              <a:t>dystonias</a:t>
            </a:r>
            <a:endParaRPr lang="en-US" dirty="0"/>
          </a:p>
          <a:p>
            <a:r>
              <a:rPr lang="en-US" dirty="0" err="1"/>
              <a:t>Akathisia</a:t>
            </a:r>
            <a:endParaRPr lang="en-US" dirty="0"/>
          </a:p>
          <a:p>
            <a:r>
              <a:rPr lang="en-US" dirty="0"/>
              <a:t>Lower-potency FGAs, such as </a:t>
            </a:r>
            <a:r>
              <a:rPr lang="en-US" dirty="0" err="1"/>
              <a:t>thioridazine</a:t>
            </a:r>
            <a:r>
              <a:rPr lang="en-US" dirty="0"/>
              <a:t> and </a:t>
            </a:r>
            <a:r>
              <a:rPr lang="en-US" dirty="0" smtClean="0"/>
              <a:t>CPZ [</a:t>
            </a:r>
            <a:r>
              <a:rPr lang="en-US" dirty="0" err="1" smtClean="0"/>
              <a:t>clorpromazine</a:t>
            </a:r>
            <a:r>
              <a:rPr lang="en-US" dirty="0" smtClean="0"/>
              <a:t>], </a:t>
            </a:r>
            <a:r>
              <a:rPr lang="en-US" dirty="0"/>
              <a:t>have a decreased incidence of EPS when compared with higher-potency agents, such as HPDL or </a:t>
            </a:r>
            <a:r>
              <a:rPr lang="en-US" dirty="0" err="1"/>
              <a:t>fluphenazine</a:t>
            </a:r>
            <a:r>
              <a:rPr lang="en-US" dirty="0"/>
              <a:t>. SGAs, such as clozapine and QTP, are nearly devoid of EPS when given within their recommended dosing </a:t>
            </a:r>
            <a:r>
              <a:rPr lang="en-US" dirty="0" smtClean="0"/>
              <a:t>range.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40</a:t>
            </a:fld>
            <a:endParaRPr lang="en-US"/>
          </a:p>
        </p:txBody>
      </p:sp>
    </p:spTree>
    <p:extLst>
      <p:ext uri="{BB962C8B-B14F-4D97-AF65-F5344CB8AC3E}">
        <p14:creationId xmlns:p14="http://schemas.microsoft.com/office/powerpoint/2010/main" val="4280875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The </a:t>
            </a:r>
            <a:r>
              <a:rPr lang="en-US" i="1" dirty="0" err="1"/>
              <a:t>parkinsonian</a:t>
            </a:r>
            <a:r>
              <a:rPr lang="en-US" i="1" dirty="0"/>
              <a:t> syndrome</a:t>
            </a:r>
            <a:r>
              <a:rPr lang="en-US" dirty="0"/>
              <a:t> is characterized by a masklike </a:t>
            </a:r>
            <a:r>
              <a:rPr lang="en-US" dirty="0" err="1"/>
              <a:t>facies</a:t>
            </a:r>
            <a:r>
              <a:rPr lang="en-US" dirty="0"/>
              <a:t>, resting tremor, cogwheel rigidity, shuffling gait, and psychomotor retardation. A more subtle form may present as emotional blunting (e.g., an apathetic appearance lacking in spontaneity) and a relative inability to engage in social activities, which can be confused with the emotional withdrawal, apathy, and retardation that are part of the deficit syndrome associated with a schizophrenic disorder or a </a:t>
            </a:r>
            <a:r>
              <a:rPr lang="en-US" dirty="0" err="1"/>
              <a:t>postpsychotic</a:t>
            </a:r>
            <a:r>
              <a:rPr lang="en-US" dirty="0"/>
              <a:t> depression.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41</a:t>
            </a:fld>
            <a:endParaRPr lang="en-US"/>
          </a:p>
        </p:txBody>
      </p:sp>
    </p:spTree>
    <p:extLst>
      <p:ext uri="{BB962C8B-B14F-4D97-AF65-F5344CB8AC3E}">
        <p14:creationId xmlns:p14="http://schemas.microsoft.com/office/powerpoint/2010/main" val="2366670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syndrome is symptomatically identical to idiopathic parkinsonism and responds to </a:t>
            </a:r>
            <a:r>
              <a:rPr lang="en-US" dirty="0" err="1"/>
              <a:t>antiparkinsonian</a:t>
            </a:r>
            <a:r>
              <a:rPr lang="en-US" dirty="0"/>
              <a:t> medications (e.g., </a:t>
            </a:r>
            <a:r>
              <a:rPr lang="en-US" dirty="0" err="1"/>
              <a:t>benztropine</a:t>
            </a:r>
            <a:r>
              <a:rPr lang="en-US" dirty="0"/>
              <a:t>). </a:t>
            </a:r>
            <a:r>
              <a:rPr lang="en-US" dirty="0" err="1"/>
              <a:t>Parkinsonian</a:t>
            </a:r>
            <a:r>
              <a:rPr lang="en-US" dirty="0"/>
              <a:t> rigidity and </a:t>
            </a:r>
            <a:r>
              <a:rPr lang="en-US" dirty="0" err="1"/>
              <a:t>akinesia</a:t>
            </a:r>
            <a:r>
              <a:rPr lang="en-US" dirty="0"/>
              <a:t> may also respond to amantadine. Rarely, antipsychotics have been reported to produce a </a:t>
            </a:r>
            <a:r>
              <a:rPr lang="en-US" dirty="0" err="1"/>
              <a:t>catatoniclike</a:t>
            </a:r>
            <a:r>
              <a:rPr lang="en-US" dirty="0"/>
              <a:t> state, similar to </a:t>
            </a:r>
            <a:r>
              <a:rPr lang="en-US" dirty="0" err="1"/>
              <a:t>akinetic</a:t>
            </a:r>
            <a:r>
              <a:rPr lang="en-US" dirty="0"/>
              <a:t> </a:t>
            </a:r>
            <a:r>
              <a:rPr lang="en-US" dirty="0" err="1"/>
              <a:t>mutism</a:t>
            </a:r>
            <a:r>
              <a:rPr lang="en-US" dirty="0"/>
              <a:t>, which may also be responsive to amantadine.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42</a:t>
            </a:fld>
            <a:endParaRPr lang="en-US"/>
          </a:p>
        </p:txBody>
      </p:sp>
    </p:spTree>
    <p:extLst>
      <p:ext uri="{BB962C8B-B14F-4D97-AF65-F5344CB8AC3E}">
        <p14:creationId xmlns:p14="http://schemas.microsoft.com/office/powerpoint/2010/main" val="2020967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fontScale="85000" lnSpcReduction="20000"/>
          </a:bodyPr>
          <a:lstStyle/>
          <a:p>
            <a:r>
              <a:rPr lang="en-US" dirty="0"/>
              <a:t>The </a:t>
            </a:r>
            <a:r>
              <a:rPr lang="en-US" i="1" dirty="0" err="1"/>
              <a:t>dystonias</a:t>
            </a:r>
            <a:r>
              <a:rPr lang="en-US" dirty="0"/>
              <a:t> are involuntary contractions of major muscle groups and are characterized by symptoms such as torticollis, </a:t>
            </a:r>
            <a:r>
              <a:rPr lang="en-US" dirty="0" err="1"/>
              <a:t>retrocollis</a:t>
            </a:r>
            <a:r>
              <a:rPr lang="en-US" dirty="0"/>
              <a:t>, oculogyric crisis, and </a:t>
            </a:r>
            <a:r>
              <a:rPr lang="en-US" dirty="0" err="1"/>
              <a:t>opisthotonos</a:t>
            </a:r>
            <a:r>
              <a:rPr lang="en-US" dirty="0"/>
              <a:t>.</a:t>
            </a:r>
          </a:p>
          <a:p>
            <a:r>
              <a:rPr lang="is-IS" dirty="0"/>
              <a:t>P.142</a:t>
            </a:r>
          </a:p>
          <a:p>
            <a:endParaRPr lang="is-IS" dirty="0"/>
          </a:p>
          <a:p>
            <a:r>
              <a:rPr lang="en-US" i="1" dirty="0" err="1"/>
              <a:t>Akathisia</a:t>
            </a:r>
            <a:r>
              <a:rPr lang="en-US" dirty="0"/>
              <a:t> is a motor restlessness manifested by the urge to move about and/or an inability to sit still. This can be confused with psychotic agitation because patients are driven by a restlessness that is primarily motor in origin and that cannot be controlled by their own </a:t>
            </a:r>
            <a:r>
              <a:rPr lang="en-US" dirty="0" smtClean="0"/>
              <a:t>volition</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43</a:t>
            </a:fld>
            <a:endParaRPr lang="en-US"/>
          </a:p>
        </p:txBody>
      </p:sp>
    </p:spTree>
    <p:extLst>
      <p:ext uri="{BB962C8B-B14F-4D97-AF65-F5344CB8AC3E}">
        <p14:creationId xmlns:p14="http://schemas.microsoft.com/office/powerpoint/2010/main" val="3104304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fontScale="92500" lnSpcReduction="20000"/>
          </a:bodyPr>
          <a:lstStyle/>
          <a:p>
            <a:r>
              <a:rPr lang="is-IS" dirty="0" smtClean="0"/>
              <a:t>P</a:t>
            </a:r>
            <a:r>
              <a:rPr lang="is-IS" dirty="0"/>
              <a:t>.142</a:t>
            </a:r>
          </a:p>
          <a:p>
            <a:endParaRPr lang="is-IS" dirty="0"/>
          </a:p>
          <a:p>
            <a:r>
              <a:rPr lang="en-US" i="1" dirty="0" err="1" smtClean="0"/>
              <a:t>Akathisia</a:t>
            </a:r>
            <a:r>
              <a:rPr lang="en-US" i="1" dirty="0" smtClean="0"/>
              <a:t>: </a:t>
            </a:r>
            <a:r>
              <a:rPr lang="en-US" dirty="0" smtClean="0"/>
              <a:t>. In addition, patients with milder </a:t>
            </a:r>
            <a:r>
              <a:rPr lang="en-US" dirty="0" err="1" smtClean="0"/>
              <a:t>akathisia</a:t>
            </a:r>
            <a:r>
              <a:rPr lang="en-US" dirty="0" smtClean="0"/>
              <a:t> may experience a subjective feeling of restlessness but not demonstrate abnormal motor behavior. Unlike psychotic agitation, however, akathisia is accompanied by subjective distress, worsened by increasing the antipsychotic dose, and often benefited by a decrease in antipsychotic dose or the addition of a </a:t>
            </a:r>
            <a:r>
              <a:rPr lang="en-US" dirty="0" smtClean="0"/>
              <a:t>beta-blocker </a:t>
            </a:r>
            <a:r>
              <a:rPr lang="en-US" dirty="0" smtClean="0"/>
              <a:t>or a BZD.</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44</a:t>
            </a:fld>
            <a:endParaRPr lang="en-US"/>
          </a:p>
        </p:txBody>
      </p:sp>
    </p:spTree>
    <p:extLst>
      <p:ext uri="{BB962C8B-B14F-4D97-AF65-F5344CB8AC3E}">
        <p14:creationId xmlns:p14="http://schemas.microsoft.com/office/powerpoint/2010/main" val="10420651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a:bodyPr>
          <a:lstStyle/>
          <a:p>
            <a:r>
              <a:rPr lang="en-US" dirty="0"/>
              <a:t>The </a:t>
            </a:r>
            <a:r>
              <a:rPr lang="en-US" dirty="0" err="1"/>
              <a:t>parkinsonian</a:t>
            </a:r>
            <a:r>
              <a:rPr lang="en-US" dirty="0"/>
              <a:t> syndrome and </a:t>
            </a:r>
            <a:r>
              <a:rPr lang="en-US" dirty="0" err="1"/>
              <a:t>akathisia</a:t>
            </a:r>
            <a:r>
              <a:rPr lang="en-US" dirty="0"/>
              <a:t> often occur early in therapy and tend to persist if not treated. They can also appear years later after prolonged treatment, often coexisting with TD. EPS, in general, occur equally in both sexes and in all ages; however, there are age- and sex-related differences in the incidence of various types of EPS.</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45</a:t>
            </a:fld>
            <a:endParaRPr lang="en-US"/>
          </a:p>
        </p:txBody>
      </p:sp>
    </p:spTree>
    <p:extLst>
      <p:ext uri="{BB962C8B-B14F-4D97-AF65-F5344CB8AC3E}">
        <p14:creationId xmlns:p14="http://schemas.microsoft.com/office/powerpoint/2010/main" val="170825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a:t>
            </a:r>
            <a:br>
              <a:rPr lang="en-US" b="1" i="1" smtClean="0"/>
            </a:br>
            <a:r>
              <a:rPr lang="en-US" b="1" smtClean="0"/>
              <a:t>Acute Extrapyramidal Side Effects</a:t>
            </a:r>
            <a:endParaRPr lang="en-US" b="1" dirty="0"/>
          </a:p>
        </p:txBody>
      </p:sp>
      <p:sp>
        <p:nvSpPr>
          <p:cNvPr id="3" name="Content Placeholder 2"/>
          <p:cNvSpPr>
            <a:spLocks noGrp="1"/>
          </p:cNvSpPr>
          <p:nvPr>
            <p:ph idx="1"/>
          </p:nvPr>
        </p:nvSpPr>
        <p:spPr/>
        <p:txBody>
          <a:bodyPr>
            <a:normAutofit lnSpcReduction="10000"/>
          </a:bodyPr>
          <a:lstStyle/>
          <a:p>
            <a:r>
              <a:rPr lang="en-US" dirty="0" smtClean="0"/>
              <a:t>Although </a:t>
            </a:r>
            <a:r>
              <a:rPr lang="en-US" dirty="0"/>
              <a:t>these adverse effects have fairly characteristic presentations, their diagnosis can occasionally be missed. For example:</a:t>
            </a:r>
          </a:p>
          <a:p>
            <a:r>
              <a:rPr lang="en-US" i="1" dirty="0"/>
              <a:t>Dystonia</a:t>
            </a:r>
            <a:r>
              <a:rPr lang="en-US" dirty="0"/>
              <a:t> can be confused with bizarre mannerisms</a:t>
            </a:r>
          </a:p>
          <a:p>
            <a:r>
              <a:rPr lang="en-US" i="1" dirty="0" err="1"/>
              <a:t>Akathisia</a:t>
            </a:r>
            <a:r>
              <a:rPr lang="en-US" dirty="0"/>
              <a:t> can be confused with agitation</a:t>
            </a:r>
          </a:p>
          <a:p>
            <a:r>
              <a:rPr lang="en-US" dirty="0" err="1"/>
              <a:t>Parkinsonian</a:t>
            </a:r>
            <a:r>
              <a:rPr lang="en-US" dirty="0"/>
              <a:t> </a:t>
            </a:r>
            <a:r>
              <a:rPr lang="en-US" i="1" dirty="0" err="1"/>
              <a:t>akinesia</a:t>
            </a:r>
            <a:r>
              <a:rPr lang="en-US" dirty="0"/>
              <a:t> can be confused with negative symptoms such as schizophrenic apathy or a retarded depression</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46</a:t>
            </a:fld>
            <a:endParaRPr lang="en-US"/>
          </a:p>
        </p:txBody>
      </p:sp>
    </p:spTree>
    <p:extLst>
      <p:ext uri="{BB962C8B-B14F-4D97-AF65-F5344CB8AC3E}">
        <p14:creationId xmlns:p14="http://schemas.microsoft.com/office/powerpoint/2010/main" val="2440908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Late-Onset (Tardive) Extrapyramidal Side Effects</a:t>
            </a:r>
            <a:br>
              <a:rPr lang="en-US" b="1" dirty="0" smtClean="0"/>
            </a:br>
            <a:endParaRPr lang="en-US" dirty="0"/>
          </a:p>
        </p:txBody>
      </p:sp>
      <p:sp>
        <p:nvSpPr>
          <p:cNvPr id="3" name="Content Placeholder 2"/>
          <p:cNvSpPr>
            <a:spLocks noGrp="1"/>
          </p:cNvSpPr>
          <p:nvPr>
            <p:ph idx="1"/>
          </p:nvPr>
        </p:nvSpPr>
        <p:spPr/>
        <p:txBody>
          <a:bodyPr>
            <a:normAutofit fontScale="92500"/>
          </a:bodyPr>
          <a:lstStyle/>
          <a:p>
            <a:r>
              <a:rPr lang="en-US" b="1" dirty="0" smtClean="0"/>
              <a:t>TD </a:t>
            </a:r>
            <a:r>
              <a:rPr lang="en-US" b="1" dirty="0"/>
              <a:t>presents with abnormal involuntary movements, usually associated with chronic (i.e., longer than 2 years) antipsychotic </a:t>
            </a:r>
            <a:r>
              <a:rPr lang="en-US" b="1" dirty="0" smtClean="0"/>
              <a:t>therapy</a:t>
            </a:r>
            <a:r>
              <a:rPr lang="en-US" dirty="0" smtClean="0"/>
              <a:t>. </a:t>
            </a:r>
            <a:r>
              <a:rPr lang="en-US" dirty="0"/>
              <a:t>Although there is some debate whether the antipsychotics are either necessary or sufficient to produce this syndrome in psychiatric patients, the consensus is that they at least play an important role. TD is characterized by:</a:t>
            </a:r>
          </a:p>
          <a:p>
            <a:r>
              <a:rPr lang="en-US" dirty="0"/>
              <a:t>P.</a:t>
            </a:r>
            <a:r>
              <a:rPr lang="en-US" dirty="0" smtClean="0"/>
              <a:t>144</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47</a:t>
            </a:fld>
            <a:endParaRPr lang="en-US"/>
          </a:p>
        </p:txBody>
      </p:sp>
    </p:spTree>
    <p:extLst>
      <p:ext uri="{BB962C8B-B14F-4D97-AF65-F5344CB8AC3E}">
        <p14:creationId xmlns:p14="http://schemas.microsoft.com/office/powerpoint/2010/main" val="1027811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Late-Onset (Tardive) Extrapyramidal Side Effects</a:t>
            </a:r>
            <a:br>
              <a:rPr lang="en-US" b="1" smtClean="0"/>
            </a:br>
            <a:endParaRPr lang="en-US"/>
          </a:p>
        </p:txBody>
      </p:sp>
      <p:sp>
        <p:nvSpPr>
          <p:cNvPr id="3" name="Content Placeholder 2"/>
          <p:cNvSpPr>
            <a:spLocks noGrp="1"/>
          </p:cNvSpPr>
          <p:nvPr>
            <p:ph idx="1"/>
          </p:nvPr>
        </p:nvSpPr>
        <p:spPr/>
        <p:txBody>
          <a:bodyPr>
            <a:normAutofit fontScale="92500" lnSpcReduction="10000"/>
          </a:bodyPr>
          <a:lstStyle/>
          <a:p>
            <a:r>
              <a:rPr lang="en-US" dirty="0" smtClean="0"/>
              <a:t>P</a:t>
            </a:r>
            <a:r>
              <a:rPr lang="en-US" dirty="0"/>
              <a:t>.144</a:t>
            </a:r>
          </a:p>
          <a:p>
            <a:endParaRPr lang="en-US" dirty="0"/>
          </a:p>
          <a:p>
            <a:r>
              <a:rPr lang="en-US" dirty="0" err="1"/>
              <a:t>Buccolinguomasticatory</a:t>
            </a:r>
            <a:r>
              <a:rPr lang="en-US" dirty="0"/>
              <a:t> movements:</a:t>
            </a:r>
          </a:p>
          <a:p>
            <a:r>
              <a:rPr lang="en-US" dirty="0"/>
              <a:t>Sucking, smacking of </a:t>
            </a:r>
            <a:r>
              <a:rPr lang="en-US" i="1" dirty="0"/>
              <a:t>lips</a:t>
            </a:r>
            <a:endParaRPr lang="en-US" dirty="0"/>
          </a:p>
          <a:p>
            <a:r>
              <a:rPr lang="en-US" dirty="0" err="1"/>
              <a:t>Choreoathetoid</a:t>
            </a:r>
            <a:r>
              <a:rPr lang="en-US" dirty="0"/>
              <a:t> movements of the </a:t>
            </a:r>
            <a:r>
              <a:rPr lang="en-US" i="1" dirty="0"/>
              <a:t>tongue</a:t>
            </a:r>
            <a:endParaRPr lang="en-US" dirty="0"/>
          </a:p>
          <a:p>
            <a:r>
              <a:rPr lang="en-US" dirty="0"/>
              <a:t>Lateral </a:t>
            </a:r>
            <a:r>
              <a:rPr lang="en-US" i="1" dirty="0"/>
              <a:t>jaw</a:t>
            </a:r>
            <a:r>
              <a:rPr lang="en-US" dirty="0"/>
              <a:t> movements</a:t>
            </a:r>
          </a:p>
          <a:p>
            <a:r>
              <a:rPr lang="en-US" dirty="0" err="1"/>
              <a:t>Choreiform</a:t>
            </a:r>
            <a:r>
              <a:rPr lang="en-US" dirty="0"/>
              <a:t> or </a:t>
            </a:r>
            <a:r>
              <a:rPr lang="en-US" dirty="0" err="1"/>
              <a:t>athetoid</a:t>
            </a:r>
            <a:r>
              <a:rPr lang="en-US" dirty="0"/>
              <a:t> movements of the </a:t>
            </a:r>
            <a:r>
              <a:rPr lang="en-US" i="1" dirty="0"/>
              <a:t>extremities</a:t>
            </a:r>
            <a:r>
              <a:rPr lang="en-US" dirty="0"/>
              <a:t> and/or </a:t>
            </a:r>
            <a:r>
              <a:rPr lang="en-US" i="1" dirty="0" err="1"/>
              <a:t>truncal</a:t>
            </a:r>
            <a:r>
              <a:rPr lang="en-US" i="1" dirty="0"/>
              <a:t> areas</a:t>
            </a:r>
            <a:endParaRPr lang="en-US" dirty="0"/>
          </a:p>
          <a:p>
            <a:r>
              <a:rPr lang="en-US" dirty="0"/>
              <a:t>Any </a:t>
            </a:r>
            <a:r>
              <a:rPr lang="en-US" i="1" dirty="0"/>
              <a:t>combination</a:t>
            </a:r>
            <a:r>
              <a:rPr lang="en-US" dirty="0"/>
              <a:t> of these symptoms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48</a:t>
            </a:fld>
            <a:endParaRPr lang="en-US"/>
          </a:p>
        </p:txBody>
      </p:sp>
    </p:spTree>
    <p:extLst>
      <p:ext uri="{BB962C8B-B14F-4D97-AF65-F5344CB8AC3E}">
        <p14:creationId xmlns:p14="http://schemas.microsoft.com/office/powerpoint/2010/main" val="35916986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Masked Depression</a:t>
            </a:r>
            <a:endParaRPr lang="en-US" dirty="0"/>
          </a:p>
        </p:txBody>
      </p:sp>
      <p:sp>
        <p:nvSpPr>
          <p:cNvPr id="3" name="Content Placeholder 2"/>
          <p:cNvSpPr>
            <a:spLocks noGrp="1"/>
          </p:cNvSpPr>
          <p:nvPr>
            <p:ph idx="1"/>
          </p:nvPr>
        </p:nvSpPr>
        <p:spPr/>
        <p:txBody>
          <a:bodyPr>
            <a:normAutofit/>
          </a:bodyPr>
          <a:lstStyle/>
          <a:p>
            <a:r>
              <a:rPr lang="en-US" b="1" dirty="0"/>
              <a:t>It is important to recognize that a depressed mood is not synonymous with a depressive episode.</a:t>
            </a:r>
            <a:r>
              <a:rPr lang="en-US" dirty="0"/>
              <a:t> Conversely, an episode of depression may not present with a mood complaint, but rather with associated symptoms such as insomnia or other somatic complaints. This is particularly true for the elderly and for those seen in primary care </a:t>
            </a:r>
            <a:r>
              <a:rPr lang="en-US" dirty="0" smtClean="0"/>
              <a:t>settings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49</a:t>
            </a:fld>
            <a:endParaRPr lang="en-US"/>
          </a:p>
        </p:txBody>
      </p:sp>
    </p:spTree>
    <p:extLst>
      <p:ext uri="{BB962C8B-B14F-4D97-AF65-F5344CB8AC3E}">
        <p14:creationId xmlns:p14="http://schemas.microsoft.com/office/powerpoint/2010/main" val="1989688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Masked Depression</a:t>
            </a:r>
            <a:endParaRPr lang="en-US"/>
          </a:p>
        </p:txBody>
      </p:sp>
      <p:sp>
        <p:nvSpPr>
          <p:cNvPr id="3" name="Content Placeholder 2"/>
          <p:cNvSpPr>
            <a:spLocks noGrp="1"/>
          </p:cNvSpPr>
          <p:nvPr>
            <p:ph idx="1"/>
          </p:nvPr>
        </p:nvSpPr>
        <p:spPr/>
        <p:txBody>
          <a:bodyPr>
            <a:normAutofit fontScale="85000" lnSpcReduction="10000"/>
          </a:bodyPr>
          <a:lstStyle/>
          <a:p>
            <a:r>
              <a:rPr lang="en-US" b="1" dirty="0"/>
              <a:t>It is important to recognize that a depressed mood is not synonymous with a depressive episode.</a:t>
            </a:r>
            <a:r>
              <a:rPr lang="en-US" dirty="0"/>
              <a:t> </a:t>
            </a:r>
            <a:endParaRPr lang="en-US" dirty="0" smtClean="0"/>
          </a:p>
          <a:p>
            <a:r>
              <a:rPr lang="en-US" dirty="0" smtClean="0"/>
              <a:t>Even </a:t>
            </a:r>
            <a:r>
              <a:rPr lang="en-US" dirty="0"/>
              <a:t>when a mood complaint is prominent, it may not be described as </a:t>
            </a:r>
            <a:r>
              <a:rPr lang="en-US" dirty="0" smtClean="0"/>
              <a:t>depressed, </a:t>
            </a:r>
            <a:r>
              <a:rPr lang="en-US" dirty="0"/>
              <a:t>but instead as </a:t>
            </a:r>
            <a:r>
              <a:rPr lang="en-US" dirty="0" smtClean="0"/>
              <a:t>irritable </a:t>
            </a:r>
            <a:r>
              <a:rPr lang="en-US" dirty="0"/>
              <a:t>or </a:t>
            </a:r>
            <a:r>
              <a:rPr lang="en-US" dirty="0" smtClean="0"/>
              <a:t>anxious. </a:t>
            </a:r>
            <a:r>
              <a:rPr lang="en-US" dirty="0"/>
              <a:t>Thus, patients with MDD may have a variety of complaints other than depressed mood, such as </a:t>
            </a:r>
            <a:r>
              <a:rPr lang="en-US" i="1" dirty="0"/>
              <a:t>insomnia</a:t>
            </a:r>
            <a:r>
              <a:rPr lang="en-US" dirty="0"/>
              <a:t>, </a:t>
            </a:r>
            <a:r>
              <a:rPr lang="en-US" i="1" dirty="0"/>
              <a:t>fatigue</a:t>
            </a:r>
            <a:r>
              <a:rPr lang="en-US" dirty="0"/>
              <a:t>, or </a:t>
            </a:r>
            <a:r>
              <a:rPr lang="en-US" i="1" dirty="0"/>
              <a:t>somatic symptoms</a:t>
            </a:r>
            <a:r>
              <a:rPr lang="en-US" dirty="0"/>
              <a:t>. Failure to recognize that MDD underlies such complaints can lead to unnecessary and costly tests, as well as a delay in effective treatment. Complaints may also vary by age group</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50</a:t>
            </a:fld>
            <a:endParaRPr lang="en-US"/>
          </a:p>
        </p:txBody>
      </p:sp>
    </p:spTree>
    <p:extLst>
      <p:ext uri="{BB962C8B-B14F-4D97-AF65-F5344CB8AC3E}">
        <p14:creationId xmlns:p14="http://schemas.microsoft.com/office/powerpoint/2010/main" val="330248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with antidepressants</a:t>
            </a:r>
            <a:endParaRPr lang="en-US" dirty="0"/>
          </a:p>
        </p:txBody>
      </p:sp>
      <p:sp>
        <p:nvSpPr>
          <p:cNvPr id="3" name="Content Placeholder 2"/>
          <p:cNvSpPr>
            <a:spLocks noGrp="1"/>
          </p:cNvSpPr>
          <p:nvPr>
            <p:ph idx="1"/>
          </p:nvPr>
        </p:nvSpPr>
        <p:spPr/>
        <p:txBody>
          <a:bodyPr>
            <a:normAutofit lnSpcReduction="10000"/>
          </a:bodyPr>
          <a:lstStyle/>
          <a:p>
            <a:r>
              <a:rPr lang="en-US" dirty="0"/>
              <a:t>The modern history of antidepressants began with the discovery of the monoamine oxidase inhibitors (MAOIs) and the tricyclic antidepressants (TCAs) in the 1950s. While these agents are now usually fallback options when newer generation drugs fail, the study of their pharmacology led to the catecholamine and </a:t>
            </a:r>
            <a:r>
              <a:rPr lang="en-US" dirty="0" err="1"/>
              <a:t>indoleamine</a:t>
            </a:r>
            <a:r>
              <a:rPr lang="en-US" dirty="0"/>
              <a:t> theories of depression, which are still the basis for most antidepressant development.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51</a:t>
            </a:fld>
            <a:endParaRPr lang="en-US"/>
          </a:p>
        </p:txBody>
      </p:sp>
    </p:spTree>
    <p:extLst>
      <p:ext uri="{BB962C8B-B14F-4D97-AF65-F5344CB8AC3E}">
        <p14:creationId xmlns:p14="http://schemas.microsoft.com/office/powerpoint/2010/main" val="27558485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Discovery: Tricyclic Antidepressants</a:t>
            </a:r>
            <a:endParaRPr lang="en-US" dirty="0"/>
          </a:p>
        </p:txBody>
      </p:sp>
      <p:sp>
        <p:nvSpPr>
          <p:cNvPr id="3" name="Content Placeholder 2"/>
          <p:cNvSpPr>
            <a:spLocks noGrp="1"/>
          </p:cNvSpPr>
          <p:nvPr>
            <p:ph idx="1"/>
          </p:nvPr>
        </p:nvSpPr>
        <p:spPr/>
        <p:txBody>
          <a:bodyPr>
            <a:normAutofit/>
          </a:bodyPr>
          <a:lstStyle/>
          <a:p>
            <a:r>
              <a:rPr lang="en-US" dirty="0"/>
              <a:t>The therapeutic properties of TCAs and MAOIs were discovered by chance and careful clinical observation. </a:t>
            </a:r>
            <a:r>
              <a:rPr lang="en-US" i="1" dirty="0"/>
              <a:t>Imipramine</a:t>
            </a:r>
            <a:r>
              <a:rPr lang="en-US" dirty="0"/>
              <a:t> is a derivative of chlorpromazine and was originally synthesized as a possible antipsychotic, but Kuhn (3) found that it benefited only depressed schizophrenic patients. This observation prompted him to successfully test it in patients suffering from </a:t>
            </a:r>
            <a:r>
              <a:rPr lang="en-US" dirty="0" smtClean="0"/>
              <a:t>melancholia</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52</a:t>
            </a:fld>
            <a:endParaRPr lang="en-US"/>
          </a:p>
        </p:txBody>
      </p:sp>
    </p:spTree>
    <p:extLst>
      <p:ext uri="{BB962C8B-B14F-4D97-AF65-F5344CB8AC3E}">
        <p14:creationId xmlns:p14="http://schemas.microsoft.com/office/powerpoint/2010/main" val="4038518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Discovery: Monoamine Oxidase Inhibitors</a:t>
            </a:r>
            <a:endParaRPr lang="en-US" dirty="0"/>
          </a:p>
        </p:txBody>
      </p:sp>
      <p:sp>
        <p:nvSpPr>
          <p:cNvPr id="3" name="Content Placeholder 2"/>
          <p:cNvSpPr>
            <a:spLocks noGrp="1"/>
          </p:cNvSpPr>
          <p:nvPr>
            <p:ph idx="1"/>
          </p:nvPr>
        </p:nvSpPr>
        <p:spPr/>
        <p:txBody>
          <a:bodyPr>
            <a:normAutofit/>
          </a:bodyPr>
          <a:lstStyle/>
          <a:p>
            <a:r>
              <a:rPr lang="en-US" dirty="0" smtClean="0"/>
              <a:t> </a:t>
            </a:r>
            <a:r>
              <a:rPr lang="en-US" i="1" dirty="0" err="1" smtClean="0"/>
              <a:t>Iproniazid</a:t>
            </a:r>
            <a:r>
              <a:rPr lang="en-US" dirty="0" smtClean="0"/>
              <a:t> was developed as an </a:t>
            </a:r>
            <a:r>
              <a:rPr lang="en-US" dirty="0" err="1" smtClean="0"/>
              <a:t>antitubercular</a:t>
            </a:r>
            <a:r>
              <a:rPr lang="en-US" dirty="0" smtClean="0"/>
              <a:t> drug, and the observation of euphoria as a side effect led Crane (4) to conduct successful trials in depressed patients. A year later, Kline (5) followed up on this observation and reported positive results in another early antidepressant trial.</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53</a:t>
            </a:fld>
            <a:endParaRPr lang="en-US"/>
          </a:p>
        </p:txBody>
      </p:sp>
    </p:spTree>
    <p:extLst>
      <p:ext uri="{BB962C8B-B14F-4D97-AF65-F5344CB8AC3E}">
        <p14:creationId xmlns:p14="http://schemas.microsoft.com/office/powerpoint/2010/main" val="2490976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
            </a:r>
            <a:r>
              <a:rPr lang="en-US" dirty="0" smtClean="0"/>
              <a:t>ypothesis of depression</a:t>
            </a:r>
            <a:endParaRPr lang="en-US" dirty="0"/>
          </a:p>
        </p:txBody>
      </p:sp>
      <p:sp>
        <p:nvSpPr>
          <p:cNvPr id="3" name="Content Placeholder 2"/>
          <p:cNvSpPr>
            <a:spLocks noGrp="1"/>
          </p:cNvSpPr>
          <p:nvPr>
            <p:ph idx="1"/>
          </p:nvPr>
        </p:nvSpPr>
        <p:spPr/>
        <p:txBody>
          <a:bodyPr/>
          <a:lstStyle/>
          <a:p>
            <a:r>
              <a:rPr lang="en-US" dirty="0"/>
              <a:t>The fact that the MAOIs and TCAs functionally increased norepinephrine (NE) activity while reserpine lowered its activity led </a:t>
            </a:r>
            <a:r>
              <a:rPr lang="en-US" dirty="0" err="1"/>
              <a:t>Schildkraut</a:t>
            </a:r>
            <a:r>
              <a:rPr lang="en-US" dirty="0"/>
              <a:t> </a:t>
            </a:r>
            <a:r>
              <a:rPr lang="en-US" dirty="0" smtClean="0"/>
              <a:t> </a:t>
            </a:r>
            <a:r>
              <a:rPr lang="en-US" dirty="0"/>
              <a:t>and </a:t>
            </a:r>
            <a:r>
              <a:rPr lang="en-US" dirty="0" err="1"/>
              <a:t>Bunney</a:t>
            </a:r>
            <a:r>
              <a:rPr lang="en-US" dirty="0"/>
              <a:t> and </a:t>
            </a:r>
            <a:r>
              <a:rPr lang="en-US" dirty="0" smtClean="0"/>
              <a:t>Davis </a:t>
            </a:r>
            <a:r>
              <a:rPr lang="en-US" dirty="0"/>
              <a:t>to independently formulate the NE hypothesis of depression. </a:t>
            </a:r>
            <a:endParaRPr lang="en-US" dirty="0" smtClean="0"/>
          </a:p>
          <a:p>
            <a:r>
              <a:rPr lang="en-US" dirty="0" smtClean="0"/>
              <a:t>Serotonin: This </a:t>
            </a:r>
            <a:r>
              <a:rPr lang="en-US" dirty="0"/>
              <a:t>same line of reasoning was also applied to serotonin (5-HT</a:t>
            </a:r>
            <a:r>
              <a:rPr lang="en-US" dirty="0" smtClean="0"/>
              <a:t>).</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54</a:t>
            </a:fld>
            <a:endParaRPr lang="en-US"/>
          </a:p>
        </p:txBody>
      </p:sp>
    </p:spTree>
    <p:extLst>
      <p:ext uri="{BB962C8B-B14F-4D97-AF65-F5344CB8AC3E}">
        <p14:creationId xmlns:p14="http://schemas.microsoft.com/office/powerpoint/2010/main" val="45242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CYP </a:t>
            </a:r>
            <a:r>
              <a:rPr lang="en-US" b="1" dirty="0" smtClean="0"/>
              <a:t>Isoenzymes / caution: </a:t>
            </a:r>
            <a:r>
              <a:rPr lang="en-US" b="1" smtClean="0"/>
              <a:t>Asian pop</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For </a:t>
            </a:r>
            <a:r>
              <a:rPr lang="en-US" dirty="0"/>
              <a:t>example, the </a:t>
            </a:r>
            <a:r>
              <a:rPr lang="en-US" dirty="0" err="1"/>
              <a:t>desmethylation</a:t>
            </a:r>
            <a:r>
              <a:rPr lang="en-US" dirty="0"/>
              <a:t> of </a:t>
            </a:r>
            <a:r>
              <a:rPr lang="en-US" i="1" dirty="0"/>
              <a:t>citalopram</a:t>
            </a:r>
            <a:r>
              <a:rPr lang="en-US" dirty="0"/>
              <a:t> and </a:t>
            </a:r>
            <a:r>
              <a:rPr lang="en-US" i="1" dirty="0"/>
              <a:t>escitalopram</a:t>
            </a:r>
            <a:r>
              <a:rPr lang="en-US" dirty="0"/>
              <a:t> is principally dependent on CYP 2C19 and 3A3/4 </a:t>
            </a:r>
            <a:r>
              <a:rPr lang="en-US" dirty="0" smtClean="0"/>
              <a:t>, </a:t>
            </a:r>
            <a:r>
              <a:rPr lang="en-US" dirty="0"/>
              <a:t>an </a:t>
            </a:r>
            <a:r>
              <a:rPr lang="en-US" b="1" dirty="0"/>
              <a:t>important point when one considers that 20% of Asians are genetically deficient in CYP 2C19. </a:t>
            </a:r>
            <a:r>
              <a:rPr lang="en-US" dirty="0"/>
              <a:t>Thus, higher levels of citalopram and escitalopram can develop in such individuals on a standard dose, so starting at a lower dose and adjusting more gradually is prudent.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55</a:t>
            </a:fld>
            <a:endParaRPr lang="en-US"/>
          </a:p>
        </p:txBody>
      </p:sp>
    </p:spTree>
    <p:extLst>
      <p:ext uri="{BB962C8B-B14F-4D97-AF65-F5344CB8AC3E}">
        <p14:creationId xmlns:p14="http://schemas.microsoft.com/office/powerpoint/2010/main" val="1865759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Elimination Half-Life</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All </a:t>
            </a:r>
            <a:r>
              <a:rPr lang="en-US" dirty="0"/>
              <a:t>of the SSRIs except fluoxetine have </a:t>
            </a:r>
            <a:r>
              <a:rPr lang="en-US" i="1" dirty="0"/>
              <a:t>half-lives</a:t>
            </a:r>
            <a:r>
              <a:rPr lang="en-US" dirty="0"/>
              <a:t> of 15 to 30 hours. Fluoxetine and its equipotent metabolite, </a:t>
            </a:r>
            <a:r>
              <a:rPr lang="en-US" dirty="0" err="1"/>
              <a:t>norfluoxetine</a:t>
            </a:r>
            <a:r>
              <a:rPr lang="en-US" dirty="0"/>
              <a:t>, have half-lives of 2 to 4 and 7 to 15 days, respectively. Thus, it can take several weeks to achieve steady state and a comparable interval to fully clear the drug once it has been discontinued. This means it can take several weeks to reach maximal effect, which can persist for many weeks after its </a:t>
            </a:r>
            <a:r>
              <a:rPr lang="en-US" dirty="0" smtClean="0"/>
              <a:t>cessation</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56</a:t>
            </a:fld>
            <a:endParaRPr lang="en-US"/>
          </a:p>
        </p:txBody>
      </p:sp>
    </p:spTree>
    <p:extLst>
      <p:ext uri="{BB962C8B-B14F-4D97-AF65-F5344CB8AC3E}">
        <p14:creationId xmlns:p14="http://schemas.microsoft.com/office/powerpoint/2010/main" val="8424735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Elimination Half-Life</a:t>
            </a:r>
            <a:br>
              <a:rPr lang="en-US" b="1" dirty="0" smtClean="0"/>
            </a:br>
            <a:endParaRPr lang="en-US" dirty="0"/>
          </a:p>
        </p:txBody>
      </p:sp>
      <p:sp>
        <p:nvSpPr>
          <p:cNvPr id="3" name="Content Placeholder 2"/>
          <p:cNvSpPr>
            <a:spLocks noGrp="1"/>
          </p:cNvSpPr>
          <p:nvPr>
            <p:ph idx="1"/>
          </p:nvPr>
        </p:nvSpPr>
        <p:spPr>
          <a:xfrm>
            <a:off x="457200" y="1600200"/>
            <a:ext cx="8686800" cy="5091515"/>
          </a:xfrm>
        </p:spPr>
        <p:txBody>
          <a:bodyPr>
            <a:normAutofit fontScale="85000" lnSpcReduction="10000"/>
          </a:bodyPr>
          <a:lstStyle/>
          <a:p>
            <a:r>
              <a:rPr lang="en-US" dirty="0"/>
              <a:t>While this property </a:t>
            </a:r>
            <a:r>
              <a:rPr lang="en-US" dirty="0" smtClean="0"/>
              <a:t>[long half life of </a:t>
            </a:r>
            <a:r>
              <a:rPr lang="en-US" dirty="0" err="1" smtClean="0"/>
              <a:t>flouxetine</a:t>
            </a:r>
            <a:r>
              <a:rPr lang="en-US" dirty="0" smtClean="0"/>
              <a:t>] has</a:t>
            </a:r>
            <a:endParaRPr lang="en-US" dirty="0"/>
          </a:p>
          <a:p>
            <a:r>
              <a:rPr lang="is-IS" dirty="0"/>
              <a:t>P.218</a:t>
            </a:r>
          </a:p>
          <a:p>
            <a:pPr marL="0" indent="0">
              <a:buNone/>
            </a:pPr>
            <a:r>
              <a:rPr lang="en-US" dirty="0" smtClean="0"/>
              <a:t>led </a:t>
            </a:r>
            <a:r>
              <a:rPr lang="en-US" dirty="0"/>
              <a:t>to the marketing of an enteric-coated, long-acting, oral formulation of fluoxetine </a:t>
            </a:r>
            <a:r>
              <a:rPr lang="en-US" dirty="0" smtClean="0"/>
              <a:t>, </a:t>
            </a:r>
            <a:r>
              <a:rPr lang="en-US" dirty="0"/>
              <a:t>it may also complicate its use, since the risk of an adverse </a:t>
            </a:r>
            <a:r>
              <a:rPr lang="en-US" dirty="0" smtClean="0"/>
              <a:t>drug - drug </a:t>
            </a:r>
            <a:r>
              <a:rPr lang="en-US" dirty="0"/>
              <a:t>interaction can persist for weeks after fluoxetine discontinuation. Coupled with its ability to substantially inhibit more than one CYP </a:t>
            </a:r>
            <a:r>
              <a:rPr lang="en-US" dirty="0" err="1"/>
              <a:t>isoenzyme</a:t>
            </a:r>
            <a:r>
              <a:rPr lang="en-US" dirty="0"/>
              <a:t>, fluoxetine should be reserved for cases in which the advantages of its long half-life outweigh its disadvantages and avoided in older patients since there are other SSRIs (e.g., citalopram, escitalopram, and sertraline) available that do not pose these problems.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57</a:t>
            </a:fld>
            <a:endParaRPr lang="en-US"/>
          </a:p>
        </p:txBody>
      </p:sp>
    </p:spTree>
    <p:extLst>
      <p:ext uri="{BB962C8B-B14F-4D97-AF65-F5344CB8AC3E}">
        <p14:creationId xmlns:p14="http://schemas.microsoft.com/office/powerpoint/2010/main" val="3802483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Age and Gender Issues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Paroxetine </a:t>
            </a:r>
            <a:r>
              <a:rPr lang="en-US" dirty="0"/>
              <a:t>has the largest </a:t>
            </a:r>
            <a:r>
              <a:rPr lang="en-US" i="1" dirty="0"/>
              <a:t>age-related change in plasma drug levels</a:t>
            </a:r>
            <a:r>
              <a:rPr lang="en-US" dirty="0"/>
              <a:t> in comparison with other SSRIs. Its levels can be up to 100% greater in physically healthy individuals older than 65 years of age than in younger individuals. For this reason, the recommendation is to start paroxetine at half the usual dose and adjust upward more slowly in elderly patients. </a:t>
            </a:r>
            <a:r>
              <a:rPr lang="en-US" dirty="0" smtClean="0"/>
              <a:t>(p. 218)</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58</a:t>
            </a:fld>
            <a:endParaRPr lang="en-US"/>
          </a:p>
        </p:txBody>
      </p:sp>
    </p:spTree>
    <p:extLst>
      <p:ext uri="{BB962C8B-B14F-4D97-AF65-F5344CB8AC3E}">
        <p14:creationId xmlns:p14="http://schemas.microsoft.com/office/powerpoint/2010/main" val="20005453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Nonlinear Kinetics </a:t>
            </a:r>
            <a:endParaRPr lang="en-US" dirty="0"/>
          </a:p>
        </p:txBody>
      </p:sp>
      <p:sp>
        <p:nvSpPr>
          <p:cNvPr id="3" name="Content Placeholder 2"/>
          <p:cNvSpPr>
            <a:spLocks noGrp="1"/>
          </p:cNvSpPr>
          <p:nvPr>
            <p:ph idx="1"/>
          </p:nvPr>
        </p:nvSpPr>
        <p:spPr/>
        <p:txBody>
          <a:bodyPr>
            <a:normAutofit/>
          </a:bodyPr>
          <a:lstStyle/>
          <a:p>
            <a:r>
              <a:rPr lang="en-US" dirty="0"/>
              <a:t>A doubling of the </a:t>
            </a:r>
            <a:r>
              <a:rPr lang="en-US" dirty="0" smtClean="0"/>
              <a:t>dose [of fluvoxamine] </a:t>
            </a:r>
            <a:r>
              <a:rPr lang="en-US" dirty="0"/>
              <a:t>from 50 to 100 mg twice a day causes, on average, a 340% increase in fluvoxamine plasma levels, which is more pronounced in men (460% increase) than in women (240% increase).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59</a:t>
            </a:fld>
            <a:endParaRPr lang="en-US"/>
          </a:p>
        </p:txBody>
      </p:sp>
    </p:spTree>
    <p:extLst>
      <p:ext uri="{BB962C8B-B14F-4D97-AF65-F5344CB8AC3E}">
        <p14:creationId xmlns:p14="http://schemas.microsoft.com/office/powerpoint/2010/main" val="1479852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TDM</a:t>
            </a:r>
            <a:r>
              <a:rPr lang="en-US" dirty="0" smtClean="0"/>
              <a:t>: therapeutic drug monitoring</a:t>
            </a:r>
            <a:endParaRPr lang="en-US" dirty="0"/>
          </a:p>
        </p:txBody>
      </p:sp>
      <p:sp>
        <p:nvSpPr>
          <p:cNvPr id="3" name="Content Placeholder 2"/>
          <p:cNvSpPr>
            <a:spLocks noGrp="1"/>
          </p:cNvSpPr>
          <p:nvPr>
            <p:ph idx="1"/>
          </p:nvPr>
        </p:nvSpPr>
        <p:spPr/>
        <p:txBody>
          <a:bodyPr>
            <a:normAutofit lnSpcReduction="10000"/>
          </a:bodyPr>
          <a:lstStyle/>
          <a:p>
            <a:r>
              <a:rPr lang="en-US" dirty="0"/>
              <a:t>This would be relevant primarily for fluoxetine, fluvoxamine, and paroxetine because of their substantial inhibitory effect on one or more CYP </a:t>
            </a:r>
            <a:r>
              <a:rPr lang="en-US" dirty="0" err="1"/>
              <a:t>isoenzymes</a:t>
            </a:r>
            <a:r>
              <a:rPr lang="en-US" dirty="0"/>
              <a:t> at their lowest effective dose. </a:t>
            </a:r>
            <a:endParaRPr lang="en-US" dirty="0" smtClean="0"/>
          </a:p>
          <a:p>
            <a:r>
              <a:rPr lang="en-US" dirty="0" smtClean="0"/>
              <a:t>This </a:t>
            </a:r>
            <a:r>
              <a:rPr lang="en-US" dirty="0"/>
              <a:t>is particularly true for fluoxetine and its active metabolite, which because of their long half-lives can persist for several weeks after discontinuation</a:t>
            </a:r>
            <a:r>
              <a:rPr lang="en-US" dirty="0" smtClean="0"/>
              <a: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60</a:t>
            </a:fld>
            <a:endParaRPr lang="en-US"/>
          </a:p>
        </p:txBody>
      </p:sp>
    </p:spTree>
    <p:extLst>
      <p:ext uri="{BB962C8B-B14F-4D97-AF65-F5344CB8AC3E}">
        <p14:creationId xmlns:p14="http://schemas.microsoft.com/office/powerpoint/2010/main" val="12412251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TDM: therapeutic drug monitoring</a:t>
            </a:r>
            <a:endParaRPr lang="en-US" dirty="0"/>
          </a:p>
        </p:txBody>
      </p:sp>
      <p:sp>
        <p:nvSpPr>
          <p:cNvPr id="3" name="Content Placeholder 2"/>
          <p:cNvSpPr>
            <a:spLocks noGrp="1"/>
          </p:cNvSpPr>
          <p:nvPr>
            <p:ph idx="1"/>
          </p:nvPr>
        </p:nvSpPr>
        <p:spPr/>
        <p:txBody>
          <a:bodyPr>
            <a:normAutofit/>
          </a:bodyPr>
          <a:lstStyle/>
          <a:p>
            <a:r>
              <a:rPr lang="en-US" dirty="0" smtClean="0"/>
              <a:t>If </a:t>
            </a:r>
            <a:r>
              <a:rPr lang="en-US" dirty="0"/>
              <a:t>the physician wishes to start another medication that could interact </a:t>
            </a:r>
            <a:r>
              <a:rPr lang="en-US" dirty="0" err="1"/>
              <a:t>pharmacodynamically</a:t>
            </a:r>
            <a:r>
              <a:rPr lang="en-US" dirty="0"/>
              <a:t> or </a:t>
            </a:r>
            <a:r>
              <a:rPr lang="en-US" dirty="0" err="1"/>
              <a:t>pharmacokinetically</a:t>
            </a:r>
            <a:r>
              <a:rPr lang="en-US" dirty="0"/>
              <a:t> with fluoxetine or </a:t>
            </a:r>
            <a:r>
              <a:rPr lang="en-US" dirty="0" err="1"/>
              <a:t>norfluoxetine</a:t>
            </a:r>
            <a:r>
              <a:rPr lang="en-US" dirty="0"/>
              <a:t>, then TDM could determine when the plasma levels have de-creased sufficiently so as not to put the patient at substantial risk.</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61</a:t>
            </a:fld>
            <a:endParaRPr lang="en-US"/>
          </a:p>
        </p:txBody>
      </p:sp>
    </p:spTree>
    <p:extLst>
      <p:ext uri="{BB962C8B-B14F-4D97-AF65-F5344CB8AC3E}">
        <p14:creationId xmlns:p14="http://schemas.microsoft.com/office/powerpoint/2010/main" val="26382591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Tricyclics</a:t>
            </a:r>
            <a:r>
              <a:rPr lang="en-US" dirty="0" smtClean="0"/>
              <a:t>: </a:t>
            </a:r>
            <a:r>
              <a:rPr lang="en-US" b="1" dirty="0" smtClean="0"/>
              <a:t>Safety and Tolerability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At </a:t>
            </a:r>
            <a:r>
              <a:rPr lang="en-US" dirty="0"/>
              <a:t>levels above 450 </a:t>
            </a:r>
            <a:r>
              <a:rPr lang="en-US" dirty="0" err="1"/>
              <a:t>ng</a:t>
            </a:r>
            <a:r>
              <a:rPr lang="en-US" dirty="0"/>
              <a:t>/mL, there is a both an increased risk and increased severity of </a:t>
            </a:r>
            <a:r>
              <a:rPr lang="en-US" i="1" dirty="0"/>
              <a:t>CNS</a:t>
            </a:r>
            <a:r>
              <a:rPr lang="en-US" dirty="0"/>
              <a:t> effects (i.e., seizures and delirium) and </a:t>
            </a:r>
            <a:r>
              <a:rPr lang="en-US" i="1" dirty="0"/>
              <a:t>cardiac effects</a:t>
            </a:r>
            <a:r>
              <a:rPr lang="en-US" dirty="0"/>
              <a:t> (i.e., conduction disturbances, which can lead to sudden death</a:t>
            </a:r>
            <a:r>
              <a:rPr lang="en-US" dirty="0" smtClean="0"/>
              <a:t>)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62</a:t>
            </a:fld>
            <a:endParaRPr lang="en-US"/>
          </a:p>
        </p:txBody>
      </p:sp>
    </p:spTree>
    <p:extLst>
      <p:ext uri="{BB962C8B-B14F-4D97-AF65-F5344CB8AC3E}">
        <p14:creationId xmlns:p14="http://schemas.microsoft.com/office/powerpoint/2010/main" val="19686934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Central Nervous System Toxicity</a:t>
            </a:r>
            <a:br>
              <a:rPr lang="en-US" b="1" i="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relationship between TCA plasma concentration and CNS toxicity has been well established </a:t>
            </a:r>
            <a:r>
              <a:rPr lang="en-US" dirty="0" smtClean="0"/>
              <a:t>. </a:t>
            </a:r>
            <a:r>
              <a:rPr lang="en-US" dirty="0"/>
              <a:t>Furthermore, these symptoms often evolve insidiously, such that they can mimic the depressive episodes that these medications are being used to treat. </a:t>
            </a:r>
            <a:r>
              <a:rPr lang="en-US" i="1" dirty="0"/>
              <a:t>An increase in affective symptoms</a:t>
            </a:r>
            <a:r>
              <a:rPr lang="en-US" dirty="0"/>
              <a:t> (e.g., deterioration in mood, poor concentration, social withdrawal, and lethargy) may be the earliest warning signs of impending CNS toxicity. </a:t>
            </a:r>
            <a:r>
              <a:rPr lang="en-US" dirty="0" smtClean="0"/>
              <a:t>(p. 224)</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63</a:t>
            </a:fld>
            <a:endParaRPr lang="en-US"/>
          </a:p>
        </p:txBody>
      </p:sp>
    </p:spTree>
    <p:extLst>
      <p:ext uri="{BB962C8B-B14F-4D97-AF65-F5344CB8AC3E}">
        <p14:creationId xmlns:p14="http://schemas.microsoft.com/office/powerpoint/2010/main" val="1486661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 Toxicity</a:t>
            </a:r>
            <a:br>
              <a:rPr lang="en-US" b="1" i="1" smtClean="0"/>
            </a:br>
            <a:endParaRPr lang="en-US"/>
          </a:p>
        </p:txBody>
      </p:sp>
      <p:sp>
        <p:nvSpPr>
          <p:cNvPr id="3" name="Content Placeholder 2"/>
          <p:cNvSpPr>
            <a:spLocks noGrp="1"/>
          </p:cNvSpPr>
          <p:nvPr>
            <p:ph idx="1"/>
          </p:nvPr>
        </p:nvSpPr>
        <p:spPr/>
        <p:txBody>
          <a:bodyPr>
            <a:normAutofit fontScale="92500" lnSpcReduction="10000"/>
          </a:bodyPr>
          <a:lstStyle/>
          <a:p>
            <a:r>
              <a:rPr lang="en-US" i="1" dirty="0" smtClean="0"/>
              <a:t>Motor </a:t>
            </a:r>
            <a:r>
              <a:rPr lang="en-US" i="1" dirty="0"/>
              <a:t>symptoms</a:t>
            </a:r>
            <a:r>
              <a:rPr lang="en-US" dirty="0"/>
              <a:t> (e.g., tremor and ataxia) often develop next, followed by </a:t>
            </a:r>
            <a:r>
              <a:rPr lang="en-US" i="1" dirty="0"/>
              <a:t>psychosis</a:t>
            </a:r>
            <a:r>
              <a:rPr lang="en-US" dirty="0"/>
              <a:t> (e.g., thought disorder, delusions, and hallucinations). All of these may lead the clinician to erroneously conclude that the depressive episode is worsening, prompting an increase in the TCA dose or the addition of an antipsychotic. The latter strategy, in turn, can increase the TCA plasma levels by inhibiting metabolism, further exacerbating toxicity. </a:t>
            </a:r>
            <a:r>
              <a:rPr lang="en-US" dirty="0" smtClean="0"/>
              <a:t>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64</a:t>
            </a:fld>
            <a:endParaRPr lang="en-US"/>
          </a:p>
        </p:txBody>
      </p:sp>
    </p:spTree>
    <p:extLst>
      <p:ext uri="{BB962C8B-B14F-4D97-AF65-F5344CB8AC3E}">
        <p14:creationId xmlns:p14="http://schemas.microsoft.com/office/powerpoint/2010/main" val="2787564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smtClean="0"/>
              <a:t>Central Nervous System Toxicity</a:t>
            </a:r>
            <a:br>
              <a:rPr lang="en-US" b="1" i="1" smtClean="0"/>
            </a:br>
            <a:endParaRPr lang="en-US"/>
          </a:p>
        </p:txBody>
      </p:sp>
      <p:sp>
        <p:nvSpPr>
          <p:cNvPr id="3" name="Content Placeholder 2"/>
          <p:cNvSpPr>
            <a:spLocks noGrp="1"/>
          </p:cNvSpPr>
          <p:nvPr>
            <p:ph idx="1"/>
          </p:nvPr>
        </p:nvSpPr>
        <p:spPr/>
        <p:txBody>
          <a:bodyPr>
            <a:normAutofit/>
          </a:bodyPr>
          <a:lstStyle/>
          <a:p>
            <a:r>
              <a:rPr lang="en-US" dirty="0" smtClean="0"/>
              <a:t>The </a:t>
            </a:r>
            <a:r>
              <a:rPr lang="en-US" dirty="0"/>
              <a:t>last stage in the evolution of TCA-induced CNS toxicity is </a:t>
            </a:r>
            <a:r>
              <a:rPr lang="en-US" i="1" dirty="0"/>
              <a:t>delirium</a:t>
            </a:r>
            <a:r>
              <a:rPr lang="en-US" dirty="0"/>
              <a:t> (e.g., memory impairment, agitation, disorientation, and confusion) and/or </a:t>
            </a:r>
            <a:r>
              <a:rPr lang="en-US" i="1" dirty="0"/>
              <a:t>seizures</a:t>
            </a:r>
            <a:r>
              <a:rPr lang="en-US" dirty="0"/>
              <a:t>. TDM can detect the slow metabolizer who is at greater risk for developing this scenario.</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65</a:t>
            </a:fld>
            <a:endParaRPr lang="en-US"/>
          </a:p>
        </p:txBody>
      </p:sp>
    </p:spTree>
    <p:extLst>
      <p:ext uri="{BB962C8B-B14F-4D97-AF65-F5344CB8AC3E}">
        <p14:creationId xmlns:p14="http://schemas.microsoft.com/office/powerpoint/2010/main" val="4099901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smtClean="0"/>
              <a:t>Cardiovascular Toxicity</a:t>
            </a:r>
            <a:br>
              <a:rPr lang="en-US" b="1" i="1" dirty="0" smtClean="0"/>
            </a:b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cardiovascular effects of TCAs have been well documented and the mechanisms underlying these effects elucidated by in vitro and in vivo animal studies </a:t>
            </a:r>
            <a:r>
              <a:rPr lang="en-US" dirty="0" smtClean="0"/>
              <a:t>. </a:t>
            </a:r>
            <a:r>
              <a:rPr lang="en-US" dirty="0"/>
              <a:t>Because the effects of TCAs on </a:t>
            </a:r>
            <a:r>
              <a:rPr lang="en-US" dirty="0" err="1"/>
              <a:t>intracardiac</a:t>
            </a:r>
            <a:r>
              <a:rPr lang="en-US" dirty="0"/>
              <a:t> conduction are concentration dependent and occur at levels above the upper therapeutic threshold, TDM can help avoid iatrogenic </a:t>
            </a:r>
            <a:r>
              <a:rPr lang="en-US" dirty="0" err="1"/>
              <a:t>cardiotoxicity</a:t>
            </a:r>
            <a:r>
              <a:rPr lang="en-US" dirty="0"/>
              <a: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66</a:t>
            </a:fld>
            <a:endParaRPr lang="en-US"/>
          </a:p>
        </p:txBody>
      </p:sp>
    </p:spTree>
    <p:extLst>
      <p:ext uri="{BB962C8B-B14F-4D97-AF65-F5344CB8AC3E}">
        <p14:creationId xmlns:p14="http://schemas.microsoft.com/office/powerpoint/2010/main" val="18817206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smtClean="0"/>
              <a:t>Cardiovascular Toxicity</a:t>
            </a:r>
            <a:br>
              <a:rPr lang="en-US" b="1" i="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a:t>Although conduction disturbances are more likely to occur in persons predisposed to cardiac disease, data demonstrate that these effects also occur in healthy individuals if the appropriate threshold is exceeded. In healthy middle-aged subjects, TCA plasma concentrations of less than 200 </a:t>
            </a:r>
            <a:r>
              <a:rPr lang="en-US" dirty="0" err="1"/>
              <a:t>ng</a:t>
            </a:r>
            <a:r>
              <a:rPr lang="en-US" dirty="0"/>
              <a:t>/mL rarely induce </a:t>
            </a:r>
            <a:r>
              <a:rPr lang="en-US" dirty="0" err="1"/>
              <a:t>intracardiac</a:t>
            </a:r>
            <a:r>
              <a:rPr lang="en-US" dirty="0"/>
              <a:t> conduction defects. At 200 ng/mL, however, asymptomatic clinically nonsignificant slowing of the His </a:t>
            </a:r>
            <a:r>
              <a:rPr lang="en-US" dirty="0" smtClean="0"/>
              <a:t>bundle - ventricular </a:t>
            </a:r>
            <a:r>
              <a:rPr lang="en-US" dirty="0"/>
              <a:t>system routinely </a:t>
            </a:r>
            <a:r>
              <a:rPr lang="en-US" dirty="0" smtClean="0"/>
              <a:t>occurs.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67</a:t>
            </a:fld>
            <a:endParaRPr lang="en-US"/>
          </a:p>
        </p:txBody>
      </p:sp>
    </p:spTree>
    <p:extLst>
      <p:ext uri="{BB962C8B-B14F-4D97-AF65-F5344CB8AC3E}">
        <p14:creationId xmlns:p14="http://schemas.microsoft.com/office/powerpoint/2010/main" val="190114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smtClean="0"/>
              <a:t>Cardiovascular Toxicity</a:t>
            </a:r>
            <a:br>
              <a:rPr lang="en-US" b="1" i="1" dirty="0" smtClean="0"/>
            </a:br>
            <a:endParaRPr lang="en-US" dirty="0"/>
          </a:p>
        </p:txBody>
      </p:sp>
      <p:sp>
        <p:nvSpPr>
          <p:cNvPr id="3" name="Content Placeholder 2"/>
          <p:cNvSpPr>
            <a:spLocks noGrp="1"/>
          </p:cNvSpPr>
          <p:nvPr>
            <p:ph idx="1"/>
          </p:nvPr>
        </p:nvSpPr>
        <p:spPr/>
        <p:txBody>
          <a:bodyPr>
            <a:normAutofit/>
          </a:bodyPr>
          <a:lstStyle/>
          <a:p>
            <a:r>
              <a:rPr lang="en-US" dirty="0" smtClean="0"/>
              <a:t>At </a:t>
            </a:r>
            <a:r>
              <a:rPr lang="en-US" dirty="0"/>
              <a:t>concentrations of more than 350 ng/mL, first-degree atrioventricular (A-V) block was found in 70% of physically healthy patients on </a:t>
            </a:r>
            <a:r>
              <a:rPr lang="en-US" dirty="0" err="1"/>
              <a:t>desipramine</a:t>
            </a:r>
            <a:r>
              <a:rPr lang="en-US" dirty="0"/>
              <a:t> or </a:t>
            </a:r>
            <a:r>
              <a:rPr lang="en-US" dirty="0" smtClean="0"/>
              <a:t>imipramine. </a:t>
            </a:r>
            <a:r>
              <a:rPr lang="en-US" dirty="0"/>
              <a:t>A number of case reports have demonstrated that TCA plasma levels near 1,000 </a:t>
            </a:r>
            <a:r>
              <a:rPr lang="en-US" dirty="0" err="1"/>
              <a:t>ng</a:t>
            </a:r>
            <a:r>
              <a:rPr lang="en-US" dirty="0"/>
              <a:t>/mL achieved as a result of slow clearance during routine treatment rather than from overdose can cause fatal </a:t>
            </a:r>
            <a:r>
              <a:rPr lang="en-US" dirty="0" smtClean="0"/>
              <a:t>arrhythmias. (p. 225)</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68</a:t>
            </a:fld>
            <a:endParaRPr lang="en-US"/>
          </a:p>
        </p:txBody>
      </p:sp>
    </p:spTree>
    <p:extLst>
      <p:ext uri="{BB962C8B-B14F-4D97-AF65-F5344CB8AC3E}">
        <p14:creationId xmlns:p14="http://schemas.microsoft.com/office/powerpoint/2010/main" val="8201035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Contraindications for MAOIs.</a:t>
            </a:r>
            <a:r>
              <a:rPr lang="en-US" dirty="0" smtClean="0"/>
              <a:t> </a:t>
            </a:r>
            <a:endParaRPr lang="en-US" dirty="0"/>
          </a:p>
        </p:txBody>
      </p:sp>
      <p:sp>
        <p:nvSpPr>
          <p:cNvPr id="3" name="Content Placeholder 2"/>
          <p:cNvSpPr>
            <a:spLocks noGrp="1"/>
          </p:cNvSpPr>
          <p:nvPr>
            <p:ph idx="1"/>
          </p:nvPr>
        </p:nvSpPr>
        <p:spPr/>
        <p:txBody>
          <a:bodyPr/>
          <a:lstStyle/>
          <a:p>
            <a:r>
              <a:rPr lang="en-US" dirty="0" smtClean="0"/>
              <a:t>Physical </a:t>
            </a:r>
            <a:r>
              <a:rPr lang="en-US" dirty="0"/>
              <a:t>conditions that may preclude their use include:</a:t>
            </a:r>
          </a:p>
          <a:p>
            <a:r>
              <a:rPr lang="en-US" dirty="0"/>
              <a:t>Advanced </a:t>
            </a:r>
            <a:r>
              <a:rPr lang="en-US" i="1" dirty="0"/>
              <a:t>renal disease</a:t>
            </a:r>
            <a:endParaRPr lang="en-US" dirty="0"/>
          </a:p>
          <a:p>
            <a:r>
              <a:rPr lang="en-US" i="1" dirty="0" err="1"/>
              <a:t>Pheochromocytoma</a:t>
            </a:r>
            <a:endParaRPr lang="en-US" dirty="0"/>
          </a:p>
          <a:p>
            <a:r>
              <a:rPr lang="en-US" dirty="0"/>
              <a:t>Significant </a:t>
            </a:r>
            <a:r>
              <a:rPr lang="en-US" i="1" dirty="0"/>
              <a:t>hypertension</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69</a:t>
            </a:fld>
            <a:endParaRPr lang="en-US"/>
          </a:p>
        </p:txBody>
      </p:sp>
    </p:spTree>
    <p:extLst>
      <p:ext uri="{BB962C8B-B14F-4D97-AF65-F5344CB8AC3E}">
        <p14:creationId xmlns:p14="http://schemas.microsoft.com/office/powerpoint/2010/main" val="3029501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a:t>When switching from a hydrazine-based MAOI (e.g., </a:t>
            </a:r>
            <a:r>
              <a:rPr lang="en-US" dirty="0" err="1"/>
              <a:t>phenelzine</a:t>
            </a:r>
            <a:r>
              <a:rPr lang="en-US" dirty="0"/>
              <a:t>) to a </a:t>
            </a:r>
            <a:r>
              <a:rPr lang="en-US" dirty="0" err="1"/>
              <a:t>nonhydrazine</a:t>
            </a:r>
            <a:r>
              <a:rPr lang="en-US" dirty="0"/>
              <a:t> MAOI (e.g., </a:t>
            </a:r>
            <a:r>
              <a:rPr lang="en-US" dirty="0" smtClean="0"/>
              <a:t>tranylcypromine</a:t>
            </a:r>
            <a:r>
              <a:rPr lang="en-US" dirty="0"/>
              <a:t>), one should wait at least 2 weeks. </a:t>
            </a:r>
            <a:r>
              <a:rPr lang="en-US" b="1" dirty="0" smtClean="0"/>
              <a:t>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70</a:t>
            </a:fld>
            <a:endParaRPr lang="en-US"/>
          </a:p>
        </p:txBody>
      </p:sp>
    </p:spTree>
    <p:extLst>
      <p:ext uri="{BB962C8B-B14F-4D97-AF65-F5344CB8AC3E}">
        <p14:creationId xmlns:p14="http://schemas.microsoft.com/office/powerpoint/2010/main" val="2360926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b="1" dirty="0" smtClean="0"/>
              <a:t>This </a:t>
            </a:r>
            <a:r>
              <a:rPr lang="en-US" b="1" dirty="0"/>
              <a:t>is because the </a:t>
            </a:r>
            <a:r>
              <a:rPr lang="en-US" b="1" dirty="0" err="1"/>
              <a:t>nonhydrazine</a:t>
            </a:r>
            <a:r>
              <a:rPr lang="en-US" b="1" dirty="0"/>
              <a:t> MAOI, tranylcypromine, produces NE uptake inhibitory and sympathomimetic effects similar to </a:t>
            </a:r>
            <a:r>
              <a:rPr lang="en-US" b="1" dirty="0" err="1"/>
              <a:t>dextroamphetamine</a:t>
            </a:r>
            <a:r>
              <a:rPr lang="en-US" b="1" dirty="0"/>
              <a:t> and may cause a toxic reaction if initiated within 2 weeks following MAO inhibition by another agent</a:t>
            </a:r>
            <a:r>
              <a:rPr lang="en-US" dirty="0"/>
              <a:t> </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71</a:t>
            </a:fld>
            <a:endParaRPr lang="en-US"/>
          </a:p>
        </p:txBody>
      </p:sp>
    </p:spTree>
    <p:extLst>
      <p:ext uri="{BB962C8B-B14F-4D97-AF65-F5344CB8AC3E}">
        <p14:creationId xmlns:p14="http://schemas.microsoft.com/office/powerpoint/2010/main" val="34251215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a:t>When switching to a TCA (e.g., amitriptyline), an MAOI should be discontinued for 2 weeks before beginning the new treatment. Because recovery of the MAO enzyme following irreversible inhibition takes up to 2 weeks, sympathomimetic agents given during that time may increase the risk of a hypertensive crisis. </a:t>
            </a:r>
            <a:r>
              <a:rPr lang="en-US" dirty="0" smtClean="0"/>
              <a:t>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72</a:t>
            </a:fld>
            <a:endParaRPr lang="en-US"/>
          </a:p>
        </p:txBody>
      </p:sp>
    </p:spTree>
    <p:extLst>
      <p:ext uri="{BB962C8B-B14F-4D97-AF65-F5344CB8AC3E}">
        <p14:creationId xmlns:p14="http://schemas.microsoft.com/office/powerpoint/2010/main" val="4128421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smtClean="0"/>
              <a:t>Special </a:t>
            </a:r>
            <a:r>
              <a:rPr lang="en-US" dirty="0"/>
              <a:t>caution should be taken when switching from any potent inhibitor of serotonin uptake to an MAOI or vice versa. Potent inhibitors of serotonin uptake include all the SSRIs, venlafaxine, duloxetine, and clomipramine. Although </a:t>
            </a:r>
            <a:r>
              <a:rPr lang="en-US" dirty="0" err="1"/>
              <a:t>nefazodone</a:t>
            </a:r>
            <a:r>
              <a:rPr lang="en-US" dirty="0"/>
              <a:t> is not a potent serotonin reuptake inhibitor, a similar warning appears with it as well.</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73</a:t>
            </a:fld>
            <a:endParaRPr lang="en-US"/>
          </a:p>
        </p:txBody>
      </p:sp>
    </p:spTree>
    <p:extLst>
      <p:ext uri="{BB962C8B-B14F-4D97-AF65-F5344CB8AC3E}">
        <p14:creationId xmlns:p14="http://schemas.microsoft.com/office/powerpoint/2010/main" val="6930553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a:t>If MAOIs and drugs that block serotonin uptake are used in close proximity, there is a potential for the development of the </a:t>
            </a:r>
            <a:r>
              <a:rPr lang="en-US" i="1" dirty="0"/>
              <a:t>serotonin </a:t>
            </a:r>
            <a:r>
              <a:rPr lang="en-US" i="1" dirty="0" smtClean="0"/>
              <a:t>syndrome..</a:t>
            </a:r>
            <a:r>
              <a:rPr lang="en-US" dirty="0" smtClean="0"/>
              <a:t>. </a:t>
            </a:r>
            <a:r>
              <a:rPr lang="en-US" dirty="0"/>
              <a:t>Therefore, the physician should allow 2 weeks between stopping an irreversible and nonselective MAOI and starting a potent serotonin reuptake inhibitor.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74</a:t>
            </a:fld>
            <a:endParaRPr lang="en-US"/>
          </a:p>
        </p:txBody>
      </p:sp>
    </p:spTree>
    <p:extLst>
      <p:ext uri="{BB962C8B-B14F-4D97-AF65-F5344CB8AC3E}">
        <p14:creationId xmlns:p14="http://schemas.microsoft.com/office/powerpoint/2010/main" val="21744445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smtClean="0"/>
              <a:t>This interval is not to permit clearance of the drug, which occurs within hours, but rather to allow sufficient time for regeneration of the MAO enzyme. In contrast, the required interval between stopping the serotonin reuptake inhibitor and starting the MAOI is to permit clearance of the drug and thus is a function of the half-life of the specific SSRI.</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75</a:t>
            </a:fld>
            <a:endParaRPr lang="en-US"/>
          </a:p>
        </p:txBody>
      </p:sp>
    </p:spTree>
    <p:extLst>
      <p:ext uri="{BB962C8B-B14F-4D97-AF65-F5344CB8AC3E}">
        <p14:creationId xmlns:p14="http://schemas.microsoft.com/office/powerpoint/2010/main" val="1526771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a:t>2-week interval is adequate for all of these drugs, with the exception of fluoxetine. Because of the extended half-life of </a:t>
            </a:r>
            <a:r>
              <a:rPr lang="en-US" dirty="0" err="1"/>
              <a:t>norfluoxetine</a:t>
            </a:r>
            <a:r>
              <a:rPr lang="en-US" dirty="0"/>
              <a:t>, a minimum of 5 weeks should lapse between stopping fluoxetine (20 mg per day) and starting an MAOI. With higher daily doses, the interval should be </a:t>
            </a:r>
            <a:r>
              <a:rPr lang="en-US" dirty="0" smtClean="0"/>
              <a:t>longer</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76</a:t>
            </a:fld>
            <a:endParaRPr lang="en-US"/>
          </a:p>
        </p:txBody>
      </p:sp>
    </p:spTree>
    <p:extLst>
      <p:ext uri="{BB962C8B-B14F-4D97-AF65-F5344CB8AC3E}">
        <p14:creationId xmlns:p14="http://schemas.microsoft.com/office/powerpoint/2010/main" val="3589261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smtClean="0"/>
              <a:t>For example, a serotonin syndrome was reported following a 6-week washout in a patient who had been given fluoxetine (80 mg per day) (410). TDM revealed that she had a </a:t>
            </a:r>
            <a:r>
              <a:rPr lang="en-US" dirty="0" err="1" smtClean="0"/>
              <a:t>norfluoxetine</a:t>
            </a:r>
            <a:r>
              <a:rPr lang="en-US" dirty="0" smtClean="0"/>
              <a:t> level of 84 </a:t>
            </a:r>
            <a:r>
              <a:rPr lang="en-US" dirty="0" err="1" smtClean="0"/>
              <a:t>ng</a:t>
            </a:r>
            <a:r>
              <a:rPr lang="en-US" dirty="0" smtClean="0"/>
              <a:t>/mL, the average level at steady state on 20 mg per day. This patient recovered without residual </a:t>
            </a:r>
            <a:r>
              <a:rPr lang="en-US" dirty="0" err="1" smtClean="0"/>
              <a:t>sequelae</a:t>
            </a:r>
            <a:r>
              <a:rPr lang="en-US" dirty="0" smtClean="0"/>
              <a:t>, although full recovery took 2 months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77</a:t>
            </a:fld>
            <a:endParaRPr lang="en-US"/>
          </a:p>
        </p:txBody>
      </p:sp>
    </p:spTree>
    <p:extLst>
      <p:ext uri="{BB962C8B-B14F-4D97-AF65-F5344CB8AC3E}">
        <p14:creationId xmlns:p14="http://schemas.microsoft.com/office/powerpoint/2010/main" val="16551519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smtClean="0"/>
              <a:t>For example, a serotonin syndrome was reported following a 6-week washout in a patient who had been given fluoxetine (80 mg per day) (410). TDM revealed that she had a </a:t>
            </a:r>
            <a:r>
              <a:rPr lang="en-US" dirty="0" err="1" smtClean="0"/>
              <a:t>norfluoxetine</a:t>
            </a:r>
            <a:r>
              <a:rPr lang="en-US" dirty="0" smtClean="0"/>
              <a:t> level of 84 </a:t>
            </a:r>
            <a:r>
              <a:rPr lang="en-US" dirty="0" err="1" smtClean="0"/>
              <a:t>ng</a:t>
            </a:r>
            <a:r>
              <a:rPr lang="en-US" dirty="0" smtClean="0"/>
              <a:t>/mL, the average level at steady state on 20 mg per day. This patient recovered without residual </a:t>
            </a:r>
            <a:r>
              <a:rPr lang="en-US" dirty="0" err="1" smtClean="0"/>
              <a:t>sequelae</a:t>
            </a:r>
            <a:r>
              <a:rPr lang="en-US" dirty="0" smtClean="0"/>
              <a:t>, although full recovery took 2 months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78</a:t>
            </a:fld>
            <a:endParaRPr lang="en-US"/>
          </a:p>
        </p:txBody>
      </p:sp>
    </p:spTree>
    <p:extLst>
      <p:ext uri="{BB962C8B-B14F-4D97-AF65-F5344CB8AC3E}">
        <p14:creationId xmlns:p14="http://schemas.microsoft.com/office/powerpoint/2010/main" val="9941604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err="1"/>
              <a:t>Desipramine</a:t>
            </a:r>
            <a:r>
              <a:rPr lang="en-US" dirty="0"/>
              <a:t> and </a:t>
            </a:r>
            <a:r>
              <a:rPr lang="en-US" dirty="0" err="1"/>
              <a:t>maprotiline</a:t>
            </a:r>
            <a:r>
              <a:rPr lang="en-US" dirty="0"/>
              <a:t>, which are selective NE reuptake inhibitors, should not be combined with an MAOI because of the risk of hypertensive crisis. The combination of an MAOI plus bupropion also blocks the NE uptake pump and thus theoretically carries the same risk of hypertensive crisis. Thus, this </a:t>
            </a:r>
            <a:r>
              <a:rPr lang="en-US" dirty="0" smtClean="0"/>
              <a:t>combination</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79</a:t>
            </a:fld>
            <a:endParaRPr lang="en-US"/>
          </a:p>
        </p:txBody>
      </p:sp>
    </p:spTree>
    <p:extLst>
      <p:ext uri="{BB962C8B-B14F-4D97-AF65-F5344CB8AC3E}">
        <p14:creationId xmlns:p14="http://schemas.microsoft.com/office/powerpoint/2010/main" val="10913382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MAOI Warnings</a:t>
            </a:r>
            <a:endParaRPr lang="en-US" dirty="0"/>
          </a:p>
        </p:txBody>
      </p:sp>
      <p:sp>
        <p:nvSpPr>
          <p:cNvPr id="3" name="Content Placeholder 2"/>
          <p:cNvSpPr>
            <a:spLocks noGrp="1"/>
          </p:cNvSpPr>
          <p:nvPr>
            <p:ph idx="1"/>
          </p:nvPr>
        </p:nvSpPr>
        <p:spPr/>
        <p:txBody>
          <a:bodyPr>
            <a:normAutofit/>
          </a:bodyPr>
          <a:lstStyle/>
          <a:p>
            <a:r>
              <a:rPr lang="en-US" dirty="0" smtClean="0"/>
              <a:t>The combination of an MAOI plus an SSRI, a DSNRI (e.g., venlafaxine, duloxetine), an SNRI (e.g., </a:t>
            </a:r>
            <a:r>
              <a:rPr lang="en-US" dirty="0" err="1" smtClean="0"/>
              <a:t>atomoxetine</a:t>
            </a:r>
            <a:r>
              <a:rPr lang="en-US" dirty="0" smtClean="0"/>
              <a:t>), or the dual-mechanism agent mirtazapine should not be attempted because of the risk of the serotonin syndrome.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80</a:t>
            </a:fld>
            <a:endParaRPr lang="en-US"/>
          </a:p>
        </p:txBody>
      </p:sp>
    </p:spTree>
    <p:extLst>
      <p:ext uri="{BB962C8B-B14F-4D97-AF65-F5344CB8AC3E}">
        <p14:creationId xmlns:p14="http://schemas.microsoft.com/office/powerpoint/2010/main" val="29553293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Suicidality</a:t>
            </a:r>
            <a:r>
              <a:rPr lang="en-US" b="1" i="1" dirty="0"/>
              <a:t> and Selective Serotonin Reuptake Inhibitors</a:t>
            </a:r>
            <a:br>
              <a:rPr lang="en-US" b="1" i="1"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addition to a different side-effect profile, SSRIs differ from TCAs by virtue of their wider safety margin because they do not cause life-threatening toxic effects (e.g., patients have survived </a:t>
            </a:r>
            <a:r>
              <a:rPr lang="en-US" dirty="0" smtClean="0"/>
              <a:t>acute …</a:t>
            </a:r>
            <a:endParaRPr lang="en-US" dirty="0"/>
          </a:p>
          <a:p>
            <a:r>
              <a:rPr lang="is-IS" dirty="0"/>
              <a:t>P.271</a:t>
            </a:r>
          </a:p>
          <a:p>
            <a:endParaRPr lang="is-IS" dirty="0"/>
          </a:p>
          <a:p>
            <a:r>
              <a:rPr lang="en-US" dirty="0" smtClean="0"/>
              <a:t>… ingestion </a:t>
            </a:r>
            <a:r>
              <a:rPr lang="en-US" dirty="0"/>
              <a:t>of amounts equal to 10 times the daily dose</a:t>
            </a:r>
            <a:r>
              <a:rPr lang="en-US" dirty="0" smtClean="0"/>
              <a:t>). </a:t>
            </a:r>
            <a:r>
              <a:rPr lang="en-US" dirty="0"/>
              <a:t>For this reason, many clinicians prefer these drugs in patients who may be at significant risk of suicide</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81</a:t>
            </a:fld>
            <a:endParaRPr lang="en-US"/>
          </a:p>
        </p:txBody>
      </p:sp>
    </p:spTree>
    <p:extLst>
      <p:ext uri="{BB962C8B-B14F-4D97-AF65-F5344CB8AC3E}">
        <p14:creationId xmlns:p14="http://schemas.microsoft.com/office/powerpoint/2010/main" val="14624635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Suicidality</a:t>
            </a:r>
            <a:r>
              <a:rPr lang="en-US" b="1" i="1" dirty="0"/>
              <a:t> and Selective Serotonin Reuptake Inhibitors</a:t>
            </a:r>
            <a:br>
              <a:rPr lang="en-US" b="1" i="1" dirty="0"/>
            </a:br>
            <a:endParaRPr lang="en-US" dirty="0"/>
          </a:p>
        </p:txBody>
      </p:sp>
      <p:sp>
        <p:nvSpPr>
          <p:cNvPr id="3" name="Content Placeholder 2"/>
          <p:cNvSpPr>
            <a:spLocks noGrp="1"/>
          </p:cNvSpPr>
          <p:nvPr>
            <p:ph idx="1"/>
          </p:nvPr>
        </p:nvSpPr>
        <p:spPr/>
        <p:txBody>
          <a:bodyPr>
            <a:normAutofit/>
          </a:bodyPr>
          <a:lstStyle/>
          <a:p>
            <a:r>
              <a:rPr lang="en-US" dirty="0"/>
              <a:t>This rationale, however, was brought into question by concerns that fluoxetine (and by inference other SSRIs) might increase the likelihood of suicide in some </a:t>
            </a:r>
            <a:r>
              <a:rPr lang="en-US" dirty="0" smtClean="0"/>
              <a:t>patients. </a:t>
            </a:r>
            <a:r>
              <a:rPr lang="en-US" b="1" dirty="0"/>
              <a:t>This issue has </a:t>
            </a:r>
            <a:r>
              <a:rPr lang="en-US" b="1" dirty="0" smtClean="0"/>
              <a:t>led </a:t>
            </a:r>
            <a:r>
              <a:rPr lang="en-US" b="1" dirty="0"/>
              <a:t>to a black box warning when SSRIs, as well as other newer generation antidepressants, are prescribed for children and adolescents</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82</a:t>
            </a:fld>
            <a:endParaRPr lang="en-US"/>
          </a:p>
        </p:txBody>
      </p:sp>
    </p:spTree>
    <p:extLst>
      <p:ext uri="{BB962C8B-B14F-4D97-AF65-F5344CB8AC3E}">
        <p14:creationId xmlns:p14="http://schemas.microsoft.com/office/powerpoint/2010/main" val="5083959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819"/>
            <a:ext cx="8229600" cy="1143000"/>
          </a:xfrm>
        </p:spPr>
        <p:txBody>
          <a:bodyPr>
            <a:normAutofit fontScale="90000"/>
          </a:bodyPr>
          <a:lstStyle/>
          <a:p>
            <a:r>
              <a:rPr lang="en-US" b="1" i="1" dirty="0"/>
              <a:t>Sexual Dysfunction with Selective Serotonin Reuptake Inhibitors, Venlafaxine, and Duloxetine</a:t>
            </a:r>
            <a:br>
              <a:rPr lang="en-US" b="1" i="1" dirty="0"/>
            </a:br>
            <a:endParaRPr lang="en-US" dirty="0"/>
          </a:p>
        </p:txBody>
      </p:sp>
      <p:sp>
        <p:nvSpPr>
          <p:cNvPr id="3" name="Content Placeholder 2"/>
          <p:cNvSpPr>
            <a:spLocks noGrp="1"/>
          </p:cNvSpPr>
          <p:nvPr>
            <p:ph idx="1"/>
          </p:nvPr>
        </p:nvSpPr>
        <p:spPr>
          <a:xfrm>
            <a:off x="457200" y="2332037"/>
            <a:ext cx="8229600" cy="4525963"/>
          </a:xfrm>
        </p:spPr>
        <p:txBody>
          <a:bodyPr>
            <a:normAutofit lnSpcReduction="10000"/>
          </a:bodyPr>
          <a:lstStyle/>
          <a:p>
            <a:r>
              <a:rPr lang="en-US" dirty="0" smtClean="0"/>
              <a:t>There </a:t>
            </a:r>
            <a:r>
              <a:rPr lang="en-US" dirty="0"/>
              <a:t>are no known long-term safety issues, but SSRIs, venlafaxine, and duloxetine can cause of variety of sexual problems, including </a:t>
            </a:r>
            <a:r>
              <a:rPr lang="en-US" i="1" dirty="0"/>
              <a:t>delayed ejaculation, </a:t>
            </a:r>
            <a:r>
              <a:rPr lang="en-US" i="1" dirty="0" err="1"/>
              <a:t>anorgasmia</a:t>
            </a:r>
            <a:r>
              <a:rPr lang="en-US" i="1" dirty="0"/>
              <a:t>,</a:t>
            </a:r>
            <a:r>
              <a:rPr lang="en-US" dirty="0"/>
              <a:t> and </a:t>
            </a:r>
            <a:r>
              <a:rPr lang="en-US" i="1" dirty="0"/>
              <a:t>decreased libido</a:t>
            </a:r>
            <a:r>
              <a:rPr lang="en-US" dirty="0"/>
              <a:t>. For two reasons, these adverse effects were underestimated during the early clinical trials. First, such trials rely on spontaneous reporting by participants, and second, these adverse effects appear to take several weeks to </a:t>
            </a:r>
            <a:r>
              <a:rPr lang="en-US" dirty="0" smtClean="0"/>
              <a:t>develop</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83</a:t>
            </a:fld>
            <a:endParaRPr lang="en-US"/>
          </a:p>
        </p:txBody>
      </p:sp>
    </p:spTree>
    <p:extLst>
      <p:ext uri="{BB962C8B-B14F-4D97-AF65-F5344CB8AC3E}">
        <p14:creationId xmlns:p14="http://schemas.microsoft.com/office/powerpoint/2010/main" val="27812307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819"/>
            <a:ext cx="8229600" cy="1143000"/>
          </a:xfrm>
        </p:spPr>
        <p:txBody>
          <a:bodyPr>
            <a:normAutofit fontScale="90000"/>
          </a:bodyPr>
          <a:lstStyle/>
          <a:p>
            <a:r>
              <a:rPr lang="en-US" b="1" i="1" dirty="0"/>
              <a:t>Sexual Dysfunction with Selective Serotonin Reuptake Inhibitors, Venlafaxine, and Duloxetine</a:t>
            </a:r>
            <a:br>
              <a:rPr lang="en-US" b="1" i="1" dirty="0"/>
            </a:br>
            <a:endParaRPr lang="en-US" dirty="0"/>
          </a:p>
        </p:txBody>
      </p:sp>
      <p:sp>
        <p:nvSpPr>
          <p:cNvPr id="3" name="Content Placeholder 2"/>
          <p:cNvSpPr>
            <a:spLocks noGrp="1"/>
          </p:cNvSpPr>
          <p:nvPr>
            <p:ph idx="1"/>
          </p:nvPr>
        </p:nvSpPr>
        <p:spPr>
          <a:xfrm>
            <a:off x="457200" y="2332037"/>
            <a:ext cx="8229600" cy="4525963"/>
          </a:xfrm>
        </p:spPr>
        <p:txBody>
          <a:bodyPr>
            <a:normAutofit lnSpcReduction="10000"/>
          </a:bodyPr>
          <a:lstStyle/>
          <a:p>
            <a:r>
              <a:rPr lang="en-US" dirty="0"/>
              <a:t>. These adverse effects develop in approximately 35% to 45% of patients on adequate doses (559). Although all manufacturers endeavor to suggest that their product is less likely to cause these effects, there is no compelling evidence to indicate that is true. Comparisons of rates across studies are not fair comparisons because they may differ based on how these problems were assessed.</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84</a:t>
            </a:fld>
            <a:endParaRPr lang="en-US"/>
          </a:p>
        </p:txBody>
      </p:sp>
    </p:spTree>
    <p:extLst>
      <p:ext uri="{BB962C8B-B14F-4D97-AF65-F5344CB8AC3E}">
        <p14:creationId xmlns:p14="http://schemas.microsoft.com/office/powerpoint/2010/main" val="10464893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Withdrawal/Discontinuation Syndrome</a:t>
            </a:r>
            <a:br>
              <a:rPr lang="en-US" b="1" dirty="0"/>
            </a:br>
            <a:endParaRPr lang="en-US" dirty="0"/>
          </a:p>
        </p:txBody>
      </p:sp>
      <p:sp>
        <p:nvSpPr>
          <p:cNvPr id="3" name="Content Placeholder 2"/>
          <p:cNvSpPr>
            <a:spLocks noGrp="1"/>
          </p:cNvSpPr>
          <p:nvPr>
            <p:ph idx="1"/>
          </p:nvPr>
        </p:nvSpPr>
        <p:spPr/>
        <p:txBody>
          <a:bodyPr>
            <a:normAutofit/>
          </a:bodyPr>
          <a:lstStyle/>
          <a:p>
            <a:r>
              <a:rPr lang="en-US" b="1" dirty="0" smtClean="0"/>
              <a:t>A </a:t>
            </a:r>
            <a:r>
              <a:rPr lang="en-US" b="1" dirty="0"/>
              <a:t>general rule in clinical psychopharmacology is that the brain adapts to the presence of drugs.</a:t>
            </a:r>
            <a:r>
              <a:rPr lang="en-US" dirty="0"/>
              <a:t> For example, uptake pump inhibitors produce </a:t>
            </a:r>
            <a:r>
              <a:rPr lang="en-US" dirty="0" smtClean="0"/>
              <a:t>down-regulation </a:t>
            </a:r>
            <a:r>
              <a:rPr lang="en-US" dirty="0"/>
              <a:t>of the receptors for the specific neurotransmitter involved. In fact, such </a:t>
            </a:r>
            <a:r>
              <a:rPr lang="en-US" dirty="0" smtClean="0"/>
              <a:t>down-regulation </a:t>
            </a:r>
            <a:r>
              <a:rPr lang="en-US" dirty="0"/>
              <a:t>has been postulated to mediate the antidepressant effects, as well as the withdrawal syndrome seen with abrupt cessation</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85</a:t>
            </a:fld>
            <a:endParaRPr lang="en-US"/>
          </a:p>
        </p:txBody>
      </p:sp>
    </p:spTree>
    <p:extLst>
      <p:ext uri="{BB962C8B-B14F-4D97-AF65-F5344CB8AC3E}">
        <p14:creationId xmlns:p14="http://schemas.microsoft.com/office/powerpoint/2010/main" val="21622604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F</a:t>
            </a:r>
            <a:r>
              <a:rPr lang="en-US" dirty="0" smtClean="0"/>
              <a:t>lulike</a:t>
            </a:r>
            <a:endParaRPr lang="en-US" dirty="0"/>
          </a:p>
          <a:p>
            <a:r>
              <a:rPr lang="en-US" dirty="0"/>
              <a:t>   Fatigue</a:t>
            </a:r>
          </a:p>
          <a:p>
            <a:r>
              <a:rPr lang="en-US" dirty="0"/>
              <a:t>   Myalgia</a:t>
            </a:r>
          </a:p>
          <a:p>
            <a:r>
              <a:rPr lang="en-US" dirty="0"/>
              <a:t>   Loose stools</a:t>
            </a:r>
          </a:p>
          <a:p>
            <a:r>
              <a:rPr lang="en-US" dirty="0"/>
              <a:t>   Nausea</a:t>
            </a:r>
          </a:p>
          <a:p>
            <a:r>
              <a:rPr lang="en-US" b="1" dirty="0"/>
              <a:t>L</a:t>
            </a:r>
            <a:r>
              <a:rPr lang="en-US" dirty="0"/>
              <a:t>ightheadedness/dizziness</a:t>
            </a:r>
          </a:p>
          <a:p>
            <a:r>
              <a:rPr lang="en-US" b="1" dirty="0"/>
              <a:t>U</a:t>
            </a:r>
            <a:r>
              <a:rPr lang="en-US" dirty="0"/>
              <a:t>neasiness/restlessness</a:t>
            </a:r>
          </a:p>
          <a:p>
            <a:r>
              <a:rPr lang="en-US" b="1" dirty="0"/>
              <a:t>S</a:t>
            </a:r>
            <a:r>
              <a:rPr lang="en-US" dirty="0"/>
              <a:t>leep and sensory disturbances</a:t>
            </a:r>
          </a:p>
          <a:p>
            <a:r>
              <a:rPr lang="en-US" b="1" dirty="0"/>
              <a:t>H</a:t>
            </a:r>
            <a:r>
              <a:rPr lang="en-US" dirty="0"/>
              <a:t>eadache	</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86</a:t>
            </a:fld>
            <a:endParaRPr lang="en-US"/>
          </a:p>
        </p:txBody>
      </p:sp>
    </p:spTree>
    <p:extLst>
      <p:ext uri="{BB962C8B-B14F-4D97-AF65-F5344CB8AC3E}">
        <p14:creationId xmlns:p14="http://schemas.microsoft.com/office/powerpoint/2010/main" val="35805541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The SSRI withdrawal syndrome is more clinically important than the anticholinergic withdrawal syndrome with TCAs since:</a:t>
            </a:r>
          </a:p>
          <a:p>
            <a:r>
              <a:rPr lang="en-US" dirty="0"/>
              <a:t>It is more </a:t>
            </a:r>
            <a:r>
              <a:rPr lang="en-US" i="1" dirty="0"/>
              <a:t>common</a:t>
            </a:r>
            <a:r>
              <a:rPr lang="en-US" dirty="0"/>
              <a:t> and more </a:t>
            </a:r>
            <a:r>
              <a:rPr lang="en-US" i="1" dirty="0"/>
              <a:t>severe</a:t>
            </a:r>
            <a:endParaRPr lang="en-US" dirty="0"/>
          </a:p>
          <a:p>
            <a:r>
              <a:rPr lang="en-US" dirty="0"/>
              <a:t>It is easily </a:t>
            </a:r>
            <a:r>
              <a:rPr lang="en-US" i="1" dirty="0"/>
              <a:t>misdiagnosed</a:t>
            </a:r>
            <a:endParaRPr lang="en-US" dirty="0"/>
          </a:p>
          <a:p>
            <a:r>
              <a:rPr lang="fr-FR" dirty="0"/>
              <a:t>P.</a:t>
            </a:r>
            <a:r>
              <a:rPr lang="fr-FR" dirty="0" smtClean="0"/>
              <a:t>272</a:t>
            </a:r>
            <a:endParaRPr lang="fr-FR" dirty="0"/>
          </a:p>
          <a:p>
            <a:r>
              <a:rPr lang="fr-FR" dirty="0"/>
              <a:t>It </a:t>
            </a:r>
            <a:r>
              <a:rPr lang="fr-FR" dirty="0" err="1"/>
              <a:t>can</a:t>
            </a:r>
            <a:r>
              <a:rPr lang="fr-FR" dirty="0"/>
              <a:t> </a:t>
            </a:r>
            <a:r>
              <a:rPr lang="fr-FR" i="1" dirty="0" err="1"/>
              <a:t>mimic</a:t>
            </a:r>
            <a:r>
              <a:rPr lang="fr-FR" i="1" dirty="0"/>
              <a:t> </a:t>
            </a:r>
            <a:r>
              <a:rPr lang="fr-FR" i="1" dirty="0" err="1"/>
              <a:t>worsening</a:t>
            </a:r>
            <a:r>
              <a:rPr lang="fr-FR" i="1" dirty="0"/>
              <a:t> of the </a:t>
            </a:r>
            <a:r>
              <a:rPr lang="fr-FR" i="1" dirty="0" err="1"/>
              <a:t>underlying</a:t>
            </a:r>
            <a:r>
              <a:rPr lang="fr-FR" i="1" dirty="0"/>
              <a:t> </a:t>
            </a:r>
            <a:r>
              <a:rPr lang="fr-FR" i="1" dirty="0" err="1"/>
              <a:t>depression</a:t>
            </a:r>
            <a:r>
              <a:rPr lang="fr-FR" dirty="0"/>
              <a:t> or </a:t>
            </a:r>
            <a:r>
              <a:rPr lang="fr-FR" i="1" dirty="0"/>
              <a:t>mania</a:t>
            </a:r>
            <a:endParaRPr lang="fr-FR" dirty="0"/>
          </a:p>
          <a:p>
            <a:r>
              <a:rPr lang="fr-FR" dirty="0" err="1"/>
              <a:t>Misdiagnosis</a:t>
            </a:r>
            <a:r>
              <a:rPr lang="fr-FR" dirty="0"/>
              <a:t> </a:t>
            </a:r>
            <a:r>
              <a:rPr lang="fr-FR" dirty="0" err="1"/>
              <a:t>can</a:t>
            </a:r>
            <a:r>
              <a:rPr lang="fr-FR" dirty="0"/>
              <a:t> lead to </a:t>
            </a:r>
            <a:r>
              <a:rPr lang="fr-FR" i="1" dirty="0" err="1"/>
              <a:t>inappropriate</a:t>
            </a:r>
            <a:r>
              <a:rPr lang="fr-FR" i="1" dirty="0"/>
              <a:t> </a:t>
            </a:r>
            <a:r>
              <a:rPr lang="fr-FR" i="1" dirty="0" err="1"/>
              <a:t>treatment</a:t>
            </a:r>
            <a:r>
              <a:rPr lang="en-US" dirty="0"/>
              <a:t>	</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87</a:t>
            </a:fld>
            <a:endParaRPr lang="en-US"/>
          </a:p>
        </p:txBody>
      </p:sp>
    </p:spTree>
    <p:extLst>
      <p:ext uri="{BB962C8B-B14F-4D97-AF65-F5344CB8AC3E}">
        <p14:creationId xmlns:p14="http://schemas.microsoft.com/office/powerpoint/2010/main" val="9524028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a:bodyPr>
          <a:lstStyle/>
          <a:p>
            <a:r>
              <a:rPr lang="en-US" dirty="0"/>
              <a:t>The diagnosis is confirmed when the symptoms remit (typically within 12 to 24 hours) after restarting the SSRI. After that, a more gradual taper can be done to wean the patient off the drug. Risk factors are the same as for all drug withdrawal syndromes</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88</a:t>
            </a:fld>
            <a:endParaRPr lang="en-US"/>
          </a:p>
        </p:txBody>
      </p:sp>
    </p:spTree>
    <p:extLst>
      <p:ext uri="{BB962C8B-B14F-4D97-AF65-F5344CB8AC3E}">
        <p14:creationId xmlns:p14="http://schemas.microsoft.com/office/powerpoint/2010/main" val="34827630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The drug must be capable of causing an </a:t>
            </a:r>
            <a:r>
              <a:rPr lang="en-US" i="1" dirty="0"/>
              <a:t>adaptive change</a:t>
            </a:r>
            <a:r>
              <a:rPr lang="en-US" dirty="0"/>
              <a:t> in the brain (e.g., </a:t>
            </a:r>
            <a:r>
              <a:rPr lang="en-US" dirty="0" smtClean="0"/>
              <a:t>down-regulation </a:t>
            </a:r>
            <a:r>
              <a:rPr lang="en-US" dirty="0"/>
              <a:t>of a postsynaptic receptor)</a:t>
            </a:r>
          </a:p>
          <a:p>
            <a:r>
              <a:rPr lang="en-US" i="1" dirty="0"/>
              <a:t>Consequence:</a:t>
            </a:r>
            <a:r>
              <a:rPr lang="en-US" dirty="0"/>
              <a:t> the absence of the drug in an adapted brain must result in </a:t>
            </a:r>
            <a:r>
              <a:rPr lang="en-US" i="1" dirty="0"/>
              <a:t>physiological dysfunction</a:t>
            </a:r>
            <a:r>
              <a:rPr lang="en-US" dirty="0"/>
              <a:t> capable of presenting either symptomatically (e.g., anxiety) or objectively (e.g., tremors)</a:t>
            </a:r>
          </a:p>
          <a:p>
            <a:r>
              <a:rPr lang="en-US" i="1" dirty="0"/>
              <a:t>Duration:</a:t>
            </a:r>
            <a:r>
              <a:rPr lang="en-US" dirty="0"/>
              <a:t> the drug must be given for a sufficiently long period to permit the adaptive state to occur</a:t>
            </a:r>
          </a:p>
          <a:p>
            <a:r>
              <a:rPr lang="en-US" dirty="0"/>
              <a:t>	</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89</a:t>
            </a:fld>
            <a:endParaRPr lang="en-US"/>
          </a:p>
        </p:txBody>
      </p:sp>
    </p:spTree>
    <p:extLst>
      <p:ext uri="{BB962C8B-B14F-4D97-AF65-F5344CB8AC3E}">
        <p14:creationId xmlns:p14="http://schemas.microsoft.com/office/powerpoint/2010/main" val="27936931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lnSpcReduction="10000"/>
          </a:bodyPr>
          <a:lstStyle/>
          <a:p>
            <a:r>
              <a:rPr lang="en-US" i="1" dirty="0"/>
              <a:t>Dose:</a:t>
            </a:r>
            <a:r>
              <a:rPr lang="en-US" dirty="0"/>
              <a:t> the drug must be given in a sufficiently high enough amount to induce the adaptive state (the more potent the drug at producing this adaptive state, the lower the dose needed to fulfill this risk criterion)</a:t>
            </a:r>
          </a:p>
          <a:p>
            <a:r>
              <a:rPr lang="en-US" i="1" dirty="0"/>
              <a:t>Time to washout:</a:t>
            </a:r>
            <a:r>
              <a:rPr lang="en-US" dirty="0"/>
              <a:t> the clearance (i.e., half-life) of the drug must be substantially shorter than the time needed for the brain to re-adapt to the absence of the drug</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90</a:t>
            </a:fld>
            <a:endParaRPr lang="en-US"/>
          </a:p>
        </p:txBody>
      </p:sp>
    </p:spTree>
    <p:extLst>
      <p:ext uri="{BB962C8B-B14F-4D97-AF65-F5344CB8AC3E}">
        <p14:creationId xmlns:p14="http://schemas.microsoft.com/office/powerpoint/2010/main" val="8885338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a:bodyPr>
          <a:lstStyle/>
          <a:p>
            <a:r>
              <a:rPr lang="en-US" b="1" dirty="0"/>
              <a:t>Given the preceding, the order of likelihood of withdrawal syndrome following abrupt discontinuation of an SSRI is: fluvoxamine, </a:t>
            </a:r>
            <a:r>
              <a:rPr lang="en-US" b="1" dirty="0" smtClean="0"/>
              <a:t>paroxetine, </a:t>
            </a:r>
            <a:r>
              <a:rPr lang="en-US" b="1" dirty="0"/>
              <a:t>citalopram, </a:t>
            </a:r>
            <a:r>
              <a:rPr lang="en-US" b="1" dirty="0" smtClean="0"/>
              <a:t>sertraline, fluoxetine.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91</a:t>
            </a:fld>
            <a:endParaRPr lang="en-US"/>
          </a:p>
        </p:txBody>
      </p:sp>
    </p:spTree>
    <p:extLst>
      <p:ext uri="{BB962C8B-B14F-4D97-AF65-F5344CB8AC3E}">
        <p14:creationId xmlns:p14="http://schemas.microsoft.com/office/powerpoint/2010/main" val="12342656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lnSpcReduction="10000"/>
          </a:bodyPr>
          <a:lstStyle/>
          <a:p>
            <a:r>
              <a:rPr lang="en-US" dirty="0"/>
              <a:t>Paroxetine deserves additional comment since the risk of withdrawal syndrome does not appear to correlate with its half-life (i.e., the incidence is higher than might be expected for a drug with a half-life of 24 hours). However, the half-life of paroxetine is a function of its plasma level. At low levels, the half-life is only 10 hours (i.e., shortest of all the SSRIs) because it is preferentially metabolized by CYP 2D6 at low levels.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92</a:t>
            </a:fld>
            <a:endParaRPr lang="en-US"/>
          </a:p>
        </p:txBody>
      </p:sp>
    </p:spTree>
    <p:extLst>
      <p:ext uri="{BB962C8B-B14F-4D97-AF65-F5344CB8AC3E}">
        <p14:creationId xmlns:p14="http://schemas.microsoft.com/office/powerpoint/2010/main" val="15573046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Symptoms of SSRI withdrawal syndrome	</a:t>
            </a:r>
            <a:br>
              <a:rPr lang="en-US" b="1"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a:t>CYP 2D6 is a high-affinity, but low-capacity, </a:t>
            </a:r>
            <a:r>
              <a:rPr lang="en-US" dirty="0" err="1"/>
              <a:t>isoenzyme</a:t>
            </a:r>
            <a:r>
              <a:rPr lang="en-US" dirty="0"/>
              <a:t> for the metabolism of paroxetine and is also inhibited by this drug</a:t>
            </a:r>
          </a:p>
          <a:p>
            <a:r>
              <a:rPr lang="en-US" dirty="0" smtClean="0"/>
              <a:t> For </a:t>
            </a:r>
            <a:r>
              <a:rPr lang="en-US" dirty="0"/>
              <a:t>this reason, this CYP </a:t>
            </a:r>
            <a:r>
              <a:rPr lang="en-US" dirty="0" err="1"/>
              <a:t>isoenzyme</a:t>
            </a:r>
            <a:r>
              <a:rPr lang="en-US" dirty="0"/>
              <a:t> becomes saturated at therapeutic levels (i.e., </a:t>
            </a:r>
            <a:r>
              <a:rPr lang="en-US" dirty="0" err="1"/>
              <a:t>autoinhibition</a:t>
            </a:r>
            <a:r>
              <a:rPr lang="en-US" dirty="0"/>
              <a:t>). At that point, CYP 3A3/4 becomes the primary mechanism for its elimination. CYP 3A3/4 is a low-affinity but high-capacity </a:t>
            </a:r>
            <a:r>
              <a:rPr lang="en-US" dirty="0" err="1"/>
              <a:t>isoenzyme</a:t>
            </a:r>
            <a:r>
              <a:rPr lang="en-US" dirty="0"/>
              <a:t>, producing a half-life of 24 hours. When paroxetine is discontinued, its clearance accelerates as its level falls, accounting for the increased likelihood of a withdrawal syndrome.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93</a:t>
            </a:fld>
            <a:endParaRPr lang="en-US"/>
          </a:p>
        </p:txBody>
      </p:sp>
    </p:spTree>
    <p:extLst>
      <p:ext uri="{BB962C8B-B14F-4D97-AF65-F5344CB8AC3E}">
        <p14:creationId xmlns:p14="http://schemas.microsoft.com/office/powerpoint/2010/main" val="27988618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Cardiovascular Effects</a:t>
            </a:r>
            <a:br>
              <a:rPr lang="en-US" b="1" i="1" dirty="0"/>
            </a:br>
            <a:endParaRPr lang="en-US" dirty="0"/>
          </a:p>
        </p:txBody>
      </p:sp>
      <p:sp>
        <p:nvSpPr>
          <p:cNvPr id="3" name="Content Placeholder 2"/>
          <p:cNvSpPr>
            <a:spLocks noGrp="1"/>
          </p:cNvSpPr>
          <p:nvPr>
            <p:ph idx="1"/>
          </p:nvPr>
        </p:nvSpPr>
        <p:spPr/>
        <p:txBody>
          <a:bodyPr>
            <a:normAutofit lnSpcReduction="10000"/>
          </a:bodyPr>
          <a:lstStyle/>
          <a:p>
            <a:r>
              <a:rPr lang="en-US" dirty="0" smtClean="0"/>
              <a:t>Even </a:t>
            </a:r>
            <a:r>
              <a:rPr lang="en-US" dirty="0"/>
              <a:t>relatively moderate overdoses of these drugs can be fatal due to heart block or ventricular </a:t>
            </a:r>
            <a:r>
              <a:rPr lang="en-US" dirty="0" smtClean="0"/>
              <a:t>arrhythmias. </a:t>
            </a:r>
            <a:r>
              <a:rPr lang="en-US" dirty="0"/>
              <a:t>The best way to review the present state of knowledge is to categorize these effects as follows:</a:t>
            </a:r>
          </a:p>
          <a:p>
            <a:r>
              <a:rPr lang="en-US" i="1" dirty="0"/>
              <a:t>Conduction delays</a:t>
            </a:r>
            <a:r>
              <a:rPr lang="en-US" dirty="0"/>
              <a:t>, </a:t>
            </a:r>
            <a:r>
              <a:rPr lang="en-US" i="1" dirty="0"/>
              <a:t>arrhythmias</a:t>
            </a:r>
            <a:r>
              <a:rPr lang="en-US" dirty="0"/>
              <a:t> (significant in many overdose cases)</a:t>
            </a:r>
          </a:p>
          <a:p>
            <a:r>
              <a:rPr lang="en-US" i="1" dirty="0"/>
              <a:t>Contractility impairment</a:t>
            </a:r>
            <a:r>
              <a:rPr lang="en-US" dirty="0"/>
              <a:t> (not significant except in rare overdose cases</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94</a:t>
            </a:fld>
            <a:endParaRPr lang="en-US"/>
          </a:p>
        </p:txBody>
      </p:sp>
    </p:spTree>
    <p:extLst>
      <p:ext uri="{BB962C8B-B14F-4D97-AF65-F5344CB8AC3E}">
        <p14:creationId xmlns:p14="http://schemas.microsoft.com/office/powerpoint/2010/main" val="32467633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Cardiovascular Effects</a:t>
            </a:r>
            <a:br>
              <a:rPr lang="en-US" b="1" i="1" dirty="0"/>
            </a:br>
            <a:endParaRPr lang="en-US" dirty="0"/>
          </a:p>
        </p:txBody>
      </p:sp>
      <p:sp>
        <p:nvSpPr>
          <p:cNvPr id="3" name="Content Placeholder 2"/>
          <p:cNvSpPr>
            <a:spLocks noGrp="1"/>
          </p:cNvSpPr>
          <p:nvPr>
            <p:ph idx="1"/>
          </p:nvPr>
        </p:nvSpPr>
        <p:spPr/>
        <p:txBody>
          <a:bodyPr>
            <a:normAutofit lnSpcReduction="10000"/>
          </a:bodyPr>
          <a:lstStyle/>
          <a:p>
            <a:r>
              <a:rPr lang="en-US" b="1" dirty="0"/>
              <a:t>Conduction Delays, Arrhythmias.</a:t>
            </a:r>
            <a:r>
              <a:rPr lang="en-US" dirty="0"/>
              <a:t> </a:t>
            </a:r>
            <a:r>
              <a:rPr lang="en-US" i="1" dirty="0"/>
              <a:t>Sudden death</a:t>
            </a:r>
            <a:r>
              <a:rPr lang="en-US" dirty="0"/>
              <a:t> has occurred in patients with pre-existing heart disease on TCA therapy. It may be difficult, however, to separate a causally related drug effect from a cardiovascular incident precipitated by other factors and only coincident with drug therapy. Furthermore, </a:t>
            </a:r>
            <a:r>
              <a:rPr lang="en-US" dirty="0" err="1" smtClean="0"/>
              <a:t>Roose</a:t>
            </a:r>
            <a:r>
              <a:rPr lang="en-US" dirty="0" smtClean="0"/>
              <a:t> </a:t>
            </a:r>
            <a:r>
              <a:rPr lang="en-US" dirty="0"/>
              <a:t>has noted that MDD occurs often after a myocardial infarct and may adversely affect the recovery process.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95</a:t>
            </a:fld>
            <a:endParaRPr lang="en-US"/>
          </a:p>
        </p:txBody>
      </p:sp>
    </p:spTree>
    <p:extLst>
      <p:ext uri="{BB962C8B-B14F-4D97-AF65-F5344CB8AC3E}">
        <p14:creationId xmlns:p14="http://schemas.microsoft.com/office/powerpoint/2010/main" val="34251777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Cardiovascular Effects</a:t>
            </a:r>
            <a:br>
              <a:rPr lang="en-US" b="1" i="1" dirty="0"/>
            </a:br>
            <a:endParaRPr lang="en-US" dirty="0"/>
          </a:p>
        </p:txBody>
      </p:sp>
      <p:sp>
        <p:nvSpPr>
          <p:cNvPr id="3" name="Content Placeholder 2"/>
          <p:cNvSpPr>
            <a:spLocks noGrp="1"/>
          </p:cNvSpPr>
          <p:nvPr>
            <p:ph idx="1"/>
          </p:nvPr>
        </p:nvSpPr>
        <p:spPr/>
        <p:txBody>
          <a:bodyPr>
            <a:normAutofit fontScale="92500" lnSpcReduction="10000"/>
          </a:bodyPr>
          <a:lstStyle/>
          <a:p>
            <a:endParaRPr lang="en-US" dirty="0"/>
          </a:p>
          <a:p>
            <a:r>
              <a:rPr lang="en-US" dirty="0"/>
              <a:t>Early reports on imipramine noted that some patients developed first-degree heart block, as well as other bundle branch patterns, but it took almost 15 years to clarify that these conduction delays were the only adverse effects at therapeutic plasma concentrations. It is now well documented that increased PR, QRS, or QT intervals occur with all standard TCAs at or slightly above their therapeutic levels.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96</a:t>
            </a:fld>
            <a:endParaRPr lang="en-US"/>
          </a:p>
        </p:txBody>
      </p:sp>
    </p:spTree>
    <p:extLst>
      <p:ext uri="{BB962C8B-B14F-4D97-AF65-F5344CB8AC3E}">
        <p14:creationId xmlns:p14="http://schemas.microsoft.com/office/powerpoint/2010/main" val="10856658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4246"/>
            <a:ext cx="8229600" cy="1143000"/>
          </a:xfrm>
        </p:spPr>
        <p:txBody>
          <a:bodyPr>
            <a:normAutofit fontScale="90000"/>
          </a:bodyPr>
          <a:lstStyle/>
          <a:p>
            <a:r>
              <a:rPr lang="en-US" dirty="0" smtClean="0"/>
              <a:t>TCAs: </a:t>
            </a:r>
            <a:r>
              <a:rPr lang="en-US" b="1" i="1" dirty="0"/>
              <a:t>Central Nervous System Toxicity</a:t>
            </a:r>
            <a:br>
              <a:rPr lang="en-US" b="1" i="1" dirty="0"/>
            </a:br>
            <a:r>
              <a:rPr lang="en-US" b="1" i="1" dirty="0"/>
              <a:t/>
            </a:r>
            <a:br>
              <a:rPr lang="en-US" b="1" i="1" dirty="0"/>
            </a:br>
            <a:endParaRPr lang="en-US" dirty="0"/>
          </a:p>
        </p:txBody>
      </p:sp>
      <p:sp>
        <p:nvSpPr>
          <p:cNvPr id="3" name="Content Placeholder 2"/>
          <p:cNvSpPr>
            <a:spLocks noGrp="1"/>
          </p:cNvSpPr>
          <p:nvPr>
            <p:ph idx="1"/>
          </p:nvPr>
        </p:nvSpPr>
        <p:spPr>
          <a:xfrm>
            <a:off x="457199" y="1600200"/>
            <a:ext cx="8472625" cy="4789178"/>
          </a:xfrm>
        </p:spPr>
        <p:txBody>
          <a:bodyPr>
            <a:normAutofit fontScale="77500" lnSpcReduction="20000"/>
          </a:bodyPr>
          <a:lstStyle/>
          <a:p>
            <a:endParaRPr lang="en-US" dirty="0"/>
          </a:p>
          <a:p>
            <a:r>
              <a:rPr lang="en-US" i="1" dirty="0" smtClean="0"/>
              <a:t>Seizures</a:t>
            </a:r>
            <a:r>
              <a:rPr lang="en-US" dirty="0" smtClean="0"/>
              <a:t> </a:t>
            </a:r>
            <a:r>
              <a:rPr lang="en-US" dirty="0"/>
              <a:t>can occur with any TCA. The incidence, however, is lower than with agents such as bupropion or </a:t>
            </a:r>
            <a:r>
              <a:rPr lang="en-US" dirty="0" err="1"/>
              <a:t>maprotiline</a:t>
            </a:r>
            <a:r>
              <a:rPr lang="en-US" dirty="0"/>
              <a:t>.</a:t>
            </a:r>
          </a:p>
          <a:p>
            <a:r>
              <a:rPr lang="en-US" i="1" dirty="0"/>
              <a:t>Twitching, dysarthria, </a:t>
            </a:r>
            <a:r>
              <a:rPr lang="en-US" i="1" dirty="0" err="1"/>
              <a:t>paresthesia</a:t>
            </a:r>
            <a:r>
              <a:rPr lang="en-US" i="1" dirty="0"/>
              <a:t>, </a:t>
            </a:r>
            <a:r>
              <a:rPr lang="en-US" i="1" dirty="0" err="1"/>
              <a:t>peroneal</a:t>
            </a:r>
            <a:r>
              <a:rPr lang="en-US" i="1" dirty="0"/>
              <a:t> palsies,</a:t>
            </a:r>
            <a:r>
              <a:rPr lang="en-US" dirty="0"/>
              <a:t> and </a:t>
            </a:r>
            <a:r>
              <a:rPr lang="en-US" i="1" dirty="0"/>
              <a:t>ataxia</a:t>
            </a:r>
            <a:r>
              <a:rPr lang="en-US" dirty="0"/>
              <a:t> may also occur in rare instances. Disturbances of motor function are uncommon and are most likely to occur in elderly patients.</a:t>
            </a:r>
          </a:p>
          <a:p>
            <a:r>
              <a:rPr lang="en-US" i="1" dirty="0"/>
              <a:t>Central anticholinergic syndrome</a:t>
            </a:r>
            <a:r>
              <a:rPr lang="en-US" dirty="0"/>
              <a:t> is a toxic reaction manifested by:</a:t>
            </a:r>
          </a:p>
          <a:p>
            <a:r>
              <a:rPr lang="en-US" dirty="0"/>
              <a:t>Florid </a:t>
            </a:r>
            <a:r>
              <a:rPr lang="en-US" i="1" dirty="0"/>
              <a:t>visual hallucinations</a:t>
            </a:r>
            <a:endParaRPr lang="en-US" dirty="0"/>
          </a:p>
          <a:p>
            <a:r>
              <a:rPr lang="en-US" dirty="0"/>
              <a:t>Loss of </a:t>
            </a:r>
            <a:r>
              <a:rPr lang="en-US" i="1" dirty="0"/>
              <a:t>immediate memory</a:t>
            </a:r>
            <a:endParaRPr lang="en-US" dirty="0"/>
          </a:p>
          <a:p>
            <a:r>
              <a:rPr lang="en-US" i="1" dirty="0"/>
              <a:t>Confusion</a:t>
            </a:r>
            <a:endParaRPr lang="en-US" dirty="0"/>
          </a:p>
          <a:p>
            <a:r>
              <a:rPr lang="en-US" i="1" dirty="0" smtClean="0"/>
              <a:t>Disorientation</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97</a:t>
            </a:fld>
            <a:endParaRPr lang="en-US"/>
          </a:p>
        </p:txBody>
      </p:sp>
    </p:spTree>
    <p:extLst>
      <p:ext uri="{BB962C8B-B14F-4D97-AF65-F5344CB8AC3E}">
        <p14:creationId xmlns:p14="http://schemas.microsoft.com/office/powerpoint/2010/main" val="18431343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4246"/>
            <a:ext cx="8229600" cy="1143000"/>
          </a:xfrm>
        </p:spPr>
        <p:txBody>
          <a:bodyPr>
            <a:normAutofit fontScale="90000"/>
          </a:bodyPr>
          <a:lstStyle/>
          <a:p>
            <a:r>
              <a:rPr lang="en-US" dirty="0" smtClean="0"/>
              <a:t>TCAs: </a:t>
            </a:r>
            <a:r>
              <a:rPr lang="en-US" b="1" i="1" dirty="0"/>
              <a:t>Central Nervous System Toxicity</a:t>
            </a:r>
            <a:br>
              <a:rPr lang="en-US" b="1" i="1" dirty="0"/>
            </a:br>
            <a:r>
              <a:rPr lang="en-US" b="1" i="1" dirty="0"/>
              <a:t/>
            </a:r>
            <a:br>
              <a:rPr lang="en-US" b="1" i="1" dirty="0"/>
            </a:br>
            <a:endParaRPr lang="en-US" dirty="0"/>
          </a:p>
        </p:txBody>
      </p:sp>
      <p:sp>
        <p:nvSpPr>
          <p:cNvPr id="3" name="Content Placeholder 2"/>
          <p:cNvSpPr>
            <a:spLocks noGrp="1"/>
          </p:cNvSpPr>
          <p:nvPr>
            <p:ph idx="1"/>
          </p:nvPr>
        </p:nvSpPr>
        <p:spPr>
          <a:xfrm>
            <a:off x="457199" y="1600200"/>
            <a:ext cx="8472625" cy="4789178"/>
          </a:xfrm>
        </p:spPr>
        <p:txBody>
          <a:bodyPr>
            <a:normAutofit fontScale="92500"/>
          </a:bodyPr>
          <a:lstStyle/>
          <a:p>
            <a:r>
              <a:rPr lang="en-US" dirty="0"/>
              <a:t>Diagnosis is based on the typical symptom picture and reversibility by </a:t>
            </a:r>
            <a:r>
              <a:rPr lang="en-US" i="1" dirty="0" err="1"/>
              <a:t>physostigmine</a:t>
            </a:r>
            <a:r>
              <a:rPr lang="en-US" i="1" dirty="0"/>
              <a:t>,</a:t>
            </a:r>
            <a:r>
              <a:rPr lang="en-US" dirty="0"/>
              <a:t> an agent that increases brain </a:t>
            </a:r>
            <a:r>
              <a:rPr lang="en-US" dirty="0" err="1"/>
              <a:t>ACh</a:t>
            </a:r>
            <a:r>
              <a:rPr lang="en-US" dirty="0"/>
              <a:t>, thus overcoming the atropine blockade. Discontinuance of </a:t>
            </a:r>
            <a:r>
              <a:rPr lang="en-US" dirty="0" err="1"/>
              <a:t>anticholinergics</a:t>
            </a:r>
            <a:r>
              <a:rPr lang="en-US" dirty="0"/>
              <a:t> usually ends the problem within a day or so. Rarely, in selected cases, </a:t>
            </a:r>
            <a:r>
              <a:rPr lang="en-US" dirty="0" err="1"/>
              <a:t>physostigmine</a:t>
            </a:r>
            <a:r>
              <a:rPr lang="en-US" dirty="0"/>
              <a:t> can produce a dramatic reversal, but it should not be used hastily because error in diagnosis or too much of this drug may produce a </a:t>
            </a:r>
            <a:r>
              <a:rPr lang="en-US" dirty="0" err="1"/>
              <a:t>cholinomimetic</a:t>
            </a:r>
            <a:r>
              <a:rPr lang="en-US" dirty="0"/>
              <a:t> toxic syndrome.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98</a:t>
            </a:fld>
            <a:endParaRPr lang="en-US"/>
          </a:p>
        </p:txBody>
      </p:sp>
    </p:spTree>
    <p:extLst>
      <p:ext uri="{BB962C8B-B14F-4D97-AF65-F5344CB8AC3E}">
        <p14:creationId xmlns:p14="http://schemas.microsoft.com/office/powerpoint/2010/main" val="4837273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For </a:t>
            </a:r>
            <a:r>
              <a:rPr lang="en-US" b="1" dirty="0"/>
              <a:t>more than 25 years, TCAs were one of the leading causes of drug-related deaths, exceeded only by </a:t>
            </a:r>
            <a:r>
              <a:rPr lang="en-US" b="1" dirty="0" smtClean="0"/>
              <a:t>alcohol - drug </a:t>
            </a:r>
            <a:r>
              <a:rPr lang="en-US" b="1" dirty="0"/>
              <a:t>combinations and heroin</a:t>
            </a:r>
            <a:r>
              <a:rPr lang="en-US" dirty="0"/>
              <a:t> </a:t>
            </a:r>
            <a:r>
              <a:rPr lang="en-US" dirty="0" smtClean="0"/>
              <a:t>. </a:t>
            </a:r>
            <a:r>
              <a:rPr lang="en-US" dirty="0"/>
              <a:t>The risk of fatality resulting from a TCA overdose has severely limited their use now that newer, safer antidepressants are available. Nevertheless, overdoses of these medications still occur. There is still no simple antidote for a TCA overdose, which produces a characteristic clinical picture consisting of</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99</a:t>
            </a:fld>
            <a:endParaRPr lang="en-US"/>
          </a:p>
        </p:txBody>
      </p:sp>
    </p:spTree>
    <p:extLst>
      <p:ext uri="{BB962C8B-B14F-4D97-AF65-F5344CB8AC3E}">
        <p14:creationId xmlns:p14="http://schemas.microsoft.com/office/powerpoint/2010/main" val="35387002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p:txBody>
          <a:bodyPr>
            <a:normAutofit/>
          </a:bodyPr>
          <a:lstStyle/>
          <a:p>
            <a:r>
              <a:rPr lang="en-US" dirty="0"/>
              <a:t>Temporary </a:t>
            </a:r>
            <a:r>
              <a:rPr lang="en-US" i="1" dirty="0"/>
              <a:t>agitation</a:t>
            </a:r>
            <a:r>
              <a:rPr lang="en-US" dirty="0"/>
              <a:t>, </a:t>
            </a:r>
            <a:r>
              <a:rPr lang="en-US" i="1" dirty="0"/>
              <a:t>confusion</a:t>
            </a:r>
            <a:r>
              <a:rPr lang="en-US" dirty="0"/>
              <a:t>, </a:t>
            </a:r>
            <a:r>
              <a:rPr lang="en-US" i="1" dirty="0"/>
              <a:t>convulsions</a:t>
            </a:r>
            <a:endParaRPr lang="en-US" dirty="0"/>
          </a:p>
          <a:p>
            <a:r>
              <a:rPr lang="en-US" i="1" dirty="0"/>
              <a:t>Hypotension</a:t>
            </a:r>
            <a:r>
              <a:rPr lang="en-US" dirty="0"/>
              <a:t>, </a:t>
            </a:r>
            <a:r>
              <a:rPr lang="en-US" i="1" dirty="0"/>
              <a:t>tachycardia</a:t>
            </a:r>
            <a:r>
              <a:rPr lang="en-US" dirty="0"/>
              <a:t>, </a:t>
            </a:r>
            <a:r>
              <a:rPr lang="en-US" i="1" dirty="0"/>
              <a:t>conduction delays</a:t>
            </a:r>
            <a:endParaRPr lang="en-US" dirty="0"/>
          </a:p>
          <a:p>
            <a:r>
              <a:rPr lang="en-US" dirty="0"/>
              <a:t>Manifestations of </a:t>
            </a:r>
            <a:r>
              <a:rPr lang="en-US" i="1" dirty="0"/>
              <a:t>anticholinergic blockade</a:t>
            </a:r>
            <a:endParaRPr lang="en-US" dirty="0"/>
          </a:p>
          <a:p>
            <a:r>
              <a:rPr lang="en-US" dirty="0"/>
              <a:t>Bowel and bladder paralysis</a:t>
            </a:r>
          </a:p>
          <a:p>
            <a:r>
              <a:rPr lang="en-US" dirty="0"/>
              <a:t>Disturbance of temperature regulation</a:t>
            </a:r>
          </a:p>
          <a:p>
            <a:r>
              <a:rPr lang="en-US" dirty="0" err="1"/>
              <a:t>Mydriasis</a:t>
            </a:r>
            <a:endParaRPr lang="en-US" dirty="0"/>
          </a:p>
          <a:p>
            <a:r>
              <a:rPr lang="en-US" dirty="0"/>
              <a:t>Delirium</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100</a:t>
            </a:fld>
            <a:endParaRPr lang="en-US"/>
          </a:p>
        </p:txBody>
      </p:sp>
    </p:spTree>
    <p:extLst>
      <p:ext uri="{BB962C8B-B14F-4D97-AF65-F5344CB8AC3E}">
        <p14:creationId xmlns:p14="http://schemas.microsoft.com/office/powerpoint/2010/main" val="40119666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Patients may progress to </a:t>
            </a:r>
            <a:r>
              <a:rPr lang="en-US" i="1" dirty="0"/>
              <a:t>coma,</a:t>
            </a:r>
            <a:r>
              <a:rPr lang="en-US" dirty="0"/>
              <a:t> often complicated by </a:t>
            </a:r>
            <a:r>
              <a:rPr lang="en-US" i="1" dirty="0"/>
              <a:t>shock</a:t>
            </a:r>
            <a:r>
              <a:rPr lang="en-US" dirty="0"/>
              <a:t> and </a:t>
            </a:r>
            <a:r>
              <a:rPr lang="en-US" i="1" dirty="0"/>
              <a:t>respiratory depression</a:t>
            </a:r>
            <a:r>
              <a:rPr lang="en-US" dirty="0"/>
              <a:t>. Typically, a TCA-induced coma is short in duration, generally lasting less than 24 hours.</a:t>
            </a:r>
          </a:p>
          <a:p>
            <a:r>
              <a:rPr lang="en-US" dirty="0"/>
              <a:t>The most characteristic and serious </a:t>
            </a:r>
            <a:r>
              <a:rPr lang="en-US" dirty="0" err="1"/>
              <a:t>sequelae</a:t>
            </a:r>
            <a:r>
              <a:rPr lang="en-US" dirty="0"/>
              <a:t> of overdose involve </a:t>
            </a:r>
            <a:r>
              <a:rPr lang="en-US" i="1" dirty="0"/>
              <a:t>disturbances in cardiac conduction and repolarization</a:t>
            </a:r>
            <a:r>
              <a:rPr lang="en-US" dirty="0"/>
              <a:t>. These disturbances are manifested clinically by</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101</a:t>
            </a:fld>
            <a:endParaRPr lang="en-US"/>
          </a:p>
        </p:txBody>
      </p:sp>
    </p:spTree>
    <p:extLst>
      <p:ext uri="{BB962C8B-B14F-4D97-AF65-F5344CB8AC3E}">
        <p14:creationId xmlns:p14="http://schemas.microsoft.com/office/powerpoint/2010/main" val="22959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A-V </a:t>
            </a:r>
            <a:r>
              <a:rPr lang="en-US" i="1" dirty="0"/>
              <a:t>block</a:t>
            </a:r>
            <a:endParaRPr lang="en-US" dirty="0"/>
          </a:p>
          <a:p>
            <a:r>
              <a:rPr lang="en-US" dirty="0" err="1"/>
              <a:t>Intraventricular</a:t>
            </a:r>
            <a:r>
              <a:rPr lang="en-US" dirty="0"/>
              <a:t> </a:t>
            </a:r>
            <a:r>
              <a:rPr lang="en-US" i="1" dirty="0"/>
              <a:t>conduction</a:t>
            </a:r>
            <a:r>
              <a:rPr lang="en-US" dirty="0"/>
              <a:t> defects</a:t>
            </a:r>
          </a:p>
          <a:p>
            <a:r>
              <a:rPr lang="en-US" dirty="0"/>
              <a:t>Prolongation of the </a:t>
            </a:r>
            <a:r>
              <a:rPr lang="en-US" i="1" dirty="0"/>
              <a:t>QT interval</a:t>
            </a:r>
            <a:endParaRPr lang="en-US" dirty="0"/>
          </a:p>
          <a:p>
            <a:r>
              <a:rPr lang="en-US" dirty="0"/>
              <a:t>As conduction times are prolonged, the chance of developing re-entry arrhythmias grows. Malignant ventricular arrhythmias are uncommon in mild or moderate overdoses, but they are more likely in severe cases.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102</a:t>
            </a:fld>
            <a:endParaRPr lang="en-US"/>
          </a:p>
        </p:txBody>
      </p:sp>
    </p:spTree>
    <p:extLst>
      <p:ext uri="{BB962C8B-B14F-4D97-AF65-F5344CB8AC3E}">
        <p14:creationId xmlns:p14="http://schemas.microsoft.com/office/powerpoint/2010/main" val="2315899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All of these signs and symptoms may be present to some degree or may be absent, depending on the quantity of drugs ingested. The lethal dose has been estimated to be about 1 g, although overdoses as low as 500 mg have been fatal.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103</a:t>
            </a:fld>
            <a:endParaRPr lang="en-US"/>
          </a:p>
        </p:txBody>
      </p:sp>
    </p:spTree>
    <p:extLst>
      <p:ext uri="{BB962C8B-B14F-4D97-AF65-F5344CB8AC3E}">
        <p14:creationId xmlns:p14="http://schemas.microsoft.com/office/powerpoint/2010/main" val="167269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All of the TCAs can be fatal in overdose, and the same is true for </a:t>
            </a:r>
            <a:r>
              <a:rPr lang="en-US" dirty="0" err="1"/>
              <a:t>maprotiline</a:t>
            </a:r>
            <a:r>
              <a:rPr lang="en-US" dirty="0"/>
              <a:t> (by a different mechanism) and </a:t>
            </a:r>
            <a:r>
              <a:rPr lang="en-US" dirty="0" err="1"/>
              <a:t>amoxapine</a:t>
            </a:r>
            <a:r>
              <a:rPr lang="en-US" dirty="0"/>
              <a:t>. In a series of 32 fatal TCA ingestions, 14 victims died on the way to the hospital, 9 were alive on arrival but already had major symptoms, and the remaining 9 arrived without major symptoms, but they developed within 2 hours (597). All deaths from the direct toxicity of the drug occurred within the first 24 hours.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104</a:t>
            </a:fld>
            <a:endParaRPr lang="en-US"/>
          </a:p>
        </p:txBody>
      </p:sp>
    </p:spTree>
    <p:extLst>
      <p:ext uri="{BB962C8B-B14F-4D97-AF65-F5344CB8AC3E}">
        <p14:creationId xmlns:p14="http://schemas.microsoft.com/office/powerpoint/2010/main" val="25099426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All of the TCAs can be fatal in overdose, and the same is true for </a:t>
            </a:r>
            <a:r>
              <a:rPr lang="en-US" dirty="0" err="1"/>
              <a:t>maprotiline</a:t>
            </a:r>
            <a:r>
              <a:rPr lang="en-US" dirty="0"/>
              <a:t> (by a different mechanism) and </a:t>
            </a:r>
            <a:r>
              <a:rPr lang="en-US" dirty="0" err="1"/>
              <a:t>amoxapine</a:t>
            </a:r>
            <a:r>
              <a:rPr lang="en-US" dirty="0"/>
              <a:t>. In a series of 32 fatal TCA ingestions, 14 victims died on the way to the hospital, 9 were alive on arrival but already had major symptoms, and the remaining 9 arrived without major symptoms, but they developed within 2 </a:t>
            </a:r>
            <a:r>
              <a:rPr lang="en-US" dirty="0" smtClean="0"/>
              <a:t>hours. </a:t>
            </a:r>
            <a:r>
              <a:rPr lang="en-US" dirty="0"/>
              <a:t>All deaths from the direct toxicity of the drug occurred within the first 24 hours.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105</a:t>
            </a:fld>
            <a:endParaRPr lang="en-US"/>
          </a:p>
        </p:txBody>
      </p:sp>
    </p:spTree>
    <p:extLst>
      <p:ext uri="{BB962C8B-B14F-4D97-AF65-F5344CB8AC3E}">
        <p14:creationId xmlns:p14="http://schemas.microsoft.com/office/powerpoint/2010/main" val="56026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b="1" dirty="0"/>
              <a:t>Disturbances of cardiac rhythm (e.g., tachycardia, atrial fibrillation, ventricular flutter, and A-V or </a:t>
            </a:r>
            <a:r>
              <a:rPr lang="en-US" b="1" dirty="0" err="1"/>
              <a:t>intraventricular</a:t>
            </a:r>
            <a:r>
              <a:rPr lang="en-US" b="1" dirty="0"/>
              <a:t> block) are the most common causes of death.</a:t>
            </a:r>
            <a:r>
              <a:rPr lang="en-US" dirty="0"/>
              <a:t> Thus, management of cardiac function is critical. If the patient survives the early phase, recovery without </a:t>
            </a:r>
            <a:r>
              <a:rPr lang="en-US" dirty="0" err="1"/>
              <a:t>sequelae</a:t>
            </a:r>
            <a:r>
              <a:rPr lang="en-US" dirty="0"/>
              <a:t> is probable, and vigorous resuscitative measures are important. A major clinical problem is determining when a patient is no longer in danger.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106</a:t>
            </a:fld>
            <a:endParaRPr lang="en-US"/>
          </a:p>
        </p:txBody>
      </p:sp>
    </p:spTree>
    <p:extLst>
      <p:ext uri="{BB962C8B-B14F-4D97-AF65-F5344CB8AC3E}">
        <p14:creationId xmlns:p14="http://schemas.microsoft.com/office/powerpoint/2010/main" val="23053255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dirty="0"/>
              <a:t>Many patients with mild overdose have been hospitalized unnecessarily or for inordinately prolonged periods because of this concern. Late deaths (2 to 5 days after overdose) have been seen; however, most of these involved complications that had presented earlier and were </a:t>
            </a:r>
            <a:r>
              <a:rPr lang="en-US" dirty="0" smtClean="0"/>
              <a:t>expected</a:t>
            </a:r>
          </a:p>
          <a:p>
            <a:r>
              <a:rPr lang="en-US" dirty="0" smtClean="0"/>
              <a:t>P. 280</a:t>
            </a:r>
            <a:endParaRPr lang="is-I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107</a:t>
            </a:fld>
            <a:endParaRPr lang="en-US"/>
          </a:p>
        </p:txBody>
      </p:sp>
    </p:spTree>
    <p:extLst>
      <p:ext uri="{BB962C8B-B14F-4D97-AF65-F5344CB8AC3E}">
        <p14:creationId xmlns:p14="http://schemas.microsoft.com/office/powerpoint/2010/main" val="28260935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600200"/>
            <a:ext cx="8686800" cy="4525963"/>
          </a:xfrm>
        </p:spPr>
        <p:txBody>
          <a:bodyPr>
            <a:noAutofit/>
          </a:bodyPr>
          <a:lstStyle/>
          <a:p>
            <a:r>
              <a:rPr lang="en-US" b="1" dirty="0"/>
              <a:t>Treatment. The one principle about which there is no dispute regarding TCA overdoses is the need for aggressive interventions to rapidly remove the drug.</a:t>
            </a:r>
            <a:r>
              <a:rPr lang="en-US" dirty="0"/>
              <a:t> The contents of the stomach should be emptied in any suspected TCA overdose because once absorbed, dialysis is less efficient in removing these drugs. Thus, treatment should include</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108</a:t>
            </a:fld>
            <a:endParaRPr lang="en-US"/>
          </a:p>
        </p:txBody>
      </p:sp>
    </p:spTree>
    <p:extLst>
      <p:ext uri="{BB962C8B-B14F-4D97-AF65-F5344CB8AC3E}">
        <p14:creationId xmlns:p14="http://schemas.microsoft.com/office/powerpoint/2010/main" val="16824635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TCAs: </a:t>
            </a:r>
            <a:r>
              <a:rPr lang="en-US" b="1" i="1" dirty="0"/>
              <a:t>Overdose</a:t>
            </a:r>
            <a:br>
              <a:rPr lang="en-US" b="1" i="1" dirty="0"/>
            </a:br>
            <a:endParaRPr lang="en-US" dirty="0"/>
          </a:p>
        </p:txBody>
      </p:sp>
      <p:sp>
        <p:nvSpPr>
          <p:cNvPr id="3" name="Content Placeholder 2"/>
          <p:cNvSpPr>
            <a:spLocks noGrp="1"/>
          </p:cNvSpPr>
          <p:nvPr>
            <p:ph idx="1"/>
          </p:nvPr>
        </p:nvSpPr>
        <p:spPr>
          <a:xfrm>
            <a:off x="457200" y="1176929"/>
            <a:ext cx="8686800" cy="4525963"/>
          </a:xfrm>
        </p:spPr>
        <p:txBody>
          <a:bodyPr>
            <a:noAutofit/>
          </a:bodyPr>
          <a:lstStyle/>
          <a:p>
            <a:r>
              <a:rPr lang="en-US" dirty="0"/>
              <a:t>Induced </a:t>
            </a:r>
            <a:r>
              <a:rPr lang="en-US" i="1" dirty="0"/>
              <a:t>vomiting</a:t>
            </a:r>
            <a:r>
              <a:rPr lang="en-US" dirty="0"/>
              <a:t> or gastric </a:t>
            </a:r>
            <a:r>
              <a:rPr lang="en-US" i="1" dirty="0"/>
              <a:t>aspiration</a:t>
            </a:r>
            <a:endParaRPr lang="en-US" dirty="0"/>
          </a:p>
          <a:p>
            <a:r>
              <a:rPr lang="en-US" i="1" dirty="0"/>
              <a:t>Lavage</a:t>
            </a:r>
            <a:r>
              <a:rPr lang="en-US" dirty="0"/>
              <a:t> with activated charcoal</a:t>
            </a:r>
          </a:p>
          <a:p>
            <a:r>
              <a:rPr lang="en-US" i="1" dirty="0"/>
              <a:t>Anticonvulsants</a:t>
            </a:r>
            <a:r>
              <a:rPr lang="en-US" dirty="0"/>
              <a:t> (such as intravenous diazepam)</a:t>
            </a:r>
          </a:p>
          <a:p>
            <a:r>
              <a:rPr lang="en-US" i="1" dirty="0"/>
              <a:t>Coma care</a:t>
            </a:r>
            <a:endParaRPr lang="en-US" dirty="0"/>
          </a:p>
          <a:p>
            <a:r>
              <a:rPr lang="en-US" dirty="0"/>
              <a:t>Support of </a:t>
            </a:r>
            <a:r>
              <a:rPr lang="en-US" i="1" dirty="0"/>
              <a:t>respiration</a:t>
            </a:r>
            <a:endParaRPr lang="en-US" dirty="0"/>
          </a:p>
          <a:p>
            <a:r>
              <a:rPr lang="en-US" dirty="0"/>
              <a:t>Attention to </a:t>
            </a:r>
            <a:r>
              <a:rPr lang="en-US" i="1" dirty="0"/>
              <a:t>cardiac</a:t>
            </a:r>
            <a:r>
              <a:rPr lang="en-US" dirty="0"/>
              <a:t> effects</a:t>
            </a:r>
          </a:p>
          <a:p>
            <a:r>
              <a:rPr lang="en-US" sz="2800" dirty="0"/>
              <a:t>A slurry of activated charcoal given repeatedly through a nasogastric tube, following the initial emptying of the stomach, greatly accelerates TCA elimination, probably because of the large enterohepatic circulation that is interrupted by the repeated </a:t>
            </a:r>
            <a:r>
              <a:rPr lang="en-US" sz="2800" dirty="0" smtClean="0"/>
              <a:t>charcoal...</a:t>
            </a:r>
            <a:endParaRPr lang="is-IS" sz="28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109</a:t>
            </a:fld>
            <a:endParaRPr lang="en-US"/>
          </a:p>
        </p:txBody>
      </p:sp>
    </p:spTree>
    <p:extLst>
      <p:ext uri="{BB962C8B-B14F-4D97-AF65-F5344CB8AC3E}">
        <p14:creationId xmlns:p14="http://schemas.microsoft.com/office/powerpoint/2010/main" val="16460557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fontScale="90000"/>
          </a:bodyPr>
          <a:lstStyle/>
          <a:p>
            <a:r>
              <a:rPr lang="en-US" b="1" dirty="0" smtClean="0"/>
              <a:t>Antidepressants </a:t>
            </a:r>
            <a:r>
              <a:rPr lang="en-US" b="1" dirty="0"/>
              <a:t>that block the </a:t>
            </a:r>
            <a:r>
              <a:rPr lang="en-US" b="1" dirty="0" smtClean="0"/>
              <a:t>adrenergic </a:t>
            </a:r>
            <a:r>
              <a:rPr lang="en-US" b="1" dirty="0"/>
              <a:t>receptor can cause orthostatic hypotension.</a:t>
            </a:r>
            <a:r>
              <a:rPr lang="en-US" dirty="0"/>
              <a:t> </a:t>
            </a:r>
          </a:p>
        </p:txBody>
      </p:sp>
      <p:sp>
        <p:nvSpPr>
          <p:cNvPr id="3" name="Content Placeholder 2"/>
          <p:cNvSpPr>
            <a:spLocks noGrp="1"/>
          </p:cNvSpPr>
          <p:nvPr>
            <p:ph idx="1"/>
          </p:nvPr>
        </p:nvSpPr>
        <p:spPr>
          <a:xfrm>
            <a:off x="457200" y="2332037"/>
            <a:ext cx="8229600" cy="4525963"/>
          </a:xfrm>
        </p:spPr>
        <p:txBody>
          <a:bodyPr>
            <a:normAutofit/>
          </a:bodyPr>
          <a:lstStyle/>
          <a:p>
            <a:r>
              <a:rPr lang="en-US" dirty="0" smtClean="0"/>
              <a:t>This </a:t>
            </a:r>
            <a:r>
              <a:rPr lang="en-US" dirty="0"/>
              <a:t>effect can also be caused for different reasons by MAOIs. Up to 10% of otherwise physically healthy depressed patients cannot tolerate either TCAs or MAOIs because of this adverse effect. Furthermore, orthostatic </a:t>
            </a:r>
            <a:r>
              <a:rPr lang="en-US" dirty="0" smtClean="0"/>
              <a:t>hypotension - induced </a:t>
            </a:r>
            <a:r>
              <a:rPr lang="en-US" dirty="0"/>
              <a:t>fractures, lacerations, possible myocardial infarction, and sudden death have all been reported, especially in elderly patients.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110</a:t>
            </a:fld>
            <a:endParaRPr lang="en-US"/>
          </a:p>
        </p:txBody>
      </p:sp>
    </p:spTree>
    <p:extLst>
      <p:ext uri="{BB962C8B-B14F-4D97-AF65-F5344CB8AC3E}">
        <p14:creationId xmlns:p14="http://schemas.microsoft.com/office/powerpoint/2010/main" val="19325613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62500" lnSpcReduction="20000"/>
          </a:bodyPr>
          <a:lstStyle/>
          <a:p>
            <a:r>
              <a:rPr lang="en-US" b="1" dirty="0" smtClean="0"/>
              <a:t>The </a:t>
            </a:r>
            <a:r>
              <a:rPr lang="en-US" b="1" dirty="0"/>
              <a:t>serotonin syndrome most often occurs as a result of the interaction of two or more drugs acting via different mechanisms to potentiate the central effects of serotonin, particularly at 5HT</a:t>
            </a:r>
            <a:r>
              <a:rPr lang="en-US" b="1" baseline="-25000" dirty="0"/>
              <a:t>2A</a:t>
            </a:r>
            <a:r>
              <a:rPr lang="en-US" b="1" dirty="0"/>
              <a:t> and 5HT</a:t>
            </a:r>
            <a:r>
              <a:rPr lang="en-US" b="1" baseline="-25000" dirty="0"/>
              <a:t>1A</a:t>
            </a:r>
            <a:r>
              <a:rPr lang="en-US" b="1" dirty="0"/>
              <a:t> receptors in the brainstem and spinal </a:t>
            </a:r>
            <a:r>
              <a:rPr lang="en-US" b="1" dirty="0" smtClean="0"/>
              <a:t>cord</a:t>
            </a:r>
            <a:r>
              <a:rPr lang="en-US" dirty="0" smtClean="0"/>
              <a:t>. </a:t>
            </a:r>
            <a:r>
              <a:rPr lang="en-US" dirty="0"/>
              <a:t>It consists of the following symptoms:</a:t>
            </a:r>
          </a:p>
          <a:p>
            <a:r>
              <a:rPr lang="en-US" i="1" dirty="0"/>
              <a:t>Gastrointestinal</a:t>
            </a:r>
            <a:endParaRPr lang="en-US" dirty="0"/>
          </a:p>
          <a:p>
            <a:r>
              <a:rPr lang="en-US" dirty="0"/>
              <a:t>Abdominal cramping</a:t>
            </a:r>
          </a:p>
          <a:p>
            <a:r>
              <a:rPr lang="en-US" dirty="0"/>
              <a:t>Bloating</a:t>
            </a:r>
          </a:p>
          <a:p>
            <a:r>
              <a:rPr lang="en-US" dirty="0"/>
              <a:t>Diarrhea</a:t>
            </a:r>
          </a:p>
          <a:p>
            <a:r>
              <a:rPr lang="en-US" i="1" dirty="0"/>
              <a:t>Neurological</a:t>
            </a:r>
            <a:endParaRPr lang="en-US" dirty="0"/>
          </a:p>
          <a:p>
            <a:r>
              <a:rPr lang="en-US" dirty="0"/>
              <a:t>Tremors</a:t>
            </a:r>
          </a:p>
          <a:p>
            <a:r>
              <a:rPr lang="en-US" dirty="0"/>
              <a:t>Myoclonus</a:t>
            </a:r>
          </a:p>
          <a:p>
            <a:r>
              <a:rPr lang="en-US" dirty="0"/>
              <a:t>Dysarthria</a:t>
            </a:r>
          </a:p>
          <a:p>
            <a:r>
              <a:rPr lang="en-US" dirty="0"/>
              <a:t>Incoordination</a:t>
            </a:r>
          </a:p>
          <a:p>
            <a:r>
              <a:rPr lang="en-US" dirty="0"/>
              <a:t>Headache</a:t>
            </a:r>
          </a:p>
          <a:p>
            <a:r>
              <a:rPr lang="en-US" dirty="0" smtClean="0"/>
              <a:t>Delirium</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111</a:t>
            </a:fld>
            <a:endParaRPr lang="en-US"/>
          </a:p>
        </p:txBody>
      </p:sp>
    </p:spTree>
    <p:extLst>
      <p:ext uri="{BB962C8B-B14F-4D97-AF65-F5344CB8AC3E}">
        <p14:creationId xmlns:p14="http://schemas.microsoft.com/office/powerpoint/2010/main" val="3366885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77500" lnSpcReduction="20000"/>
          </a:bodyPr>
          <a:lstStyle/>
          <a:p>
            <a:r>
              <a:rPr lang="en-US" i="1" dirty="0" smtClean="0"/>
              <a:t>Gastrointestinal</a:t>
            </a:r>
            <a:endParaRPr lang="en-US" dirty="0"/>
          </a:p>
          <a:p>
            <a:r>
              <a:rPr lang="en-US" dirty="0"/>
              <a:t>Abdominal cramping</a:t>
            </a:r>
          </a:p>
          <a:p>
            <a:r>
              <a:rPr lang="en-US" dirty="0"/>
              <a:t>Bloating</a:t>
            </a:r>
          </a:p>
          <a:p>
            <a:r>
              <a:rPr lang="en-US" dirty="0"/>
              <a:t>Diarrhea</a:t>
            </a:r>
          </a:p>
          <a:p>
            <a:r>
              <a:rPr lang="en-US" i="1" dirty="0"/>
              <a:t>Neurological</a:t>
            </a:r>
            <a:endParaRPr lang="en-US" dirty="0"/>
          </a:p>
          <a:p>
            <a:r>
              <a:rPr lang="en-US" dirty="0"/>
              <a:t>Tremors</a:t>
            </a:r>
          </a:p>
          <a:p>
            <a:r>
              <a:rPr lang="en-US" dirty="0"/>
              <a:t>Myoclonus</a:t>
            </a:r>
          </a:p>
          <a:p>
            <a:r>
              <a:rPr lang="en-US" dirty="0"/>
              <a:t>Dysarthria</a:t>
            </a:r>
          </a:p>
          <a:p>
            <a:r>
              <a:rPr lang="en-US" dirty="0"/>
              <a:t>Incoordination</a:t>
            </a:r>
          </a:p>
          <a:p>
            <a:r>
              <a:rPr lang="en-US" dirty="0"/>
              <a:t>Headache</a:t>
            </a:r>
          </a:p>
          <a:p>
            <a:r>
              <a:rPr lang="en-US" dirty="0" smtClean="0"/>
              <a:t>Delirium</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112</a:t>
            </a:fld>
            <a:endParaRPr lang="en-US"/>
          </a:p>
        </p:txBody>
      </p:sp>
    </p:spTree>
    <p:extLst>
      <p:ext uri="{BB962C8B-B14F-4D97-AF65-F5344CB8AC3E}">
        <p14:creationId xmlns:p14="http://schemas.microsoft.com/office/powerpoint/2010/main" val="6727409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92500" lnSpcReduction="20000"/>
          </a:bodyPr>
          <a:lstStyle/>
          <a:p>
            <a:r>
              <a:rPr lang="en-US" i="1" dirty="0"/>
              <a:t>Cardiovascular</a:t>
            </a:r>
            <a:endParaRPr lang="en-US" dirty="0"/>
          </a:p>
          <a:p>
            <a:r>
              <a:rPr lang="en-US" dirty="0"/>
              <a:t>Tachycardia</a:t>
            </a:r>
          </a:p>
          <a:p>
            <a:r>
              <a:rPr lang="en-US" dirty="0"/>
              <a:t>Hypotension</a:t>
            </a:r>
          </a:p>
          <a:p>
            <a:r>
              <a:rPr lang="en-US" dirty="0"/>
              <a:t>Hypertension</a:t>
            </a:r>
          </a:p>
          <a:p>
            <a:r>
              <a:rPr lang="en-US" dirty="0"/>
              <a:t>Cardiovascular </a:t>
            </a:r>
            <a:r>
              <a:rPr lang="en-US" dirty="0" smtClean="0"/>
              <a:t>collapse - death</a:t>
            </a:r>
            <a:endParaRPr lang="en-US" dirty="0"/>
          </a:p>
          <a:p>
            <a:r>
              <a:rPr lang="en-US" i="1" dirty="0"/>
              <a:t>Psychiatric</a:t>
            </a:r>
            <a:endParaRPr lang="en-US" dirty="0"/>
          </a:p>
          <a:p>
            <a:r>
              <a:rPr lang="en-US" dirty="0"/>
              <a:t>Hypomanic symptoms</a:t>
            </a:r>
          </a:p>
          <a:p>
            <a:r>
              <a:rPr lang="en-US" dirty="0"/>
              <a:t>Racing thoughts</a:t>
            </a:r>
          </a:p>
          <a:p>
            <a:r>
              <a:rPr lang="en-US" dirty="0"/>
              <a:t>Pressure of </a:t>
            </a:r>
            <a:r>
              <a:rPr lang="en-US" dirty="0" smtClean="0"/>
              <a:t>speech</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113</a:t>
            </a:fld>
            <a:endParaRPr lang="en-US"/>
          </a:p>
        </p:txBody>
      </p:sp>
    </p:spTree>
    <p:extLst>
      <p:ext uri="{BB962C8B-B14F-4D97-AF65-F5344CB8AC3E}">
        <p14:creationId xmlns:p14="http://schemas.microsoft.com/office/powerpoint/2010/main" val="6237488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lnSpcReduction="10000"/>
          </a:bodyPr>
          <a:lstStyle/>
          <a:p>
            <a:r>
              <a:rPr lang="en-US" dirty="0"/>
              <a:t>Elevated or </a:t>
            </a:r>
            <a:r>
              <a:rPr lang="en-US" dirty="0" err="1"/>
              <a:t>dysphoric</a:t>
            </a:r>
            <a:r>
              <a:rPr lang="en-US" dirty="0"/>
              <a:t> mood</a:t>
            </a:r>
          </a:p>
          <a:p>
            <a:r>
              <a:rPr lang="en-US" dirty="0"/>
              <a:t>Confusion</a:t>
            </a:r>
          </a:p>
          <a:p>
            <a:r>
              <a:rPr lang="en-US" dirty="0"/>
              <a:t>Disorientation</a:t>
            </a:r>
          </a:p>
          <a:p>
            <a:r>
              <a:rPr lang="en-US" i="1" dirty="0"/>
              <a:t>Other</a:t>
            </a:r>
            <a:endParaRPr lang="en-US" dirty="0"/>
          </a:p>
          <a:p>
            <a:r>
              <a:rPr lang="en-US" dirty="0"/>
              <a:t>Diaphoresis</a:t>
            </a:r>
          </a:p>
          <a:p>
            <a:r>
              <a:rPr lang="en-US" dirty="0"/>
              <a:t>Elevated temperature</a:t>
            </a:r>
          </a:p>
          <a:p>
            <a:r>
              <a:rPr lang="en-US" dirty="0"/>
              <a:t>Hyperthermia</a:t>
            </a:r>
          </a:p>
          <a:p>
            <a:r>
              <a:rPr lang="en-US" dirty="0" err="1"/>
              <a:t>Hyperreflexia</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114</a:t>
            </a:fld>
            <a:endParaRPr lang="en-US"/>
          </a:p>
        </p:txBody>
      </p:sp>
    </p:spTree>
    <p:extLst>
      <p:ext uri="{BB962C8B-B14F-4D97-AF65-F5344CB8AC3E}">
        <p14:creationId xmlns:p14="http://schemas.microsoft.com/office/powerpoint/2010/main" val="20379961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92500" lnSpcReduction="10000"/>
          </a:bodyPr>
          <a:lstStyle/>
          <a:p>
            <a:r>
              <a:rPr lang="en-US" b="1" dirty="0"/>
              <a:t>In the worst case scenario,</a:t>
            </a:r>
            <a:r>
              <a:rPr lang="en-US" dirty="0"/>
              <a:t> </a:t>
            </a:r>
            <a:r>
              <a:rPr lang="en-US" i="1" dirty="0"/>
              <a:t>hyperpyrexia and death</a:t>
            </a:r>
            <a:r>
              <a:rPr lang="en-US" dirty="0"/>
              <a:t> </a:t>
            </a:r>
            <a:r>
              <a:rPr lang="en-US" b="1" dirty="0"/>
              <a:t>may be the outcome of this interaction.</a:t>
            </a:r>
            <a:r>
              <a:rPr lang="en-US" dirty="0"/>
              <a:t> The classic cause of this syndrome is the co-administration of an MAOI with an SSRI or a DSNRI (e.g., duloxetine, venlafaxine). For this reason, it is mandatory to wait at least 2 weeks before switching from such drugs to an MAOI and at least 5 weeks when switching from fluoxetine to an MAOI due to the long half-lives of fluoxetine and </a:t>
            </a:r>
            <a:r>
              <a:rPr lang="en-US" dirty="0" err="1" smtClean="0"/>
              <a:t>norfluoxetine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115</a:t>
            </a:fld>
            <a:endParaRPr lang="en-US"/>
          </a:p>
        </p:txBody>
      </p:sp>
    </p:spTree>
    <p:extLst>
      <p:ext uri="{BB962C8B-B14F-4D97-AF65-F5344CB8AC3E}">
        <p14:creationId xmlns:p14="http://schemas.microsoft.com/office/powerpoint/2010/main" val="18816525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a:bodyPr>
          <a:lstStyle/>
          <a:p>
            <a:r>
              <a:rPr lang="en-US" dirty="0"/>
              <a:t>If the serotonin syndrome develops, management consists of discontinuing the offending agents and waiting for resolution. Intravenous fluids and correction of vital signs are the most important </a:t>
            </a:r>
            <a:r>
              <a:rPr lang="en-US" dirty="0" smtClean="0"/>
              <a:t>interventions….</a:t>
            </a:r>
            <a:endParaRPr lang="en-US" dirty="0"/>
          </a:p>
          <a:p>
            <a:r>
              <a:rPr lang="is-IS" dirty="0"/>
              <a:t>P.</a:t>
            </a:r>
            <a:r>
              <a:rPr lang="is-IS" dirty="0" smtClean="0"/>
              <a:t>285</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116</a:t>
            </a:fld>
            <a:endParaRPr lang="en-US"/>
          </a:p>
        </p:txBody>
      </p:sp>
    </p:spTree>
    <p:extLst>
      <p:ext uri="{BB962C8B-B14F-4D97-AF65-F5344CB8AC3E}">
        <p14:creationId xmlns:p14="http://schemas.microsoft.com/office/powerpoint/2010/main" val="7259439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92500"/>
          </a:bodyPr>
          <a:lstStyle/>
          <a:p>
            <a:r>
              <a:rPr lang="en-US" dirty="0" smtClean="0"/>
              <a:t>Although not adequately </a:t>
            </a:r>
            <a:r>
              <a:rPr lang="en-US" dirty="0"/>
              <a:t>documented in humans, </a:t>
            </a:r>
            <a:r>
              <a:rPr lang="en-US" i="1" dirty="0" err="1"/>
              <a:t>cyproheptadine</a:t>
            </a:r>
            <a:r>
              <a:rPr lang="en-US" i="1" dirty="0"/>
              <a:t> or SGAs, 5-HT</a:t>
            </a:r>
            <a:r>
              <a:rPr lang="en-US" i="1" baseline="-25000" dirty="0"/>
              <a:t>2A</a:t>
            </a:r>
            <a:r>
              <a:rPr lang="en-US" i="1" dirty="0"/>
              <a:t> antagonists,</a:t>
            </a:r>
            <a:r>
              <a:rPr lang="en-US" dirty="0"/>
              <a:t> drugs to stabilize pulse and blood pressure (e.g., low-dose </a:t>
            </a:r>
            <a:r>
              <a:rPr lang="en-US" i="1" dirty="0"/>
              <a:t>epinephrine, </a:t>
            </a:r>
            <a:r>
              <a:rPr lang="en-US" i="1" dirty="0" err="1"/>
              <a:t>nitroprusside</a:t>
            </a:r>
            <a:r>
              <a:rPr lang="en-US" dirty="0"/>
              <a:t>), and control of hyperthermia (&gt;41.1Â°C) with drugs that induce paralysis (e.g., </a:t>
            </a:r>
            <a:r>
              <a:rPr lang="en-US" i="1" dirty="0" err="1"/>
              <a:t>vecuronium</a:t>
            </a:r>
            <a:r>
              <a:rPr lang="en-US" dirty="0"/>
              <a:t>) followed by </a:t>
            </a:r>
            <a:r>
              <a:rPr lang="en-US" i="1" dirty="0" err="1"/>
              <a:t>orotracheal</a:t>
            </a:r>
            <a:r>
              <a:rPr lang="en-US" i="1" dirty="0"/>
              <a:t> intubation</a:t>
            </a:r>
            <a:r>
              <a:rPr lang="en-US" dirty="0"/>
              <a:t> may also be helpful. </a:t>
            </a:r>
            <a:r>
              <a:rPr lang="en-US" i="1" dirty="0"/>
              <a:t>BZDs</a:t>
            </a:r>
            <a:r>
              <a:rPr lang="en-US" dirty="0"/>
              <a:t> may be necessary to control agitation.</a:t>
            </a:r>
          </a:p>
          <a:p>
            <a:r>
              <a:rPr lang="is-IS" dirty="0" smtClean="0"/>
              <a:t>P</a:t>
            </a:r>
            <a:r>
              <a:rPr lang="is-IS" dirty="0"/>
              <a:t>.</a:t>
            </a:r>
            <a:r>
              <a:rPr lang="is-IS" dirty="0" smtClean="0"/>
              <a:t>285</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117</a:t>
            </a:fld>
            <a:endParaRPr lang="en-US"/>
          </a:p>
        </p:txBody>
      </p:sp>
    </p:spTree>
    <p:extLst>
      <p:ext uri="{BB962C8B-B14F-4D97-AF65-F5344CB8AC3E}">
        <p14:creationId xmlns:p14="http://schemas.microsoft.com/office/powerpoint/2010/main" val="28547033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9000"/>
            <a:ext cx="8229600" cy="1143000"/>
          </a:xfrm>
        </p:spPr>
        <p:txBody>
          <a:bodyPr>
            <a:normAutofit/>
          </a:bodyPr>
          <a:lstStyle/>
          <a:p>
            <a:r>
              <a:rPr lang="en-US" b="1" dirty="0"/>
              <a:t>Serotonin Syndrome</a:t>
            </a:r>
          </a:p>
        </p:txBody>
      </p:sp>
      <p:sp>
        <p:nvSpPr>
          <p:cNvPr id="3" name="Content Placeholder 2"/>
          <p:cNvSpPr>
            <a:spLocks noGrp="1"/>
          </p:cNvSpPr>
          <p:nvPr>
            <p:ph idx="1"/>
          </p:nvPr>
        </p:nvSpPr>
        <p:spPr>
          <a:xfrm>
            <a:off x="457200" y="2332037"/>
            <a:ext cx="8229600" cy="4525963"/>
          </a:xfrm>
        </p:spPr>
        <p:txBody>
          <a:bodyPr>
            <a:normAutofit fontScale="85000" lnSpcReduction="10000"/>
          </a:bodyPr>
          <a:lstStyle/>
          <a:p>
            <a:r>
              <a:rPr lang="en-US" b="1" dirty="0"/>
              <a:t>In the worst case scenario,</a:t>
            </a:r>
            <a:r>
              <a:rPr lang="en-US" dirty="0"/>
              <a:t> </a:t>
            </a:r>
            <a:r>
              <a:rPr lang="en-US" i="1" dirty="0"/>
              <a:t>hyperpyrexia and death</a:t>
            </a:r>
            <a:r>
              <a:rPr lang="en-US" dirty="0"/>
              <a:t> </a:t>
            </a:r>
            <a:r>
              <a:rPr lang="en-US" b="1" dirty="0"/>
              <a:t>may be the outcome of this interaction.</a:t>
            </a:r>
            <a:r>
              <a:rPr lang="en-US" dirty="0"/>
              <a:t> </a:t>
            </a:r>
            <a:endParaRPr lang="en-US" dirty="0" smtClean="0"/>
          </a:p>
          <a:p>
            <a:r>
              <a:rPr lang="en-US" dirty="0" smtClean="0"/>
              <a:t>Longer </a:t>
            </a:r>
            <a:r>
              <a:rPr lang="en-US" dirty="0"/>
              <a:t>intervals are required if the dose of fluoxetine has been greater than 20 mg per day because this drug inhibits its own clearance and hence has an even longer half-life at higher doses. Longer intervals are also advisable in elderly patients and in those with significant hepatic, renal, or left ventricular cardiac dysfunction. It is probably safe to use a drug-free period of only a few days when switching from a TCA to an MAOI.</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118</a:t>
            </a:fld>
            <a:endParaRPr lang="en-US"/>
          </a:p>
        </p:txBody>
      </p:sp>
    </p:spTree>
    <p:extLst>
      <p:ext uri="{BB962C8B-B14F-4D97-AF65-F5344CB8AC3E}">
        <p14:creationId xmlns:p14="http://schemas.microsoft.com/office/powerpoint/2010/main" val="7679267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a:bodyPr>
          <a:lstStyle/>
          <a:p>
            <a:r>
              <a:rPr lang="en-US" b="1" dirty="0" smtClean="0"/>
              <a:t>Hypertensive </a:t>
            </a:r>
            <a:r>
              <a:rPr lang="en-US" b="1" dirty="0"/>
              <a:t>crisis often occurs when two or more drugs acting via different mechanisms potentiate the cardiovascular effects of NE. It can also occur as a result of a </a:t>
            </a:r>
            <a:r>
              <a:rPr lang="en-US" b="1" dirty="0" smtClean="0"/>
              <a:t>drug - food </a:t>
            </a:r>
            <a:r>
              <a:rPr lang="en-US" b="1" dirty="0"/>
              <a:t>interaction involving MAOIs and </a:t>
            </a:r>
            <a:r>
              <a:rPr lang="en-US" b="1" dirty="0" err="1"/>
              <a:t>tyramine</a:t>
            </a:r>
            <a:r>
              <a:rPr lang="en-US" b="1" dirty="0"/>
              <a:t>-containing </a:t>
            </a:r>
            <a:r>
              <a:rPr lang="en-US" b="1" dirty="0" smtClean="0"/>
              <a:t>foods</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119</a:t>
            </a:fld>
            <a:endParaRPr lang="en-US"/>
          </a:p>
        </p:txBody>
      </p:sp>
    </p:spTree>
    <p:extLst>
      <p:ext uri="{BB962C8B-B14F-4D97-AF65-F5344CB8AC3E}">
        <p14:creationId xmlns:p14="http://schemas.microsoft.com/office/powerpoint/2010/main" val="24464836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a:t>Like the serotonin syndrome, hypertensive crisis can be fatal. Prodromal symptoms include:</a:t>
            </a:r>
          </a:p>
          <a:p>
            <a:r>
              <a:rPr lang="en-US" dirty="0"/>
              <a:t>Sharply </a:t>
            </a:r>
            <a:r>
              <a:rPr lang="en-US" i="1" dirty="0"/>
              <a:t>elevated blood pressure</a:t>
            </a:r>
            <a:endParaRPr lang="en-US" dirty="0"/>
          </a:p>
          <a:p>
            <a:r>
              <a:rPr lang="en-US" dirty="0"/>
              <a:t>Severe occipital </a:t>
            </a:r>
            <a:r>
              <a:rPr lang="en-US" i="1" dirty="0"/>
              <a:t>headaches</a:t>
            </a:r>
            <a:endParaRPr lang="en-US" dirty="0"/>
          </a:p>
          <a:p>
            <a:r>
              <a:rPr lang="en-US" i="1" dirty="0"/>
              <a:t>Stiff neck</a:t>
            </a:r>
            <a:endParaRPr lang="en-US" dirty="0"/>
          </a:p>
          <a:p>
            <a:r>
              <a:rPr lang="en-US" i="1" dirty="0"/>
              <a:t>Sweating</a:t>
            </a:r>
            <a:endParaRPr lang="en-US" dirty="0"/>
          </a:p>
          <a:p>
            <a:r>
              <a:rPr lang="en-US" i="1" dirty="0"/>
              <a:t>Nausea</a:t>
            </a:r>
            <a:r>
              <a:rPr lang="en-US" dirty="0"/>
              <a:t> and </a:t>
            </a:r>
            <a:r>
              <a:rPr lang="en-US" i="1" dirty="0"/>
              <a:t>vomiting</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120</a:t>
            </a:fld>
            <a:endParaRPr lang="en-US"/>
          </a:p>
        </p:txBody>
      </p:sp>
    </p:spTree>
    <p:extLst>
      <p:ext uri="{BB962C8B-B14F-4D97-AF65-F5344CB8AC3E}">
        <p14:creationId xmlns:p14="http://schemas.microsoft.com/office/powerpoint/2010/main" val="26580694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lnSpcReduction="10000"/>
          </a:bodyPr>
          <a:lstStyle/>
          <a:p>
            <a:r>
              <a:rPr lang="en-US" dirty="0"/>
              <a:t>Written instructions in case of an adverse reaction usually require that the patient be directed to an emergency room for evaluation, monitoring, and treatment. Nonspecific treatment of a hypertensive crisis includes:</a:t>
            </a:r>
          </a:p>
          <a:p>
            <a:r>
              <a:rPr lang="en-US" i="1" dirty="0"/>
              <a:t>Discontinuance</a:t>
            </a:r>
            <a:r>
              <a:rPr lang="en-US" dirty="0"/>
              <a:t> of the MAOI</a:t>
            </a:r>
          </a:p>
          <a:p>
            <a:r>
              <a:rPr lang="en-US" i="1" dirty="0"/>
              <a:t>Acidification</a:t>
            </a:r>
            <a:r>
              <a:rPr lang="en-US" dirty="0"/>
              <a:t> of the urine to hasten elimination</a:t>
            </a:r>
          </a:p>
          <a:p>
            <a:r>
              <a:rPr lang="en-US" dirty="0"/>
              <a:t>Maintenance of </a:t>
            </a:r>
            <a:r>
              <a:rPr lang="en-US" i="1" dirty="0"/>
              <a:t>glucose</a:t>
            </a:r>
            <a:r>
              <a:rPr lang="en-US" dirty="0"/>
              <a:t> and </a:t>
            </a:r>
            <a:r>
              <a:rPr lang="en-US" i="1" dirty="0"/>
              <a:t>temperature</a:t>
            </a:r>
            <a:r>
              <a:rPr lang="en-US" dirty="0"/>
              <a:t> </a:t>
            </a:r>
            <a:r>
              <a:rPr lang="en-US" dirty="0" smtClean="0"/>
              <a:t>balance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121</a:t>
            </a:fld>
            <a:endParaRPr lang="en-US"/>
          </a:p>
        </p:txBody>
      </p:sp>
    </p:spTree>
    <p:extLst>
      <p:ext uri="{BB962C8B-B14F-4D97-AF65-F5344CB8AC3E}">
        <p14:creationId xmlns:p14="http://schemas.microsoft.com/office/powerpoint/2010/main" val="17964710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a:bodyPr>
          <a:lstStyle/>
          <a:p>
            <a:r>
              <a:rPr lang="en-US" dirty="0"/>
              <a:t>To control hypertension, </a:t>
            </a:r>
            <a:r>
              <a:rPr lang="en-US" i="1" dirty="0" err="1"/>
              <a:t>phentolamine</a:t>
            </a:r>
            <a:r>
              <a:rPr lang="en-US" dirty="0"/>
              <a:t> 5 mg intravenously is recommended, with repeated doses of 0.25 to 0.5 mg intramuscularly every 4 to 6 hours. Alternatively, </a:t>
            </a:r>
            <a:r>
              <a:rPr lang="en-US" i="1" dirty="0"/>
              <a:t>chlorpromazine</a:t>
            </a:r>
            <a:r>
              <a:rPr lang="en-US" dirty="0"/>
              <a:t> 50 mg intramuscularly is given, followed by 25 mg intramuscularly every 1 to 2 hours. </a:t>
            </a:r>
            <a:r>
              <a:rPr lang="en-US" b="1" dirty="0" err="1"/>
              <a:t>Nifedipine</a:t>
            </a:r>
            <a:r>
              <a:rPr lang="en-US" b="1" dirty="0"/>
              <a:t> is not recommended.</a:t>
            </a:r>
            <a:r>
              <a:rPr lang="en-US" dirty="0"/>
              <a:t> Blood pressure should be monitored closely to avoid overcompensation and hypotensive episodes</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122</a:t>
            </a:fld>
            <a:endParaRPr lang="en-US"/>
          </a:p>
        </p:txBody>
      </p:sp>
    </p:spTree>
    <p:extLst>
      <p:ext uri="{BB962C8B-B14F-4D97-AF65-F5344CB8AC3E}">
        <p14:creationId xmlns:p14="http://schemas.microsoft.com/office/powerpoint/2010/main" val="4333833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We studied platelet MAO levels after </a:t>
            </a:r>
            <a:r>
              <a:rPr lang="en-US" dirty="0" err="1"/>
              <a:t>phenelzine</a:t>
            </a:r>
            <a:r>
              <a:rPr lang="en-US" dirty="0"/>
              <a:t> discontinuation and found that the half-life of MAO regeneration was about 5 days </a:t>
            </a:r>
            <a:r>
              <a:rPr lang="en-US" dirty="0" smtClean="0"/>
              <a:t>... </a:t>
            </a:r>
            <a:r>
              <a:rPr lang="en-US" dirty="0"/>
              <a:t>Nevertheless, one reliable patient required hospitalization for a hypertensive crisis precipitated by cheese ingested 12 days after </a:t>
            </a:r>
            <a:r>
              <a:rPr lang="en-US" dirty="0" err="1"/>
              <a:t>phenelzine</a:t>
            </a:r>
            <a:r>
              <a:rPr lang="en-US" dirty="0"/>
              <a:t> discontinuation. Thus, patients should be asked to follow dietary restrictions for at least 2 weeks after discontinuation to allow for regeneration of enzymes</a:t>
            </a:r>
            <a:r>
              <a:rPr lang="en-US" dirty="0" smtClean="0"/>
              <a:t>.</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123</a:t>
            </a:fld>
            <a:endParaRPr lang="en-US"/>
          </a:p>
        </p:txBody>
      </p:sp>
    </p:spTree>
    <p:extLst>
      <p:ext uri="{BB962C8B-B14F-4D97-AF65-F5344CB8AC3E}">
        <p14:creationId xmlns:p14="http://schemas.microsoft.com/office/powerpoint/2010/main" val="2980539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Because of this risk, a patient's ability to comply with the dietary restrictions should be carefully evaluated before starting an MAOI. Hospitalized patients should be placed on a </a:t>
            </a:r>
            <a:r>
              <a:rPr lang="en-US" dirty="0" err="1"/>
              <a:t>tyramine</a:t>
            </a:r>
            <a:r>
              <a:rPr lang="en-US" dirty="0"/>
              <a:t>-free diet, and outpatients should be questioned about their history of compliance, suicide potential, and ability to comprehend the dietary restrictions. These restrictions should be given to the patient in writing. Patients who cannot follow directions accurately or who may be manipulative or suicidal should not be considered for treatment with MAOIs.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124</a:t>
            </a:fld>
            <a:endParaRPr lang="en-US"/>
          </a:p>
        </p:txBody>
      </p:sp>
    </p:spTree>
    <p:extLst>
      <p:ext uri="{BB962C8B-B14F-4D97-AF65-F5344CB8AC3E}">
        <p14:creationId xmlns:p14="http://schemas.microsoft.com/office/powerpoint/2010/main" val="19870388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MAOIs: Hypertensive </a:t>
            </a:r>
            <a:r>
              <a:rPr lang="en-US" b="1" dirty="0"/>
              <a:t>Crisis</a:t>
            </a:r>
            <a:br>
              <a:rPr lang="en-US" b="1" dirty="0"/>
            </a:br>
            <a:endParaRPr lang="en-US" dirty="0"/>
          </a:p>
        </p:txBody>
      </p:sp>
      <p:sp>
        <p:nvSpPr>
          <p:cNvPr id="3" name="Content Placeholder 2"/>
          <p:cNvSpPr>
            <a:spLocks noGrp="1"/>
          </p:cNvSpPr>
          <p:nvPr>
            <p:ph idx="1"/>
          </p:nvPr>
        </p:nvSpPr>
        <p:spPr/>
        <p:txBody>
          <a:bodyPr>
            <a:normAutofit/>
          </a:bodyPr>
          <a:lstStyle/>
          <a:p>
            <a:r>
              <a:rPr lang="en-US" dirty="0"/>
              <a:t>The MAO-B inhibitor </a:t>
            </a:r>
            <a:r>
              <a:rPr lang="en-US" dirty="0" err="1"/>
              <a:t>selegiline</a:t>
            </a:r>
            <a:r>
              <a:rPr lang="en-US" dirty="0"/>
              <a:t> has been approved by the FDA for use in Parkinson's disease. At the lower dose range, it does not interact with </a:t>
            </a:r>
            <a:r>
              <a:rPr lang="en-US" dirty="0" err="1"/>
              <a:t>tyramine</a:t>
            </a:r>
            <a:r>
              <a:rPr lang="en-US" dirty="0"/>
              <a:t>. As mentioned earlier, evidence of efficacy for a transdermal delivery system for </a:t>
            </a:r>
            <a:r>
              <a:rPr lang="en-US" dirty="0" err="1"/>
              <a:t>selegiline</a:t>
            </a:r>
            <a:r>
              <a:rPr lang="en-US" dirty="0"/>
              <a:t> has led to its approval for depression. This formulation does not interact with tyramine to produce a hypertensive crisis </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125</a:t>
            </a:fld>
            <a:endParaRPr lang="en-US"/>
          </a:p>
        </p:txBody>
      </p:sp>
    </p:spTree>
    <p:extLst>
      <p:ext uri="{BB962C8B-B14F-4D97-AF65-F5344CB8AC3E}">
        <p14:creationId xmlns:p14="http://schemas.microsoft.com/office/powerpoint/2010/main" val="20110385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Adverse </a:t>
            </a:r>
            <a:r>
              <a:rPr lang="en-US" b="1" i="1" dirty="0" smtClean="0"/>
              <a:t>Drug-Drug </a:t>
            </a:r>
            <a:r>
              <a:rPr lang="en-US" b="1" i="1" dirty="0"/>
              <a:t>Interactions with Specific Antidepressants</a:t>
            </a:r>
            <a:endParaRPr lang="en-US" dirty="0"/>
          </a:p>
        </p:txBody>
      </p:sp>
      <p:sp>
        <p:nvSpPr>
          <p:cNvPr id="3" name="Content Placeholder 2"/>
          <p:cNvSpPr>
            <a:spLocks noGrp="1"/>
          </p:cNvSpPr>
          <p:nvPr>
            <p:ph idx="1"/>
          </p:nvPr>
        </p:nvSpPr>
        <p:spPr/>
        <p:txBody>
          <a:bodyPr>
            <a:normAutofit fontScale="92500" lnSpcReduction="10000"/>
          </a:bodyPr>
          <a:lstStyle/>
          <a:p>
            <a:r>
              <a:rPr lang="en-US" dirty="0"/>
              <a:t>Given their profound effects on central serotonin mechanisms in the brain stem, the SSRIs can interact with other central serotonin agonists to produce this </a:t>
            </a:r>
            <a:r>
              <a:rPr lang="en-US" dirty="0" smtClean="0"/>
              <a:t>syndrome... </a:t>
            </a:r>
            <a:r>
              <a:rPr lang="en-US" dirty="0"/>
              <a:t>Although this reaction typically is mild and self-limiting once the offending agents are discontinued, it can be serious, and fatalities have occurred. Because the most profound reactions have been reported when MAOIs have been added to SSRIs, such combination therapy is contraindicated.</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126</a:t>
            </a:fld>
            <a:endParaRPr lang="en-US"/>
          </a:p>
        </p:txBody>
      </p:sp>
    </p:spTree>
    <p:extLst>
      <p:ext uri="{BB962C8B-B14F-4D97-AF65-F5344CB8AC3E}">
        <p14:creationId xmlns:p14="http://schemas.microsoft.com/office/powerpoint/2010/main" val="885883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Adverse </a:t>
            </a:r>
            <a:r>
              <a:rPr lang="en-US" b="1" i="1" dirty="0" smtClean="0"/>
              <a:t>Drug-Drug </a:t>
            </a:r>
            <a:r>
              <a:rPr lang="en-US" b="1" i="1" dirty="0"/>
              <a:t>Interactions with Specific Antidepressants</a:t>
            </a:r>
            <a:endParaRPr lang="en-US" dirty="0"/>
          </a:p>
        </p:txBody>
      </p:sp>
      <p:sp>
        <p:nvSpPr>
          <p:cNvPr id="3" name="Content Placeholder 2"/>
          <p:cNvSpPr>
            <a:spLocks noGrp="1"/>
          </p:cNvSpPr>
          <p:nvPr>
            <p:ph idx="1"/>
          </p:nvPr>
        </p:nvSpPr>
        <p:spPr/>
        <p:txBody>
          <a:bodyPr>
            <a:normAutofit fontScale="92500" lnSpcReduction="10000"/>
          </a:bodyPr>
          <a:lstStyle/>
          <a:p>
            <a:r>
              <a:rPr lang="en-US" dirty="0"/>
              <a:t>Given their profound effects on central serotonin mechanisms in the brain stem, the SSRIs can interact with other central serotonin agonists to produce this syndrome </a:t>
            </a:r>
            <a:r>
              <a:rPr lang="en-US" dirty="0" smtClean="0"/>
              <a:t>... </a:t>
            </a:r>
            <a:r>
              <a:rPr lang="en-US" dirty="0"/>
              <a:t>Although this reaction typically is mild and self-limiting once the offending agents are discontinued, it can be serious, and fatalities have occurred. Because the most profound reactions have been reported when MAOIs have been added to SSRIs, such combination therapy is contraindicated.</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127</a:t>
            </a:fld>
            <a:endParaRPr lang="en-US"/>
          </a:p>
        </p:txBody>
      </p:sp>
    </p:spTree>
    <p:extLst>
      <p:ext uri="{BB962C8B-B14F-4D97-AF65-F5344CB8AC3E}">
        <p14:creationId xmlns:p14="http://schemas.microsoft.com/office/powerpoint/2010/main" val="4199988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Adverse </a:t>
            </a:r>
            <a:r>
              <a:rPr lang="en-US" b="1" i="1" dirty="0" smtClean="0"/>
              <a:t>Drug-Drug </a:t>
            </a:r>
            <a:r>
              <a:rPr lang="en-US" b="1" i="1" dirty="0"/>
              <a:t>Interactions with Specific Antidepressants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The clinician must also be aware of the long half-life (several days) of fluoxetine because the potential for this reaction remains present until its active metabolite, </a:t>
            </a:r>
            <a:r>
              <a:rPr lang="en-US" b="1" dirty="0" err="1"/>
              <a:t>norfluoxetine</a:t>
            </a:r>
            <a:r>
              <a:rPr lang="en-US" b="1" dirty="0"/>
              <a:t>, has been cleared. This can take 6 weeks or more depending on the daily dose of fluoxetine used, as well as the age and health of the patient. For this reason the risk of adverse interactions involving fluoxetine can persist for weeks to months after it has been stopped.</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E801-F8EE-7949-BFD9-E02408B677AC}" type="slidenum">
              <a:rPr lang="en-US" smtClean="0"/>
              <a:t>128</a:t>
            </a:fld>
            <a:endParaRPr lang="en-US"/>
          </a:p>
        </p:txBody>
      </p:sp>
    </p:spTree>
    <p:extLst>
      <p:ext uri="{BB962C8B-B14F-4D97-AF65-F5344CB8AC3E}">
        <p14:creationId xmlns:p14="http://schemas.microsoft.com/office/powerpoint/2010/main" val="145731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640</TotalTime>
  <Words>9408</Words>
  <Application>Microsoft Office PowerPoint</Application>
  <PresentationFormat>On-screen Show (4:3)</PresentationFormat>
  <Paragraphs>535</Paragraphs>
  <Slides>128</Slides>
  <Notes>0</Notes>
  <HiddenSlides>0</HiddenSlides>
  <MMClips>0</MMClips>
  <ScaleCrop>false</ScaleCrop>
  <HeadingPairs>
    <vt:vector size="4" baseType="variant">
      <vt:variant>
        <vt:lpstr>Theme</vt:lpstr>
      </vt:variant>
      <vt:variant>
        <vt:i4>1</vt:i4>
      </vt:variant>
      <vt:variant>
        <vt:lpstr>Slide Titles</vt:lpstr>
      </vt:variant>
      <vt:variant>
        <vt:i4>128</vt:i4>
      </vt:variant>
    </vt:vector>
  </HeadingPairs>
  <TitlesOfParts>
    <vt:vector size="129" baseType="lpstr">
      <vt:lpstr>Office Theme</vt:lpstr>
      <vt:lpstr>Quotes from  Principles and Practices of Psychopharmacotherapy  by  Philip Janicak</vt:lpstr>
      <vt:lpstr>Note</vt:lpstr>
      <vt:lpstr>Case 1</vt:lpstr>
      <vt:lpstr>Pharmacokinetics</vt:lpstr>
      <vt:lpstr>Pharmacokinetics</vt:lpstr>
      <vt:lpstr>Alcohol has a triphasic effect on the elimination rates of drugs that require extensive biotransformation . </vt:lpstr>
      <vt:lpstr>Cytochrome P450 Enzyme Induction</vt:lpstr>
      <vt:lpstr>Cytochrome P450 Enzyme Induction</vt:lpstr>
      <vt:lpstr>Case Example </vt:lpstr>
      <vt:lpstr>Case Example </vt:lpstr>
      <vt:lpstr>Case Example </vt:lpstr>
      <vt:lpstr>Alterations in Pharmacokinetics</vt:lpstr>
      <vt:lpstr>Alterations in Pharmacokinetics</vt:lpstr>
      <vt:lpstr>Applications of Pharmacokinetics</vt:lpstr>
      <vt:lpstr>Applications of Pharmacokinetics</vt:lpstr>
      <vt:lpstr>Applications of Pharmacokinetics</vt:lpstr>
      <vt:lpstr>Antipsychotics</vt:lpstr>
      <vt:lpstr>Antipsychotics</vt:lpstr>
      <vt:lpstr>PowerPoint Presentation</vt:lpstr>
      <vt:lpstr>Clonzapine</vt:lpstr>
      <vt:lpstr>Increasing Dopaminergic Activity</vt:lpstr>
      <vt:lpstr>Increasing Dopaminergic Activity</vt:lpstr>
      <vt:lpstr>Increasing Dopaminergic Activity</vt:lpstr>
      <vt:lpstr>Dopaminergic Activity</vt:lpstr>
      <vt:lpstr>Dopaminergic Activity</vt:lpstr>
      <vt:lpstr>Antipsychotics</vt:lpstr>
      <vt:lpstr>Evidence from a number of sources suggests that clozapine reduces the risk of suicide in schizophrenia. </vt:lpstr>
      <vt:lpstr>Evidence from a number of sources suggests that clozapine reduces the risk of suicide in schizophrenia. </vt:lpstr>
      <vt:lpstr>Starting Clozapine </vt:lpstr>
      <vt:lpstr>Quetiapine</vt:lpstr>
      <vt:lpstr>Starting Clozapine </vt:lpstr>
      <vt:lpstr>Aripiprazole</vt:lpstr>
      <vt:lpstr>Aripiprazole</vt:lpstr>
      <vt:lpstr>Benzodiazepines </vt:lpstr>
      <vt:lpstr>Lorazepam </vt:lpstr>
      <vt:lpstr>Catatonia. </vt:lpstr>
      <vt:lpstr>Antidepressants plus antipsychotics</vt:lpstr>
      <vt:lpstr>Adverse Effects of Antipsychotics </vt:lpstr>
      <vt:lpstr>Adverse Effects of Antipsychotics </vt:lpstr>
      <vt:lpstr>Central Nervous System Acute Extrapyramidal Side Effects</vt:lpstr>
      <vt:lpstr>Central Nervous System Acute Extrapyramidal Side Effects</vt:lpstr>
      <vt:lpstr>Central Nervous System Acute Extrapyramidal Side Effects</vt:lpstr>
      <vt:lpstr>Central Nervous System Acute Extrapyramidal Side Effects</vt:lpstr>
      <vt:lpstr>Central Nervous System Acute Extrapyramidal Side Effects</vt:lpstr>
      <vt:lpstr>Central Nervous System Acute Extrapyramidal Side Effects</vt:lpstr>
      <vt:lpstr>Central Nervous System Acute Extrapyramidal Side Effects</vt:lpstr>
      <vt:lpstr>Late-Onset (Tardive) Extrapyramidal Side Effects </vt:lpstr>
      <vt:lpstr>Late-Onset (Tardive) Extrapyramidal Side Effects </vt:lpstr>
      <vt:lpstr>Masked Depression</vt:lpstr>
      <vt:lpstr>Masked Depression</vt:lpstr>
      <vt:lpstr>Treatment with antidepressants</vt:lpstr>
      <vt:lpstr>Discovery: Tricyclic Antidepressants</vt:lpstr>
      <vt:lpstr>Discovery: Monoamine Oxidase Inhibitors</vt:lpstr>
      <vt:lpstr>Hypothesis of depression</vt:lpstr>
      <vt:lpstr>CYP Isoenzymes / caution: Asian pop </vt:lpstr>
      <vt:lpstr>Elimination Half-Life </vt:lpstr>
      <vt:lpstr>Elimination Half-Life </vt:lpstr>
      <vt:lpstr>Age and Gender Issues </vt:lpstr>
      <vt:lpstr>Nonlinear Kinetics </vt:lpstr>
      <vt:lpstr>TDM: therapeutic drug monitoring</vt:lpstr>
      <vt:lpstr>TDM: therapeutic drug monitoring</vt:lpstr>
      <vt:lpstr>Tricyclics: Safety and Tolerability </vt:lpstr>
      <vt:lpstr>Central Nervous System Toxicity </vt:lpstr>
      <vt:lpstr>Central Nervous System Toxicity </vt:lpstr>
      <vt:lpstr>Central Nervous System Toxicity </vt:lpstr>
      <vt:lpstr>TCAs: Cardiovascular Toxicity </vt:lpstr>
      <vt:lpstr>TCAs: Cardiovascular Toxicity </vt:lpstr>
      <vt:lpstr>TCAs: Cardiovascular Toxicity </vt:lpstr>
      <vt:lpstr>Contraindications for MAOIs. </vt:lpstr>
      <vt:lpstr>MAOI Warnings</vt:lpstr>
      <vt:lpstr>MAOI Warnings</vt:lpstr>
      <vt:lpstr>MAOI Warnings</vt:lpstr>
      <vt:lpstr>MAOI Warnings</vt:lpstr>
      <vt:lpstr>MAOI Warnings</vt:lpstr>
      <vt:lpstr>MAOI Warnings</vt:lpstr>
      <vt:lpstr>MAOI Warnings</vt:lpstr>
      <vt:lpstr>MAOI Warnings</vt:lpstr>
      <vt:lpstr>MAOI Warnings</vt:lpstr>
      <vt:lpstr>MAOI Warnings</vt:lpstr>
      <vt:lpstr>MAOI Warnings</vt:lpstr>
      <vt:lpstr>Suicidality and Selective Serotonin Reuptake Inhibitors </vt:lpstr>
      <vt:lpstr>Suicidality and Selective Serotonin Reuptake Inhibitors </vt:lpstr>
      <vt:lpstr>Sexual Dysfunction with Selective Serotonin Reuptake Inhibitors, Venlafaxine, and Duloxetine </vt:lpstr>
      <vt:lpstr>Sexual Dysfunction with Selective Serotonin Reuptake Inhibitors, Venlafaxine, and Duloxetine </vt:lpstr>
      <vt:lpstr>Withdrawal/Discontinuation Syndrome </vt:lpstr>
      <vt:lpstr>Symptoms of SSRI withdrawal syndrome  </vt:lpstr>
      <vt:lpstr>Symptoms of SSRI withdrawal syndrome  </vt:lpstr>
      <vt:lpstr>Symptoms of SSRI withdrawal syndrome  </vt:lpstr>
      <vt:lpstr>Symptoms of SSRI withdrawal syndrome  </vt:lpstr>
      <vt:lpstr>Symptoms of SSRI withdrawal syndrome  </vt:lpstr>
      <vt:lpstr>Symptoms of SSRI withdrawal syndrome  </vt:lpstr>
      <vt:lpstr>Symptoms of SSRI withdrawal syndrome  </vt:lpstr>
      <vt:lpstr>Symptoms of SSRI withdrawal syndrome  </vt:lpstr>
      <vt:lpstr>TCAs: Cardiovascular Effects </vt:lpstr>
      <vt:lpstr>TCAs: Cardiovascular Effects </vt:lpstr>
      <vt:lpstr>TCAs: Cardiovascular Effects </vt:lpstr>
      <vt:lpstr>TCAs: Central Nervous System Toxicity  </vt:lpstr>
      <vt:lpstr>TCAs: Central Nervous System Toxicity  </vt:lpstr>
      <vt:lpstr>TCAs: Overdose </vt:lpstr>
      <vt:lpstr>TCAs: Overdose </vt:lpstr>
      <vt:lpstr>TCAs: Overdose </vt:lpstr>
      <vt:lpstr>TCAs: Overdose </vt:lpstr>
      <vt:lpstr>TCAs: Overdose </vt:lpstr>
      <vt:lpstr>TCAs: Overdose </vt:lpstr>
      <vt:lpstr>TCAs: Overdose </vt:lpstr>
      <vt:lpstr>TCAs: Overdose </vt:lpstr>
      <vt:lpstr>TCAs: Overdose </vt:lpstr>
      <vt:lpstr>TCAs: Overdose </vt:lpstr>
      <vt:lpstr>TCAs: Overdose </vt:lpstr>
      <vt:lpstr>Antidepressants that block the adrenergic receptor can cause orthostatic hypotension. </vt:lpstr>
      <vt:lpstr>Serotonin Syndrome</vt:lpstr>
      <vt:lpstr>Serotonin Syndrome</vt:lpstr>
      <vt:lpstr>Serotonin Syndrome</vt:lpstr>
      <vt:lpstr>Serotonin Syndrome</vt:lpstr>
      <vt:lpstr>Serotonin Syndrome</vt:lpstr>
      <vt:lpstr>Serotonin Syndrome</vt:lpstr>
      <vt:lpstr>Serotonin Syndrome</vt:lpstr>
      <vt:lpstr>Serotonin Syndrome</vt:lpstr>
      <vt:lpstr>MAOIs: Hypertensive Crisis </vt:lpstr>
      <vt:lpstr>MAOIs: Hypertensive Crisis </vt:lpstr>
      <vt:lpstr>MAOIs: Hypertensive Crisis </vt:lpstr>
      <vt:lpstr>MAOIs: Hypertensive Crisis </vt:lpstr>
      <vt:lpstr>MAOIs: Hypertensive Crisis </vt:lpstr>
      <vt:lpstr>MAOIs: Hypertensive Crisis </vt:lpstr>
      <vt:lpstr>MAOIs: Hypertensive Crisis </vt:lpstr>
      <vt:lpstr>Adverse Drug-Drug Interactions with Specific Antidepressants</vt:lpstr>
      <vt:lpstr>Adverse Drug-Drug Interactions with Specific Antidepressants</vt:lpstr>
      <vt:lpstr>Adverse Drug-Drug Interactions with Specific Antidepressants</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Quotes from Principles and Practices of Psychopharmacotherapy by  Philip Janicak</dc:title>
  <dc:subject/>
  <dc:creator/>
  <cp:keywords/>
  <dc:description/>
  <cp:lastModifiedBy>ChiClient2</cp:lastModifiedBy>
  <cp:revision>54</cp:revision>
  <cp:lastPrinted>2018-07-10T15:46:38Z</cp:lastPrinted>
  <dcterms:created xsi:type="dcterms:W3CDTF">2018-06-02T22:52:45Z</dcterms:created>
  <dcterms:modified xsi:type="dcterms:W3CDTF">2018-07-10T18:04:16Z</dcterms:modified>
  <cp:category/>
</cp:coreProperties>
</file>