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44" r:id="rId1"/>
  </p:sldMasterIdLst>
  <p:notesMasterIdLst>
    <p:notesMasterId r:id="rId111"/>
  </p:notesMasterIdLst>
  <p:handoutMasterIdLst>
    <p:handoutMasterId r:id="rId112"/>
  </p:handoutMasterIdLst>
  <p:sldIdLst>
    <p:sldId id="309" r:id="rId2"/>
    <p:sldId id="463" r:id="rId3"/>
    <p:sldId id="424" r:id="rId4"/>
    <p:sldId id="455" r:id="rId5"/>
    <p:sldId id="456" r:id="rId6"/>
    <p:sldId id="457" r:id="rId7"/>
    <p:sldId id="425" r:id="rId8"/>
    <p:sldId id="426" r:id="rId9"/>
    <p:sldId id="427" r:id="rId10"/>
    <p:sldId id="428" r:id="rId11"/>
    <p:sldId id="429" r:id="rId12"/>
    <p:sldId id="430" r:id="rId13"/>
    <p:sldId id="458" r:id="rId14"/>
    <p:sldId id="459" r:id="rId15"/>
    <p:sldId id="431" r:id="rId16"/>
    <p:sldId id="432" r:id="rId17"/>
    <p:sldId id="433" r:id="rId18"/>
    <p:sldId id="434" r:id="rId19"/>
    <p:sldId id="435" r:id="rId20"/>
    <p:sldId id="436" r:id="rId21"/>
    <p:sldId id="437" r:id="rId22"/>
    <p:sldId id="438" r:id="rId23"/>
    <p:sldId id="462" r:id="rId24"/>
    <p:sldId id="420" r:id="rId25"/>
    <p:sldId id="377" r:id="rId26"/>
    <p:sldId id="378" r:id="rId27"/>
    <p:sldId id="379" r:id="rId28"/>
    <p:sldId id="460" r:id="rId29"/>
    <p:sldId id="461" r:id="rId30"/>
    <p:sldId id="380" r:id="rId31"/>
    <p:sldId id="381" r:id="rId32"/>
    <p:sldId id="382" r:id="rId33"/>
    <p:sldId id="383" r:id="rId34"/>
    <p:sldId id="384" r:id="rId35"/>
    <p:sldId id="387" r:id="rId36"/>
    <p:sldId id="388" r:id="rId37"/>
    <p:sldId id="389" r:id="rId38"/>
    <p:sldId id="333" r:id="rId39"/>
    <p:sldId id="297" r:id="rId40"/>
    <p:sldId id="298" r:id="rId41"/>
    <p:sldId id="299" r:id="rId42"/>
    <p:sldId id="300" r:id="rId43"/>
    <p:sldId id="301" r:id="rId44"/>
    <p:sldId id="302" r:id="rId45"/>
    <p:sldId id="303" r:id="rId46"/>
    <p:sldId id="390" r:id="rId47"/>
    <p:sldId id="391" r:id="rId48"/>
    <p:sldId id="392" r:id="rId49"/>
    <p:sldId id="393" r:id="rId50"/>
    <p:sldId id="394" r:id="rId51"/>
    <p:sldId id="395" r:id="rId52"/>
    <p:sldId id="304" r:id="rId53"/>
    <p:sldId id="396" r:id="rId54"/>
    <p:sldId id="305" r:id="rId55"/>
    <p:sldId id="306" r:id="rId56"/>
    <p:sldId id="307" r:id="rId57"/>
    <p:sldId id="308" r:id="rId58"/>
    <p:sldId id="421" r:id="rId59"/>
    <p:sldId id="422" r:id="rId60"/>
    <p:sldId id="423" r:id="rId61"/>
    <p:sldId id="397" r:id="rId62"/>
    <p:sldId id="398" r:id="rId63"/>
    <p:sldId id="399" r:id="rId64"/>
    <p:sldId id="400" r:id="rId65"/>
    <p:sldId id="401" r:id="rId66"/>
    <p:sldId id="402" r:id="rId67"/>
    <p:sldId id="403" r:id="rId68"/>
    <p:sldId id="404" r:id="rId69"/>
    <p:sldId id="405" r:id="rId70"/>
    <p:sldId id="406" r:id="rId71"/>
    <p:sldId id="407" r:id="rId72"/>
    <p:sldId id="408" r:id="rId73"/>
    <p:sldId id="409" r:id="rId74"/>
    <p:sldId id="410" r:id="rId75"/>
    <p:sldId id="411" r:id="rId76"/>
    <p:sldId id="412" r:id="rId77"/>
    <p:sldId id="413" r:id="rId78"/>
    <p:sldId id="414" r:id="rId79"/>
    <p:sldId id="415" r:id="rId80"/>
    <p:sldId id="416" r:id="rId81"/>
    <p:sldId id="417" r:id="rId82"/>
    <p:sldId id="418" r:id="rId83"/>
    <p:sldId id="419" r:id="rId84"/>
    <p:sldId id="326" r:id="rId85"/>
    <p:sldId id="327" r:id="rId86"/>
    <p:sldId id="328" r:id="rId87"/>
    <p:sldId id="329" r:id="rId88"/>
    <p:sldId id="330" r:id="rId89"/>
    <p:sldId id="331" r:id="rId90"/>
    <p:sldId id="332" r:id="rId91"/>
    <p:sldId id="439" r:id="rId92"/>
    <p:sldId id="454" r:id="rId93"/>
    <p:sldId id="440" r:id="rId94"/>
    <p:sldId id="441" r:id="rId95"/>
    <p:sldId id="442" r:id="rId96"/>
    <p:sldId id="443" r:id="rId97"/>
    <p:sldId id="444" r:id="rId98"/>
    <p:sldId id="445" r:id="rId99"/>
    <p:sldId id="446" r:id="rId100"/>
    <p:sldId id="447" r:id="rId101"/>
    <p:sldId id="448" r:id="rId102"/>
    <p:sldId id="449" r:id="rId103"/>
    <p:sldId id="450" r:id="rId104"/>
    <p:sldId id="451" r:id="rId105"/>
    <p:sldId id="452" r:id="rId106"/>
    <p:sldId id="334" r:id="rId107"/>
    <p:sldId id="335" r:id="rId108"/>
    <p:sldId id="336" r:id="rId109"/>
    <p:sldId id="337" r:id="rId110"/>
  </p:sldIdLst>
  <p:sldSz cx="9144000" cy="6858000" type="screen4x3"/>
  <p:notesSz cx="7010400" cy="92233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0851" autoAdjust="0"/>
  </p:normalViewPr>
  <p:slideViewPr>
    <p:cSldViewPr snapToGrid="0" snapToObjects="1">
      <p:cViewPr>
        <p:scale>
          <a:sx n="85" d="100"/>
          <a:sy n="85" d="100"/>
        </p:scale>
        <p:origin x="-1776" y="-8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8" Type="http://schemas.openxmlformats.org/officeDocument/2006/relationships/slide" Target="slides/slide107.xml"/><Relationship Id="rId109" Type="http://schemas.openxmlformats.org/officeDocument/2006/relationships/slide" Target="slides/slide10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10" Type="http://schemas.openxmlformats.org/officeDocument/2006/relationships/slide" Target="slides/slide109.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11" Type="http://schemas.openxmlformats.org/officeDocument/2006/relationships/notesMaster" Target="notesMasters/notesMaster1.xml"/><Relationship Id="rId112" Type="http://schemas.openxmlformats.org/officeDocument/2006/relationships/handoutMaster" Target="handoutMasters/handoutMaster1.xml"/><Relationship Id="rId113" Type="http://schemas.openxmlformats.org/officeDocument/2006/relationships/printerSettings" Target="printerSettings/printerSettings1.bin"/><Relationship Id="rId114" Type="http://schemas.openxmlformats.org/officeDocument/2006/relationships/presProps" Target="presProps.xml"/><Relationship Id="rId115" Type="http://schemas.openxmlformats.org/officeDocument/2006/relationships/viewProps" Target="viewProps.xml"/><Relationship Id="rId116" Type="http://schemas.openxmlformats.org/officeDocument/2006/relationships/theme" Target="theme/theme1.xml"/><Relationship Id="rId117"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00" Type="http://schemas.openxmlformats.org/officeDocument/2006/relationships/slide" Target="slides/slide99.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169"/>
          </a:xfrm>
          <a:prstGeom prst="rect">
            <a:avLst/>
          </a:prstGeom>
        </p:spPr>
        <p:txBody>
          <a:bodyPr vert="horz" lIns="92757" tIns="46378" rIns="92757" bIns="46378"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1169"/>
          </a:xfrm>
          <a:prstGeom prst="rect">
            <a:avLst/>
          </a:prstGeom>
        </p:spPr>
        <p:txBody>
          <a:bodyPr vert="horz" lIns="92757" tIns="46378" rIns="92757" bIns="46378" rtlCol="0"/>
          <a:lstStyle>
            <a:lvl1pPr algn="r">
              <a:defRPr sz="1200"/>
            </a:lvl1pPr>
          </a:lstStyle>
          <a:p>
            <a:fld id="{14240964-96C5-EF46-86E7-49F413780755}" type="datetimeFigureOut">
              <a:rPr lang="en-US" smtClean="0"/>
              <a:t>9/26/18</a:t>
            </a:fld>
            <a:endParaRPr lang="en-US"/>
          </a:p>
        </p:txBody>
      </p:sp>
      <p:sp>
        <p:nvSpPr>
          <p:cNvPr id="4" name="Footer Placeholder 3"/>
          <p:cNvSpPr>
            <a:spLocks noGrp="1"/>
          </p:cNvSpPr>
          <p:nvPr>
            <p:ph type="ftr" sz="quarter" idx="2"/>
          </p:nvPr>
        </p:nvSpPr>
        <p:spPr>
          <a:xfrm>
            <a:off x="0" y="8760605"/>
            <a:ext cx="3037840" cy="461169"/>
          </a:xfrm>
          <a:prstGeom prst="rect">
            <a:avLst/>
          </a:prstGeom>
        </p:spPr>
        <p:txBody>
          <a:bodyPr vert="horz" lIns="92757" tIns="46378" rIns="92757" bIns="46378"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760605"/>
            <a:ext cx="3037840" cy="461169"/>
          </a:xfrm>
          <a:prstGeom prst="rect">
            <a:avLst/>
          </a:prstGeom>
        </p:spPr>
        <p:txBody>
          <a:bodyPr vert="horz" lIns="92757" tIns="46378" rIns="92757" bIns="46378" rtlCol="0" anchor="b"/>
          <a:lstStyle>
            <a:lvl1pPr algn="r">
              <a:defRPr sz="1200"/>
            </a:lvl1pPr>
          </a:lstStyle>
          <a:p>
            <a:fld id="{E949571F-41C2-C54B-900D-3E7D4AE707F8}" type="slidenum">
              <a:rPr lang="en-US" smtClean="0"/>
              <a:t>‹#›</a:t>
            </a:fld>
            <a:endParaRPr lang="en-US"/>
          </a:p>
        </p:txBody>
      </p:sp>
    </p:spTree>
    <p:extLst>
      <p:ext uri="{BB962C8B-B14F-4D97-AF65-F5344CB8AC3E}">
        <p14:creationId xmlns:p14="http://schemas.microsoft.com/office/powerpoint/2010/main" val="171691465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169"/>
          </a:xfrm>
          <a:prstGeom prst="rect">
            <a:avLst/>
          </a:prstGeom>
        </p:spPr>
        <p:txBody>
          <a:bodyPr vert="horz" lIns="92757" tIns="46378" rIns="92757" bIns="46378" rtlCol="0"/>
          <a:lstStyle>
            <a:lvl1pPr algn="l">
              <a:defRPr sz="1200"/>
            </a:lvl1pPr>
          </a:lstStyle>
          <a:p>
            <a:endParaRPr lang="en-US"/>
          </a:p>
        </p:txBody>
      </p:sp>
      <p:sp>
        <p:nvSpPr>
          <p:cNvPr id="3" name="Date Placeholder 2"/>
          <p:cNvSpPr>
            <a:spLocks noGrp="1"/>
          </p:cNvSpPr>
          <p:nvPr>
            <p:ph type="dt" idx="1"/>
          </p:nvPr>
        </p:nvSpPr>
        <p:spPr>
          <a:xfrm>
            <a:off x="3970938" y="0"/>
            <a:ext cx="3037840" cy="461169"/>
          </a:xfrm>
          <a:prstGeom prst="rect">
            <a:avLst/>
          </a:prstGeom>
        </p:spPr>
        <p:txBody>
          <a:bodyPr vert="horz" lIns="92757" tIns="46378" rIns="92757" bIns="46378" rtlCol="0"/>
          <a:lstStyle>
            <a:lvl1pPr algn="r">
              <a:defRPr sz="1200"/>
            </a:lvl1pPr>
          </a:lstStyle>
          <a:p>
            <a:fld id="{BA52AD8E-2F55-E147-9046-1211979AF4A3}" type="datetimeFigureOut">
              <a:rPr lang="en-US" smtClean="0"/>
              <a:t>9/26/18</a:t>
            </a:fld>
            <a:endParaRPr lang="en-US"/>
          </a:p>
        </p:txBody>
      </p:sp>
      <p:sp>
        <p:nvSpPr>
          <p:cNvPr id="4" name="Slide Image Placeholder 3"/>
          <p:cNvSpPr>
            <a:spLocks noGrp="1" noRot="1" noChangeAspect="1"/>
          </p:cNvSpPr>
          <p:nvPr>
            <p:ph type="sldImg" idx="2"/>
          </p:nvPr>
        </p:nvSpPr>
        <p:spPr>
          <a:xfrm>
            <a:off x="1198563" y="692150"/>
            <a:ext cx="4613275" cy="3459163"/>
          </a:xfrm>
          <a:prstGeom prst="rect">
            <a:avLst/>
          </a:prstGeom>
          <a:noFill/>
          <a:ln w="12700">
            <a:solidFill>
              <a:prstClr val="black"/>
            </a:solidFill>
          </a:ln>
        </p:spPr>
        <p:txBody>
          <a:bodyPr vert="horz" lIns="92757" tIns="46378" rIns="92757" bIns="46378" rtlCol="0" anchor="ctr"/>
          <a:lstStyle/>
          <a:p>
            <a:endParaRPr lang="en-US"/>
          </a:p>
        </p:txBody>
      </p:sp>
      <p:sp>
        <p:nvSpPr>
          <p:cNvPr id="5" name="Notes Placeholder 4"/>
          <p:cNvSpPr>
            <a:spLocks noGrp="1"/>
          </p:cNvSpPr>
          <p:nvPr>
            <p:ph type="body" sz="quarter" idx="3"/>
          </p:nvPr>
        </p:nvSpPr>
        <p:spPr>
          <a:xfrm>
            <a:off x="701040" y="4381103"/>
            <a:ext cx="5608320" cy="4150519"/>
          </a:xfrm>
          <a:prstGeom prst="rect">
            <a:avLst/>
          </a:prstGeom>
        </p:spPr>
        <p:txBody>
          <a:bodyPr vert="horz" lIns="92757" tIns="46378" rIns="92757" bIns="4637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60605"/>
            <a:ext cx="3037840" cy="461169"/>
          </a:xfrm>
          <a:prstGeom prst="rect">
            <a:avLst/>
          </a:prstGeom>
        </p:spPr>
        <p:txBody>
          <a:bodyPr vert="horz" lIns="92757" tIns="46378" rIns="92757" bIns="46378"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760605"/>
            <a:ext cx="3037840" cy="461169"/>
          </a:xfrm>
          <a:prstGeom prst="rect">
            <a:avLst/>
          </a:prstGeom>
        </p:spPr>
        <p:txBody>
          <a:bodyPr vert="horz" lIns="92757" tIns="46378" rIns="92757" bIns="46378" rtlCol="0" anchor="b"/>
          <a:lstStyle>
            <a:lvl1pPr algn="r">
              <a:defRPr sz="1200"/>
            </a:lvl1pPr>
          </a:lstStyle>
          <a:p>
            <a:fld id="{032C5714-784C-8145-A1BF-8188A32859A2}" type="slidenum">
              <a:rPr lang="en-US" smtClean="0"/>
              <a:t>‹#›</a:t>
            </a:fld>
            <a:endParaRPr lang="en-US"/>
          </a:p>
        </p:txBody>
      </p:sp>
    </p:spTree>
    <p:extLst>
      <p:ext uri="{BB962C8B-B14F-4D97-AF65-F5344CB8AC3E}">
        <p14:creationId xmlns:p14="http://schemas.microsoft.com/office/powerpoint/2010/main" val="134068121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en.wikipedia.org/wiki/God" TargetMode="External"/><Relationship Id="rId4" Type="http://schemas.openxmlformats.org/officeDocument/2006/relationships/hyperlink" Target="https://en.wikipedia.org/wiki/Moral_character" TargetMode="External"/><Relationship Id="rId5" Type="http://schemas.openxmlformats.org/officeDocument/2006/relationships/hyperlink" Target="https://en.wiktionary.org/wiki/amends" TargetMode="External"/><Relationship Id="rId6" Type="http://schemas.openxmlformats.org/officeDocument/2006/relationships/hyperlink" Target="https://en.wikipedia.org/wiki/Prayer" TargetMode="External"/><Relationship Id="rId7" Type="http://schemas.openxmlformats.org/officeDocument/2006/relationships/hyperlink" Target="https://en.wikipedia.org/wiki/Meditation" TargetMode="External"/><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en.wikipedia.org/wiki/God" TargetMode="External"/><Relationship Id="rId4" Type="http://schemas.openxmlformats.org/officeDocument/2006/relationships/hyperlink" Target="https://en.wikipedia.org/wiki/Moral_character" TargetMode="External"/><Relationship Id="rId5" Type="http://schemas.openxmlformats.org/officeDocument/2006/relationships/hyperlink" Target="https://en.wiktionary.org/wiki/amends" TargetMode="External"/><Relationship Id="rId6" Type="http://schemas.openxmlformats.org/officeDocument/2006/relationships/hyperlink" Target="https://en.wikipedia.org/wiki/Prayer" TargetMode="External"/><Relationship Id="rId7" Type="http://schemas.openxmlformats.org/officeDocument/2006/relationships/hyperlink" Target="https://en.wikipedia.org/wiki/Meditation" TargetMode="External"/><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5.xml.rels><?xml version="1.0" encoding="UTF-8" standalone="yes"?>
<Relationships xmlns="http://schemas.openxmlformats.org/package/2006/relationships"><Relationship Id="rId9" Type="http://schemas.openxmlformats.org/officeDocument/2006/relationships/hyperlink" Target="https://en.wikipedia.org/wiki/Renal_tubular_acidosis" TargetMode="External"/><Relationship Id="rId20" Type="http://schemas.openxmlformats.org/officeDocument/2006/relationships/hyperlink" Target="https://en.wikipedia.org/wiki/Peripheral_nervous_system" TargetMode="External"/><Relationship Id="rId21" Type="http://schemas.openxmlformats.org/officeDocument/2006/relationships/hyperlink" Target="https://en.wikipedia.org/wiki/Nervous_system" TargetMode="External"/><Relationship Id="rId22" Type="http://schemas.openxmlformats.org/officeDocument/2006/relationships/hyperlink" Target="https://en.wikipedia.org/wiki/Cerebroside" TargetMode="External"/><Relationship Id="rId23" Type="http://schemas.openxmlformats.org/officeDocument/2006/relationships/hyperlink" Target="https://en.wikipedia.org/wiki/Metachromatic_leukodystrophy%23cite_note-1" TargetMode="External"/><Relationship Id="rId24" Type="http://schemas.openxmlformats.org/officeDocument/2006/relationships/hyperlink" Target="https://en.wikipedia.org/wiki/Metachromatic_leukodystrophy%23cite_note-FA-2" TargetMode="External"/><Relationship Id="rId25" Type="http://schemas.openxmlformats.org/officeDocument/2006/relationships/hyperlink" Target="https://en.wikipedia.org/wiki/Autosomal_recessive" TargetMode="External"/><Relationship Id="rId10" Type="http://schemas.openxmlformats.org/officeDocument/2006/relationships/hyperlink" Target="https://en.wikipedia.org/wiki/Liver_transplantation" TargetMode="External"/><Relationship Id="rId11" Type="http://schemas.openxmlformats.org/officeDocument/2006/relationships/hyperlink" Target="https://en.wikipedia.org/wiki/Arylsulfatase_A" TargetMode="External"/><Relationship Id="rId12" Type="http://schemas.openxmlformats.org/officeDocument/2006/relationships/hyperlink" Target="https://en.wikipedia.org/wiki/Sulfatide" TargetMode="External"/><Relationship Id="rId13" Type="http://schemas.openxmlformats.org/officeDocument/2006/relationships/hyperlink" Target="https://en.wikipedia.org/wiki/Lysosomal_storage_disease" TargetMode="External"/><Relationship Id="rId14" Type="http://schemas.openxmlformats.org/officeDocument/2006/relationships/hyperlink" Target="https://en.wikipedia.org/wiki/Leukodystrophies" TargetMode="External"/><Relationship Id="rId15" Type="http://schemas.openxmlformats.org/officeDocument/2006/relationships/hyperlink" Target="https://en.wikipedia.org/wiki/Sphingolipidoses" TargetMode="External"/><Relationship Id="rId16" Type="http://schemas.openxmlformats.org/officeDocument/2006/relationships/hyperlink" Target="https://en.wikipedia.org/wiki/Sphingolipids" TargetMode="External"/><Relationship Id="rId17" Type="http://schemas.openxmlformats.org/officeDocument/2006/relationships/hyperlink" Target="https://en.wikipedia.org/wiki/Myelin" TargetMode="External"/><Relationship Id="rId18" Type="http://schemas.openxmlformats.org/officeDocument/2006/relationships/hyperlink" Target="https://en.wikipedia.org/wiki/Nerve" TargetMode="External"/><Relationship Id="rId19" Type="http://schemas.openxmlformats.org/officeDocument/2006/relationships/hyperlink" Target="https://en.wikipedia.org/wiki/Central_nervous_system" TargetMode="External"/><Relationship Id="rId1" Type="http://schemas.openxmlformats.org/officeDocument/2006/relationships/notesMaster" Target="../notesMasters/notesMaster1.xml"/><Relationship Id="rId2" Type="http://schemas.openxmlformats.org/officeDocument/2006/relationships/slide" Target="../slides/slide61.xml"/><Relationship Id="rId3" Type="http://schemas.openxmlformats.org/officeDocument/2006/relationships/hyperlink" Target="https://en.wikipedia.org/wiki/Chelating_agents" TargetMode="External"/><Relationship Id="rId4" Type="http://schemas.openxmlformats.org/officeDocument/2006/relationships/hyperlink" Target="https://en.wikipedia.org/wiki/Trientine" TargetMode="External"/><Relationship Id="rId5" Type="http://schemas.openxmlformats.org/officeDocument/2006/relationships/hyperlink" Target="https://en.wikipedia.org/wiki/D-penicillamine" TargetMode="External"/><Relationship Id="rId6" Type="http://schemas.openxmlformats.org/officeDocument/2006/relationships/hyperlink" Target="https://en.wikipedia.org/wiki/Zinc_supplements" TargetMode="External"/><Relationship Id="rId7" Type="http://schemas.openxmlformats.org/officeDocument/2006/relationships/hyperlink" Target="https://en.wikipedia.org/wiki/Liver_failure" TargetMode="External"/><Relationship Id="rId8" Type="http://schemas.openxmlformats.org/officeDocument/2006/relationships/hyperlink" Target="https://en.wikipedia.org/wiki/Liver_cancer" TargetMode="External"/></Relationships>
</file>

<file path=ppt/notesSlides/_rels/notesSlide6.xml.rels><?xml version="1.0" encoding="UTF-8" standalone="yes"?>
<Relationships xmlns="http://schemas.openxmlformats.org/package/2006/relationships"><Relationship Id="rId11" Type="http://schemas.openxmlformats.org/officeDocument/2006/relationships/hyperlink" Target="https://en.wikipedia.org/wiki/Table_of_muscles_of_the_human_body:_Neck" TargetMode="External"/><Relationship Id="rId12" Type="http://schemas.openxmlformats.org/officeDocument/2006/relationships/hyperlink" Target="https://en.wikipedia.org/wiki/Sleep_disorder" TargetMode="External"/><Relationship Id="rId13" Type="http://schemas.openxmlformats.org/officeDocument/2006/relationships/hyperlink" Target="https://en.wikipedia.org/wiki/Urinary_incontinence" TargetMode="External"/><Relationship Id="rId14" Type="http://schemas.openxmlformats.org/officeDocument/2006/relationships/hyperlink" Target="https://en.wikipedia.org/wiki/Constipation" TargetMode="External"/><Relationship Id="rId1" Type="http://schemas.openxmlformats.org/officeDocument/2006/relationships/notesMaster" Target="../notesMasters/notesMaster1.xml"/><Relationship Id="rId2" Type="http://schemas.openxmlformats.org/officeDocument/2006/relationships/slide" Target="../slides/slide65.xml"/><Relationship Id="rId3" Type="http://schemas.openxmlformats.org/officeDocument/2006/relationships/hyperlink" Target="https://en.wikipedia.org/wiki/Wikipedia:Citation_needed" TargetMode="External"/><Relationship Id="rId4" Type="http://schemas.openxmlformats.org/officeDocument/2006/relationships/hyperlink" Target="https://en.wikipedia.org/wiki/Dementia" TargetMode="External"/><Relationship Id="rId5" Type="http://schemas.openxmlformats.org/officeDocument/2006/relationships/hyperlink" Target="https://en.wikipedia.org/wiki/Relaxed_pronunciation" TargetMode="External"/><Relationship Id="rId6" Type="http://schemas.openxmlformats.org/officeDocument/2006/relationships/hyperlink" Target="https://en.wikipedia.org/wiki/Difficulty_swallowing" TargetMode="External"/><Relationship Id="rId7" Type="http://schemas.openxmlformats.org/officeDocument/2006/relationships/hyperlink" Target="https://en.wikipedia.org/wiki/Eye_movement_(sensory)" TargetMode="External"/><Relationship Id="rId8" Type="http://schemas.openxmlformats.org/officeDocument/2006/relationships/hyperlink" Target="https://en.wikipedia.org/wiki/Eyelid" TargetMode="External"/><Relationship Id="rId9" Type="http://schemas.openxmlformats.org/officeDocument/2006/relationships/hyperlink" Target="https://en.wikipedia.org/wiki/Contracture" TargetMode="External"/><Relationship Id="rId10" Type="http://schemas.openxmlformats.org/officeDocument/2006/relationships/hyperlink" Target="https://en.wikipedia.org/wiki/Facial_muscles" TargetMode="External"/></Relationships>
</file>

<file path=ppt/notesSlides/_rels/notesSlide7.xml.rels><?xml version="1.0" encoding="UTF-8" standalone="yes"?>
<Relationships xmlns="http://schemas.openxmlformats.org/package/2006/relationships"><Relationship Id="rId20" Type="http://schemas.openxmlformats.org/officeDocument/2006/relationships/hyperlink" Target="https://en.wikipedia.org/wiki/Eosinophilic" TargetMode="External"/><Relationship Id="rId21" Type="http://schemas.openxmlformats.org/officeDocument/2006/relationships/hyperlink" Target="https://en.wikipedia.org/wiki/Acid" TargetMode="External"/><Relationship Id="rId22" Type="http://schemas.openxmlformats.org/officeDocument/2006/relationships/hyperlink" Target="https://en.wikipedia.org/wiki/Transparency_(optics)" TargetMode="External"/><Relationship Id="rId23" Type="http://schemas.openxmlformats.org/officeDocument/2006/relationships/hyperlink" Target="https://en.wikipedia.org/wiki/Staining" TargetMode="External"/><Relationship Id="rId24" Type="http://schemas.openxmlformats.org/officeDocument/2006/relationships/hyperlink" Target="https://en.wikipedia.org/wiki/Eosin" TargetMode="External"/><Relationship Id="rId25" Type="http://schemas.openxmlformats.org/officeDocument/2006/relationships/hyperlink" Target="https://en.wikipedia.org/wiki/Dye" TargetMode="External"/><Relationship Id="rId26" Type="http://schemas.openxmlformats.org/officeDocument/2006/relationships/hyperlink" Target="https://en.wikipedia.org/wiki/Romanowsky_stain" TargetMode="External"/><Relationship Id="rId27" Type="http://schemas.openxmlformats.org/officeDocument/2006/relationships/hyperlink" Target="https://en.wikipedia.org/wiki/Eosinophil%23cite_note-Foster-3" TargetMode="External"/><Relationship Id="rId28" Type="http://schemas.openxmlformats.org/officeDocument/2006/relationships/hyperlink" Target="https://en.wikipedia.org/wiki/Granule_(cell_biology)" TargetMode="External"/><Relationship Id="rId29" Type="http://schemas.openxmlformats.org/officeDocument/2006/relationships/hyperlink" Target="https://en.wikipedia.org/wiki/Cytoplasm" TargetMode="External"/><Relationship Id="rId1" Type="http://schemas.openxmlformats.org/officeDocument/2006/relationships/notesMaster" Target="../notesMasters/notesMaster1.xml"/><Relationship Id="rId2" Type="http://schemas.openxmlformats.org/officeDocument/2006/relationships/slide" Target="../slides/slide69.xml"/><Relationship Id="rId3" Type="http://schemas.openxmlformats.org/officeDocument/2006/relationships/hyperlink" Target="https://en.wikipedia.org/wiki/Help:IPA/English" TargetMode="External"/><Relationship Id="rId4" Type="http://schemas.openxmlformats.org/officeDocument/2006/relationships/hyperlink" Target="https://en.wikipedia.org/wiki/Eosinophil%23cite_note-1" TargetMode="External"/><Relationship Id="rId5" Type="http://schemas.openxmlformats.org/officeDocument/2006/relationships/hyperlink" Target="https://en.wikipedia.org/wiki/White_blood_cell" TargetMode="External"/><Relationship Id="rId30" Type="http://schemas.openxmlformats.org/officeDocument/2006/relationships/hyperlink" Target="https://en.wikipedia.org/wiki/Eosinophil_peroxidase" TargetMode="External"/><Relationship Id="rId31" Type="http://schemas.openxmlformats.org/officeDocument/2006/relationships/hyperlink" Target="https://en.wikipedia.org/wiki/Ribonuclease" TargetMode="External"/><Relationship Id="rId32" Type="http://schemas.openxmlformats.org/officeDocument/2006/relationships/hyperlink" Target="https://en.wikipedia.org/wiki/Deoxyribonuclease" TargetMode="External"/><Relationship Id="rId9" Type="http://schemas.openxmlformats.org/officeDocument/2006/relationships/hyperlink" Target="https://en.wikipedia.org/wiki/Vertebrate" TargetMode="External"/><Relationship Id="rId6" Type="http://schemas.openxmlformats.org/officeDocument/2006/relationships/hyperlink" Target="https://en.wikipedia.org/wiki/Immune_system" TargetMode="External"/><Relationship Id="rId7" Type="http://schemas.openxmlformats.org/officeDocument/2006/relationships/hyperlink" Target="https://en.wikipedia.org/wiki/Parasite" TargetMode="External"/><Relationship Id="rId8" Type="http://schemas.openxmlformats.org/officeDocument/2006/relationships/hyperlink" Target="https://en.wikipedia.org/wiki/Infection" TargetMode="External"/><Relationship Id="rId33" Type="http://schemas.openxmlformats.org/officeDocument/2006/relationships/hyperlink" Target="https://en.wikipedia.org/wiki/Lipase" TargetMode="External"/><Relationship Id="rId34" Type="http://schemas.openxmlformats.org/officeDocument/2006/relationships/hyperlink" Target="https://en.wikipedia.org/wiki/Plasminogen" TargetMode="External"/><Relationship Id="rId35" Type="http://schemas.openxmlformats.org/officeDocument/2006/relationships/hyperlink" Target="https://en.wikipedia.org/wiki/Major_basic_protein" TargetMode="External"/><Relationship Id="rId36" Type="http://schemas.openxmlformats.org/officeDocument/2006/relationships/hyperlink" Target="https://en.wikipedia.org/wiki/Degranulation" TargetMode="External"/><Relationship Id="rId10" Type="http://schemas.openxmlformats.org/officeDocument/2006/relationships/hyperlink" Target="https://en.wikipedia.org/wiki/Wikipedia:Citation_needed" TargetMode="External"/><Relationship Id="rId11" Type="http://schemas.openxmlformats.org/officeDocument/2006/relationships/hyperlink" Target="https://en.wikipedia.org/wiki/Mast_cell" TargetMode="External"/><Relationship Id="rId12" Type="http://schemas.openxmlformats.org/officeDocument/2006/relationships/hyperlink" Target="https://en.wikipedia.org/wiki/Basophils" TargetMode="External"/><Relationship Id="rId13" Type="http://schemas.openxmlformats.org/officeDocument/2006/relationships/hyperlink" Target="https://en.wikipedia.org/wiki/Allergy" TargetMode="External"/><Relationship Id="rId14" Type="http://schemas.openxmlformats.org/officeDocument/2006/relationships/hyperlink" Target="https://en.wikipedia.org/wiki/Asthma" TargetMode="External"/><Relationship Id="rId15" Type="http://schemas.openxmlformats.org/officeDocument/2006/relationships/hyperlink" Target="https://en.wikipedia.org/wiki/Granulocyte" TargetMode="External"/><Relationship Id="rId16" Type="http://schemas.openxmlformats.org/officeDocument/2006/relationships/hyperlink" Target="https://en.wikipedia.org/wiki/Hematopoiesis" TargetMode="External"/><Relationship Id="rId17" Type="http://schemas.openxmlformats.org/officeDocument/2006/relationships/hyperlink" Target="https://en.wikipedia.org/wiki/Bone_marrow" TargetMode="External"/><Relationship Id="rId18" Type="http://schemas.openxmlformats.org/officeDocument/2006/relationships/hyperlink" Target="https://en.wikipedia.org/wiki/Eosinophil%23cite_note-Uhm-2" TargetMode="External"/><Relationship Id="rId19" Type="http://schemas.openxmlformats.org/officeDocument/2006/relationships/hyperlink" Target="https://en.wikipedia.org/wiki/Cell_(biology)" TargetMode="External"/><Relationship Id="rId37" Type="http://schemas.openxmlformats.org/officeDocument/2006/relationships/hyperlink" Target="https://en.wikipedia.org/wiki/Toxin" TargetMode="External"/></Relationships>
</file>

<file path=ppt/notesSlides/_rels/notesSlide8.xml.rels><?xml version="1.0" encoding="UTF-8" standalone="yes"?>
<Relationships xmlns="http://schemas.openxmlformats.org/package/2006/relationships"><Relationship Id="rId9" Type="http://schemas.openxmlformats.org/officeDocument/2006/relationships/hyperlink" Target="https://en.wikipedia.org/wiki/Fish_as_food" TargetMode="External"/><Relationship Id="rId20" Type="http://schemas.openxmlformats.org/officeDocument/2006/relationships/hyperlink" Target="https://en.wikipedia.org/wiki/Tyrosine" TargetMode="External"/><Relationship Id="rId21" Type="http://schemas.openxmlformats.org/officeDocument/2006/relationships/hyperlink" Target="https://en.wikipedia.org/wiki/Tryptophan" TargetMode="External"/><Relationship Id="rId22" Type="http://schemas.openxmlformats.org/officeDocument/2006/relationships/hyperlink" Target="https://en.wikipedia.org/wiki/Methionine" TargetMode="External"/><Relationship Id="rId23" Type="http://schemas.openxmlformats.org/officeDocument/2006/relationships/hyperlink" Target="https://en.wikipedia.org/wiki/Histidine" TargetMode="External"/><Relationship Id="rId24" Type="http://schemas.openxmlformats.org/officeDocument/2006/relationships/hyperlink" Target="https://en.wikipedia.org/wiki/Isoleucine" TargetMode="External"/><Relationship Id="rId25" Type="http://schemas.openxmlformats.org/officeDocument/2006/relationships/hyperlink" Target="https://en.wikipedia.org/wiki/Valine" TargetMode="External"/><Relationship Id="rId26" Type="http://schemas.openxmlformats.org/officeDocument/2006/relationships/hyperlink" Target="https://en.wikipedia.org/wiki/Threonine" TargetMode="External"/><Relationship Id="rId27" Type="http://schemas.openxmlformats.org/officeDocument/2006/relationships/hyperlink" Target="https://en.wikipedia.org/wiki/Blood%E2%80%93brain_barrier" TargetMode="External"/><Relationship Id="rId28" Type="http://schemas.openxmlformats.org/officeDocument/2006/relationships/hyperlink" Target="https://en.wikipedia.org/wiki/Pearl_S._Buck" TargetMode="External"/><Relationship Id="rId29" Type="http://schemas.openxmlformats.org/officeDocument/2006/relationships/hyperlink" Target="https://en.wikipedia.org/wiki/Newborn_screening" TargetMode="External"/><Relationship Id="rId30" Type="http://schemas.openxmlformats.org/officeDocument/2006/relationships/hyperlink" Target="https://en.wikipedia.org/wiki/Robert_Guthrie" TargetMode="External"/><Relationship Id="rId10" Type="http://schemas.openxmlformats.org/officeDocument/2006/relationships/hyperlink" Target="https://en.wikipedia.org/wiki/Nut_(fruit)" TargetMode="External"/><Relationship Id="rId11" Type="http://schemas.openxmlformats.org/officeDocument/2006/relationships/hyperlink" Target="https://en.wikipedia.org/wiki/Crayfish" TargetMode="External"/><Relationship Id="rId12" Type="http://schemas.openxmlformats.org/officeDocument/2006/relationships/hyperlink" Target="https://en.wikipedia.org/wiki/Lobster" TargetMode="External"/><Relationship Id="rId13" Type="http://schemas.openxmlformats.org/officeDocument/2006/relationships/hyperlink" Target="https://en.wikipedia.org/wiki/Tuna" TargetMode="External"/><Relationship Id="rId14" Type="http://schemas.openxmlformats.org/officeDocument/2006/relationships/hyperlink" Target="https://en.wikipedia.org/wiki/Turkey_meat" TargetMode="External"/><Relationship Id="rId15" Type="http://schemas.openxmlformats.org/officeDocument/2006/relationships/hyperlink" Target="https://en.wikipedia.org/wiki/Legume" TargetMode="External"/><Relationship Id="rId16" Type="http://schemas.openxmlformats.org/officeDocument/2006/relationships/hyperlink" Target="https://en.wikipedia.org/wiki/Cottage_cheese" TargetMode="External"/><Relationship Id="rId17" Type="http://schemas.openxmlformats.org/officeDocument/2006/relationships/hyperlink" Target="https://en.wikipedia.org/wiki/Potato" TargetMode="External"/><Relationship Id="rId18" Type="http://schemas.openxmlformats.org/officeDocument/2006/relationships/hyperlink" Target="https://en.wikipedia.org/wiki/Maize" TargetMode="External"/><Relationship Id="rId19" Type="http://schemas.openxmlformats.org/officeDocument/2006/relationships/hyperlink" Target="https://en.wikipedia.org/wiki/Leucine" TargetMode="External"/><Relationship Id="rId1" Type="http://schemas.openxmlformats.org/officeDocument/2006/relationships/notesMaster" Target="../notesMasters/notesMaster1.xml"/><Relationship Id="rId2" Type="http://schemas.openxmlformats.org/officeDocument/2006/relationships/slide" Target="../slides/slide93.xml"/><Relationship Id="rId3" Type="http://schemas.openxmlformats.org/officeDocument/2006/relationships/hyperlink" Target="https://en.wikipedia.org/wiki/Soybeans" TargetMode="External"/><Relationship Id="rId4" Type="http://schemas.openxmlformats.org/officeDocument/2006/relationships/hyperlink" Target="https://en.wikipedia.org/wiki/Egg_white" TargetMode="External"/><Relationship Id="rId5" Type="http://schemas.openxmlformats.org/officeDocument/2006/relationships/hyperlink" Target="https://en.wikipedia.org/wiki/Shrimp" TargetMode="External"/><Relationship Id="rId6" Type="http://schemas.openxmlformats.org/officeDocument/2006/relationships/hyperlink" Target="https://en.wikipedia.org/wiki/Chicken_breast" TargetMode="External"/><Relationship Id="rId7" Type="http://schemas.openxmlformats.org/officeDocument/2006/relationships/hyperlink" Target="https://en.wikipedia.org/wiki/Spirulina_(dietary_supplement)" TargetMode="External"/><Relationship Id="rId8" Type="http://schemas.openxmlformats.org/officeDocument/2006/relationships/hyperlink" Target="https://en.wikipedia.org/wiki/Watercress"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en.wikipedia.org/wiki/Low-sulfur_diet" TargetMode="External"/><Relationship Id="rId4" Type="http://schemas.openxmlformats.org/officeDocument/2006/relationships/hyperlink" Target="https://en.wikipedia.org/wiki/Methionine" TargetMode="External"/><Relationship Id="rId5" Type="http://schemas.openxmlformats.org/officeDocument/2006/relationships/hyperlink" Target="https://en.wikipedia.org/wiki/Trimethylglycine" TargetMode="External"/><Relationship Id="rId6" Type="http://schemas.openxmlformats.org/officeDocument/2006/relationships/hyperlink" Target="https://en.wikipedia.org/wiki/Folic_acid" TargetMode="External"/><Relationship Id="rId7" Type="http://schemas.openxmlformats.org/officeDocument/2006/relationships/hyperlink" Target="https://en.wikipedia.org/wiki/Cysteine" TargetMode="External"/><Relationship Id="rId8" Type="http://schemas.openxmlformats.org/officeDocument/2006/relationships/hyperlink" Target="https://en.wikipedia.org/wiki/Glutathione" TargetMode="External"/><Relationship Id="rId9" Type="http://schemas.openxmlformats.org/officeDocument/2006/relationships/hyperlink" Target="https://en.wikipedia.org/wiki/Oxidative_stress" TargetMode="External"/><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en.wikipedia.org/wiki/Genetic_disorder" TargetMode="External"/><Relationship Id="rId4" Type="http://schemas.openxmlformats.org/officeDocument/2006/relationships/hyperlink" Target="https://en.wikipedia.org/wiki/Connective_tissue" TargetMode="External"/><Relationship Id="rId5" Type="http://schemas.openxmlformats.org/officeDocument/2006/relationships/hyperlink" Target="https://en.wikipedia.org/wiki/Hypermobility_(joints)" TargetMode="External"/><Relationship Id="rId6" Type="http://schemas.openxmlformats.org/officeDocument/2006/relationships/hyperlink" Target="https://en.wikipedia.org/wiki/Scoliosis" TargetMode="External"/><Relationship Id="rId7" Type="http://schemas.openxmlformats.org/officeDocument/2006/relationships/hyperlink" Target="https://en.wikipedia.org/wiki/Heart" TargetMode="External"/><Relationship Id="rId8" Type="http://schemas.openxmlformats.org/officeDocument/2006/relationships/hyperlink" Target="https://en.wikipedia.org/wiki/Aorta" TargetMode="External"/><Relationship Id="rId9" Type="http://schemas.openxmlformats.org/officeDocument/2006/relationships/hyperlink" Target="https://en.wikipedia.org/wiki/Mitral_valve_prolapse" TargetMode="External"/><Relationship Id="rId10" Type="http://schemas.openxmlformats.org/officeDocument/2006/relationships/hyperlink" Target="https://en.wikipedia.org/wiki/Aortic_aneurysm" TargetMode="External"/><Relationship Id="rId11" Type="http://schemas.openxmlformats.org/officeDocument/2006/relationships/hyperlink" Target="https://en.wikipedia.org/wiki/Dura_mater" TargetMode="External"/><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en.wikipedia.org/wiki/Genetic_disorder" TargetMode="External"/><Relationship Id="rId4" Type="http://schemas.openxmlformats.org/officeDocument/2006/relationships/hyperlink" Target="https://en.wikipedia.org/wiki/Connective_tissue" TargetMode="External"/><Relationship Id="rId5" Type="http://schemas.openxmlformats.org/officeDocument/2006/relationships/hyperlink" Target="https://en.wikipedia.org/wiki/Hypermobility_(joints)" TargetMode="External"/><Relationship Id="rId6" Type="http://schemas.openxmlformats.org/officeDocument/2006/relationships/hyperlink" Target="https://en.wikipedia.org/wiki/Scoliosis" TargetMode="External"/><Relationship Id="rId7" Type="http://schemas.openxmlformats.org/officeDocument/2006/relationships/hyperlink" Target="https://en.wikipedia.org/wiki/Heart" TargetMode="External"/><Relationship Id="rId8" Type="http://schemas.openxmlformats.org/officeDocument/2006/relationships/hyperlink" Target="https://en.wikipedia.org/wiki/Aorta" TargetMode="External"/><Relationship Id="rId9" Type="http://schemas.openxmlformats.org/officeDocument/2006/relationships/hyperlink" Target="https://en.wikipedia.org/wiki/Mitral_valve_prolapse" TargetMode="External"/><Relationship Id="rId10" Type="http://schemas.openxmlformats.org/officeDocument/2006/relationships/hyperlink" Target="https://en.wikipedia.org/wiki/Aortic_aneurysm" TargetMode="External"/><Relationship Id="rId11" Type="http://schemas.openxmlformats.org/officeDocument/2006/relationships/hyperlink" Target="https://en.wikipedia.org/wiki/Dura_mater" TargetMode="External"/><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39555" indent="-284444" eaLnBrk="0" hangingPunct="0">
              <a:defRPr>
                <a:solidFill>
                  <a:schemeClr val="tx1"/>
                </a:solidFill>
                <a:latin typeface="Arial" charset="0"/>
                <a:ea typeface="ＭＳ Ｐゴシック" charset="0"/>
              </a:defRPr>
            </a:lvl2pPr>
            <a:lvl3pPr marL="1137777" indent="-227555" eaLnBrk="0" hangingPunct="0">
              <a:defRPr>
                <a:solidFill>
                  <a:schemeClr val="tx1"/>
                </a:solidFill>
                <a:latin typeface="Arial" charset="0"/>
                <a:ea typeface="ＭＳ Ｐゴシック" charset="0"/>
              </a:defRPr>
            </a:lvl3pPr>
            <a:lvl4pPr marL="1592888" indent="-227555" eaLnBrk="0" hangingPunct="0">
              <a:defRPr>
                <a:solidFill>
                  <a:schemeClr val="tx1"/>
                </a:solidFill>
                <a:latin typeface="Arial" charset="0"/>
                <a:ea typeface="ＭＳ Ｐゴシック" charset="0"/>
              </a:defRPr>
            </a:lvl4pPr>
            <a:lvl5pPr marL="2048000" indent="-227555" eaLnBrk="0" hangingPunct="0">
              <a:defRPr>
                <a:solidFill>
                  <a:schemeClr val="tx1"/>
                </a:solidFill>
                <a:latin typeface="Arial" charset="0"/>
                <a:ea typeface="ＭＳ Ｐゴシック" charset="0"/>
              </a:defRPr>
            </a:lvl5pPr>
            <a:lvl6pPr marL="2503110" indent="-227555" eaLnBrk="0" fontAlgn="base" hangingPunct="0">
              <a:spcBef>
                <a:spcPct val="0"/>
              </a:spcBef>
              <a:spcAft>
                <a:spcPct val="0"/>
              </a:spcAft>
              <a:defRPr>
                <a:solidFill>
                  <a:schemeClr val="tx1"/>
                </a:solidFill>
                <a:latin typeface="Arial" charset="0"/>
                <a:ea typeface="ＭＳ Ｐゴシック" charset="0"/>
              </a:defRPr>
            </a:lvl6pPr>
            <a:lvl7pPr marL="2958221" indent="-227555" eaLnBrk="0" fontAlgn="base" hangingPunct="0">
              <a:spcBef>
                <a:spcPct val="0"/>
              </a:spcBef>
              <a:spcAft>
                <a:spcPct val="0"/>
              </a:spcAft>
              <a:defRPr>
                <a:solidFill>
                  <a:schemeClr val="tx1"/>
                </a:solidFill>
                <a:latin typeface="Arial" charset="0"/>
                <a:ea typeface="ＭＳ Ｐゴシック" charset="0"/>
              </a:defRPr>
            </a:lvl7pPr>
            <a:lvl8pPr marL="3413332" indent="-227555" eaLnBrk="0" fontAlgn="base" hangingPunct="0">
              <a:spcBef>
                <a:spcPct val="0"/>
              </a:spcBef>
              <a:spcAft>
                <a:spcPct val="0"/>
              </a:spcAft>
              <a:defRPr>
                <a:solidFill>
                  <a:schemeClr val="tx1"/>
                </a:solidFill>
                <a:latin typeface="Arial" charset="0"/>
                <a:ea typeface="ＭＳ Ｐゴシック" charset="0"/>
              </a:defRPr>
            </a:lvl8pPr>
            <a:lvl9pPr marL="3868443" indent="-227555"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D5B357AE-A8D8-614E-8A64-59D46889CCDE}" type="slidenum">
              <a:rPr lang="en-US"/>
              <a:pPr eaLnBrk="1" hangingPunct="1"/>
              <a:t>15</a:t>
            </a:fld>
            <a:endParaRPr lang="en-US"/>
          </a:p>
        </p:txBody>
      </p:sp>
      <p:sp>
        <p:nvSpPr>
          <p:cNvPr id="23555" name="Rectangle 2"/>
          <p:cNvSpPr>
            <a:spLocks noGrp="1" noRot="1" noChangeAspect="1" noChangeArrowheads="1" noTextEdit="1"/>
          </p:cNvSpPr>
          <p:nvPr>
            <p:ph type="sldImg"/>
          </p:nvPr>
        </p:nvSpPr>
        <p:spPr>
          <a:xfrm>
            <a:off x="1200150" y="692150"/>
            <a:ext cx="4613275" cy="3459163"/>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smtClean="0">
              <a:solidFill>
                <a:srgbClr val="1A1A1A"/>
              </a:solidFill>
              <a:latin typeface="Helvetica"/>
            </a:endParaRPr>
          </a:p>
          <a:p>
            <a:pPr>
              <a:buChar char="1"/>
            </a:pPr>
            <a:r>
              <a:rPr lang="en-US" sz="1200" dirty="0" smtClean="0">
                <a:solidFill>
                  <a:srgbClr val="1A1A1A"/>
                </a:solidFill>
                <a:latin typeface="Helvetica"/>
              </a:rPr>
              <a:t>We admitted we were powerless over alcohol—that our lives had become unmanageable.</a:t>
            </a:r>
          </a:p>
          <a:p>
            <a:pPr>
              <a:buChar char="2"/>
            </a:pPr>
            <a:r>
              <a:rPr lang="en-US" sz="1200" dirty="0" smtClean="0">
                <a:solidFill>
                  <a:srgbClr val="1A1A1A"/>
                </a:solidFill>
                <a:latin typeface="Helvetica"/>
              </a:rPr>
              <a:t>Came to believe that a Power greater than ourselves could restore us to sanity.</a:t>
            </a:r>
          </a:p>
          <a:p>
            <a:pPr>
              <a:buChar char="3"/>
            </a:pPr>
            <a:r>
              <a:rPr lang="en-US" sz="1200" dirty="0" smtClean="0">
                <a:solidFill>
                  <a:srgbClr val="1A1A1A"/>
                </a:solidFill>
                <a:latin typeface="Helvetica"/>
              </a:rPr>
              <a:t>Made a decision to turn our will and our lives over to the care of </a:t>
            </a:r>
            <a:r>
              <a:rPr lang="en-US" sz="1200" dirty="0" smtClean="0">
                <a:solidFill>
                  <a:srgbClr val="092F9D"/>
                </a:solidFill>
                <a:latin typeface="Helvetica"/>
                <a:hlinkClick r:id="rId3"/>
              </a:rPr>
              <a:t>God</a:t>
            </a:r>
            <a:r>
              <a:rPr lang="en-US" sz="1200" dirty="0" smtClean="0">
                <a:solidFill>
                  <a:srgbClr val="1A1A1A"/>
                </a:solidFill>
                <a:latin typeface="Helvetica"/>
                <a:hlinkClick r:id="rId3"/>
              </a:rPr>
              <a:t> </a:t>
            </a:r>
            <a:r>
              <a:rPr lang="en-US" sz="1200" i="1" dirty="0" smtClean="0">
                <a:solidFill>
                  <a:srgbClr val="1A1A1A"/>
                </a:solidFill>
                <a:latin typeface="Helvetica"/>
                <a:hlinkClick r:id="rId3"/>
              </a:rPr>
              <a:t>as we understood Him</a:t>
            </a:r>
            <a:r>
              <a:rPr lang="en-US" sz="1200" i="0" dirty="0" smtClean="0">
                <a:solidFill>
                  <a:srgbClr val="1A1A1A"/>
                </a:solidFill>
                <a:latin typeface="Helvetica"/>
                <a:hlinkClick r:id="rId3"/>
              </a:rPr>
              <a:t>.</a:t>
            </a:r>
          </a:p>
          <a:p>
            <a:pPr>
              <a:buChar char="4"/>
            </a:pPr>
            <a:r>
              <a:rPr lang="en-US" sz="1200" i="0" dirty="0" smtClean="0">
                <a:solidFill>
                  <a:srgbClr val="1A1A1A"/>
                </a:solidFill>
                <a:latin typeface="Helvetica"/>
              </a:rPr>
              <a:t>Made a searching and fearless moral inventory of ourselves.</a:t>
            </a:r>
          </a:p>
          <a:p>
            <a:pPr>
              <a:buChar char="5"/>
            </a:pPr>
            <a:r>
              <a:rPr lang="en-US" sz="1200" i="0" dirty="0" smtClean="0">
                <a:solidFill>
                  <a:srgbClr val="1A1A1A"/>
                </a:solidFill>
                <a:latin typeface="Helvetica"/>
              </a:rPr>
              <a:t>Admitted to God, to ourselves, and to another human being the exact nature of our wrongs.</a:t>
            </a:r>
          </a:p>
          <a:p>
            <a:pPr>
              <a:buChar char="6"/>
            </a:pPr>
            <a:r>
              <a:rPr lang="en-US" sz="1200" i="0" dirty="0" smtClean="0">
                <a:solidFill>
                  <a:srgbClr val="1A1A1A"/>
                </a:solidFill>
                <a:latin typeface="Helvetica"/>
              </a:rPr>
              <a:t>Were entirely ready to have God remove all these defects of </a:t>
            </a:r>
            <a:r>
              <a:rPr lang="en-US" sz="1200" i="0" dirty="0" smtClean="0">
                <a:solidFill>
                  <a:srgbClr val="092F9D"/>
                </a:solidFill>
                <a:latin typeface="Helvetica"/>
                <a:hlinkClick r:id="rId4"/>
              </a:rPr>
              <a:t>character</a:t>
            </a:r>
            <a:r>
              <a:rPr lang="en-US" sz="1200" i="0" dirty="0" smtClean="0">
                <a:solidFill>
                  <a:srgbClr val="1A1A1A"/>
                </a:solidFill>
                <a:latin typeface="Helvetica"/>
                <a:hlinkClick r:id="rId4"/>
              </a:rPr>
              <a:t>.</a:t>
            </a:r>
          </a:p>
          <a:p>
            <a:pPr>
              <a:buChar char="7"/>
            </a:pPr>
            <a:r>
              <a:rPr lang="en-US" sz="1200" i="0" dirty="0" smtClean="0">
                <a:solidFill>
                  <a:srgbClr val="1A1A1A"/>
                </a:solidFill>
                <a:latin typeface="Helvetica"/>
              </a:rPr>
              <a:t>Humbly asked Him to remove our shortcomings.</a:t>
            </a:r>
          </a:p>
          <a:p>
            <a:pPr>
              <a:buChar char="8"/>
            </a:pPr>
            <a:r>
              <a:rPr lang="en-US" sz="1200" i="0" dirty="0" smtClean="0">
                <a:solidFill>
                  <a:srgbClr val="1A1A1A"/>
                </a:solidFill>
                <a:latin typeface="Helvetica"/>
              </a:rPr>
              <a:t>Made a list of all persons we had harmed, and became willing to make </a:t>
            </a:r>
            <a:r>
              <a:rPr lang="en-US" sz="1200" i="0" dirty="0" smtClean="0">
                <a:solidFill>
                  <a:srgbClr val="274FAD"/>
                </a:solidFill>
                <a:latin typeface="Helvetica"/>
                <a:hlinkClick r:id="rId5"/>
              </a:rPr>
              <a:t>amends</a:t>
            </a:r>
            <a:r>
              <a:rPr lang="en-US" sz="1200" i="0" dirty="0" smtClean="0">
                <a:solidFill>
                  <a:srgbClr val="1A1A1A"/>
                </a:solidFill>
                <a:latin typeface="Helvetica"/>
                <a:hlinkClick r:id="rId5"/>
              </a:rPr>
              <a:t> to them all.</a:t>
            </a:r>
          </a:p>
          <a:p>
            <a:pPr>
              <a:buChar char="9"/>
            </a:pPr>
            <a:r>
              <a:rPr lang="en-US" sz="1200" i="0" dirty="0" smtClean="0">
                <a:solidFill>
                  <a:srgbClr val="1A1A1A"/>
                </a:solidFill>
                <a:latin typeface="Helvetica"/>
              </a:rPr>
              <a:t>Made direct amends to such people wherever possible, except when to do so would injure them or others.</a:t>
            </a:r>
          </a:p>
          <a:p>
            <a:pPr>
              <a:buChar char="1"/>
            </a:pPr>
            <a:r>
              <a:rPr lang="en-US" sz="1200" i="0" dirty="0" smtClean="0">
                <a:solidFill>
                  <a:srgbClr val="1A1A1A"/>
                </a:solidFill>
                <a:latin typeface="Helvetica"/>
              </a:rPr>
              <a:t>Continued to take personal inventory, and when we were wrong, promptly admitted it.</a:t>
            </a:r>
          </a:p>
          <a:p>
            <a:pPr>
              <a:buChar char="1"/>
            </a:pPr>
            <a:r>
              <a:rPr lang="en-US" sz="1200" i="0" dirty="0" smtClean="0">
                <a:solidFill>
                  <a:srgbClr val="1A1A1A"/>
                </a:solidFill>
                <a:latin typeface="Helvetica"/>
              </a:rPr>
              <a:t>Sought through </a:t>
            </a:r>
            <a:r>
              <a:rPr lang="en-US" sz="1200" i="0" dirty="0" smtClean="0">
                <a:solidFill>
                  <a:srgbClr val="092F9D"/>
                </a:solidFill>
                <a:latin typeface="Helvetica"/>
                <a:hlinkClick r:id="rId6"/>
              </a:rPr>
              <a:t>prayer</a:t>
            </a:r>
            <a:r>
              <a:rPr lang="en-US" sz="1200" i="0" dirty="0" smtClean="0">
                <a:solidFill>
                  <a:srgbClr val="1A1A1A"/>
                </a:solidFill>
                <a:latin typeface="Helvetica"/>
                <a:hlinkClick r:id="rId6"/>
              </a:rPr>
              <a:t> and </a:t>
            </a:r>
            <a:r>
              <a:rPr lang="en-US" sz="1200" i="0" dirty="0" smtClean="0">
                <a:solidFill>
                  <a:srgbClr val="092F9D"/>
                </a:solidFill>
                <a:latin typeface="Helvetica"/>
                <a:hlinkClick r:id="rId7"/>
              </a:rPr>
              <a:t>meditation</a:t>
            </a:r>
            <a:r>
              <a:rPr lang="en-US" sz="1200" i="0" dirty="0" smtClean="0">
                <a:solidFill>
                  <a:srgbClr val="1A1A1A"/>
                </a:solidFill>
                <a:latin typeface="Helvetica"/>
                <a:hlinkClick r:id="rId7"/>
              </a:rPr>
              <a:t> to improve our conscious contact with God </a:t>
            </a:r>
            <a:r>
              <a:rPr lang="en-US" sz="1200" i="1" dirty="0" smtClean="0">
                <a:solidFill>
                  <a:srgbClr val="1A1A1A"/>
                </a:solidFill>
                <a:latin typeface="Helvetica"/>
                <a:hlinkClick r:id="rId7"/>
              </a:rPr>
              <a:t>as we understood Him</a:t>
            </a:r>
            <a:r>
              <a:rPr lang="en-US" sz="1200" i="0" dirty="0" smtClean="0">
                <a:solidFill>
                  <a:srgbClr val="1A1A1A"/>
                </a:solidFill>
                <a:latin typeface="Helvetica"/>
                <a:hlinkClick r:id="rId7"/>
              </a:rPr>
              <a:t>, praying only for knowledge of His will for us and the power to carry that out.</a:t>
            </a:r>
          </a:p>
          <a:p>
            <a:pPr>
              <a:buChar char="1"/>
            </a:pPr>
            <a:r>
              <a:rPr lang="en-US" sz="1200" i="0" dirty="0" smtClean="0">
                <a:solidFill>
                  <a:srgbClr val="1A1A1A"/>
                </a:solidFill>
                <a:latin typeface="Helvetica"/>
              </a:rPr>
              <a:t>Having had a spiritual awakening as the result of these steps, we tried to carry this message to alcoholics, and to practice these principles in all our affairs.</a:t>
            </a:r>
            <a:endParaRPr lang="en-US" dirty="0"/>
          </a:p>
        </p:txBody>
      </p:sp>
      <p:sp>
        <p:nvSpPr>
          <p:cNvPr id="4" name="Slide Number Placeholder 3"/>
          <p:cNvSpPr>
            <a:spLocks noGrp="1"/>
          </p:cNvSpPr>
          <p:nvPr>
            <p:ph type="sldNum" sz="quarter" idx="10"/>
          </p:nvPr>
        </p:nvSpPr>
        <p:spPr/>
        <p:txBody>
          <a:bodyPr/>
          <a:lstStyle/>
          <a:p>
            <a:fld id="{032C5714-784C-8145-A1BF-8188A32859A2}" type="slidenum">
              <a:rPr lang="en-US" smtClean="0"/>
              <a:t>23</a:t>
            </a:fld>
            <a:endParaRPr lang="en-US"/>
          </a:p>
        </p:txBody>
      </p:sp>
    </p:spTree>
    <p:extLst>
      <p:ext uri="{BB962C8B-B14F-4D97-AF65-F5344CB8AC3E}">
        <p14:creationId xmlns:p14="http://schemas.microsoft.com/office/powerpoint/2010/main" val="10262031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smtClean="0">
              <a:solidFill>
                <a:srgbClr val="1A1A1A"/>
              </a:solidFill>
              <a:latin typeface="Helvetica"/>
            </a:endParaRPr>
          </a:p>
          <a:p>
            <a:pPr>
              <a:buChar char="1"/>
            </a:pPr>
            <a:r>
              <a:rPr lang="en-US" sz="1200" dirty="0" smtClean="0">
                <a:solidFill>
                  <a:srgbClr val="1A1A1A"/>
                </a:solidFill>
                <a:latin typeface="Helvetica"/>
              </a:rPr>
              <a:t>We admitted we were powerless over alcohol—that our lives had become unmanageable.</a:t>
            </a:r>
          </a:p>
          <a:p>
            <a:pPr>
              <a:buChar char="2"/>
            </a:pPr>
            <a:r>
              <a:rPr lang="en-US" sz="1200" dirty="0" smtClean="0">
                <a:solidFill>
                  <a:srgbClr val="1A1A1A"/>
                </a:solidFill>
                <a:latin typeface="Helvetica"/>
              </a:rPr>
              <a:t>Came to believe that a Power greater than ourselves could restore us to sanity.</a:t>
            </a:r>
          </a:p>
          <a:p>
            <a:pPr>
              <a:buChar char="3"/>
            </a:pPr>
            <a:r>
              <a:rPr lang="en-US" sz="1200" dirty="0" smtClean="0">
                <a:solidFill>
                  <a:srgbClr val="1A1A1A"/>
                </a:solidFill>
                <a:latin typeface="Helvetica"/>
              </a:rPr>
              <a:t>Made a decision to turn our will and our lives over to the care of </a:t>
            </a:r>
            <a:r>
              <a:rPr lang="en-US" sz="1200" dirty="0" smtClean="0">
                <a:solidFill>
                  <a:srgbClr val="092F9D"/>
                </a:solidFill>
                <a:latin typeface="Helvetica"/>
                <a:hlinkClick r:id="rId3"/>
              </a:rPr>
              <a:t>God</a:t>
            </a:r>
            <a:r>
              <a:rPr lang="en-US" sz="1200" dirty="0" smtClean="0">
                <a:solidFill>
                  <a:srgbClr val="1A1A1A"/>
                </a:solidFill>
                <a:latin typeface="Helvetica"/>
                <a:hlinkClick r:id="rId3"/>
              </a:rPr>
              <a:t> </a:t>
            </a:r>
            <a:r>
              <a:rPr lang="en-US" sz="1200" i="1" dirty="0" smtClean="0">
                <a:solidFill>
                  <a:srgbClr val="1A1A1A"/>
                </a:solidFill>
                <a:latin typeface="Helvetica"/>
                <a:hlinkClick r:id="rId3"/>
              </a:rPr>
              <a:t>as we understood Him</a:t>
            </a:r>
            <a:r>
              <a:rPr lang="en-US" sz="1200" i="0" dirty="0" smtClean="0">
                <a:solidFill>
                  <a:srgbClr val="1A1A1A"/>
                </a:solidFill>
                <a:latin typeface="Helvetica"/>
                <a:hlinkClick r:id="rId3"/>
              </a:rPr>
              <a:t>.</a:t>
            </a:r>
          </a:p>
          <a:p>
            <a:pPr>
              <a:buChar char="4"/>
            </a:pPr>
            <a:r>
              <a:rPr lang="en-US" sz="1200" i="0" dirty="0" smtClean="0">
                <a:solidFill>
                  <a:srgbClr val="1A1A1A"/>
                </a:solidFill>
                <a:latin typeface="Helvetica"/>
              </a:rPr>
              <a:t>Made a searching and fearless moral inventory of ourselves.</a:t>
            </a:r>
          </a:p>
          <a:p>
            <a:pPr>
              <a:buChar char="5"/>
            </a:pPr>
            <a:r>
              <a:rPr lang="en-US" sz="1200" i="0" dirty="0" smtClean="0">
                <a:solidFill>
                  <a:srgbClr val="1A1A1A"/>
                </a:solidFill>
                <a:latin typeface="Helvetica"/>
              </a:rPr>
              <a:t>Admitted to God, to ourselves, and to another human being the exact nature of our wrongs.</a:t>
            </a:r>
          </a:p>
          <a:p>
            <a:pPr>
              <a:buChar char="6"/>
            </a:pPr>
            <a:r>
              <a:rPr lang="en-US" sz="1200" i="0" dirty="0" smtClean="0">
                <a:solidFill>
                  <a:srgbClr val="1A1A1A"/>
                </a:solidFill>
                <a:latin typeface="Helvetica"/>
              </a:rPr>
              <a:t>Were entirely ready to have God remove all these defects of </a:t>
            </a:r>
            <a:r>
              <a:rPr lang="en-US" sz="1200" i="0" dirty="0" smtClean="0">
                <a:solidFill>
                  <a:srgbClr val="092F9D"/>
                </a:solidFill>
                <a:latin typeface="Helvetica"/>
                <a:hlinkClick r:id="rId4"/>
              </a:rPr>
              <a:t>character</a:t>
            </a:r>
            <a:r>
              <a:rPr lang="en-US" sz="1200" i="0" dirty="0" smtClean="0">
                <a:solidFill>
                  <a:srgbClr val="1A1A1A"/>
                </a:solidFill>
                <a:latin typeface="Helvetica"/>
                <a:hlinkClick r:id="rId4"/>
              </a:rPr>
              <a:t>.</a:t>
            </a:r>
          </a:p>
          <a:p>
            <a:pPr>
              <a:buChar char="7"/>
            </a:pPr>
            <a:r>
              <a:rPr lang="en-US" sz="1200" i="0" dirty="0" smtClean="0">
                <a:solidFill>
                  <a:srgbClr val="1A1A1A"/>
                </a:solidFill>
                <a:latin typeface="Helvetica"/>
              </a:rPr>
              <a:t>Humbly asked Him to remove our shortcomings.</a:t>
            </a:r>
          </a:p>
          <a:p>
            <a:pPr>
              <a:buChar char="8"/>
            </a:pPr>
            <a:r>
              <a:rPr lang="en-US" sz="1200" i="0" dirty="0" smtClean="0">
                <a:solidFill>
                  <a:srgbClr val="1A1A1A"/>
                </a:solidFill>
                <a:latin typeface="Helvetica"/>
              </a:rPr>
              <a:t>Made a list of all persons we had harmed, and became willing to make </a:t>
            </a:r>
            <a:r>
              <a:rPr lang="en-US" sz="1200" i="0" dirty="0" smtClean="0">
                <a:solidFill>
                  <a:srgbClr val="274FAD"/>
                </a:solidFill>
                <a:latin typeface="Helvetica"/>
                <a:hlinkClick r:id="rId5"/>
              </a:rPr>
              <a:t>amends</a:t>
            </a:r>
            <a:r>
              <a:rPr lang="en-US" sz="1200" i="0" dirty="0" smtClean="0">
                <a:solidFill>
                  <a:srgbClr val="1A1A1A"/>
                </a:solidFill>
                <a:latin typeface="Helvetica"/>
                <a:hlinkClick r:id="rId5"/>
              </a:rPr>
              <a:t> to them all.</a:t>
            </a:r>
          </a:p>
          <a:p>
            <a:pPr>
              <a:buChar char="9"/>
            </a:pPr>
            <a:r>
              <a:rPr lang="en-US" sz="1200" i="0" dirty="0" smtClean="0">
                <a:solidFill>
                  <a:srgbClr val="1A1A1A"/>
                </a:solidFill>
                <a:latin typeface="Helvetica"/>
              </a:rPr>
              <a:t>Made direct amends to such people wherever possible, except when to do so would injure them or others.</a:t>
            </a:r>
          </a:p>
          <a:p>
            <a:pPr>
              <a:buChar char="1"/>
            </a:pPr>
            <a:r>
              <a:rPr lang="en-US" sz="1200" i="0" dirty="0" smtClean="0">
                <a:solidFill>
                  <a:srgbClr val="1A1A1A"/>
                </a:solidFill>
                <a:latin typeface="Helvetica"/>
              </a:rPr>
              <a:t>Continued to take personal inventory, and when we were wrong, promptly admitted it.</a:t>
            </a:r>
          </a:p>
          <a:p>
            <a:pPr>
              <a:buChar char="1"/>
            </a:pPr>
            <a:r>
              <a:rPr lang="en-US" sz="1200" i="0" dirty="0" smtClean="0">
                <a:solidFill>
                  <a:srgbClr val="1A1A1A"/>
                </a:solidFill>
                <a:latin typeface="Helvetica"/>
              </a:rPr>
              <a:t>Sought through </a:t>
            </a:r>
            <a:r>
              <a:rPr lang="en-US" sz="1200" i="0" dirty="0" smtClean="0">
                <a:solidFill>
                  <a:srgbClr val="092F9D"/>
                </a:solidFill>
                <a:latin typeface="Helvetica"/>
                <a:hlinkClick r:id="rId6"/>
              </a:rPr>
              <a:t>prayer</a:t>
            </a:r>
            <a:r>
              <a:rPr lang="en-US" sz="1200" i="0" dirty="0" smtClean="0">
                <a:solidFill>
                  <a:srgbClr val="1A1A1A"/>
                </a:solidFill>
                <a:latin typeface="Helvetica"/>
                <a:hlinkClick r:id="rId6"/>
              </a:rPr>
              <a:t> and </a:t>
            </a:r>
            <a:r>
              <a:rPr lang="en-US" sz="1200" i="0" dirty="0" smtClean="0">
                <a:solidFill>
                  <a:srgbClr val="092F9D"/>
                </a:solidFill>
                <a:latin typeface="Helvetica"/>
                <a:hlinkClick r:id="rId7"/>
              </a:rPr>
              <a:t>meditation</a:t>
            </a:r>
            <a:r>
              <a:rPr lang="en-US" sz="1200" i="0" dirty="0" smtClean="0">
                <a:solidFill>
                  <a:srgbClr val="1A1A1A"/>
                </a:solidFill>
                <a:latin typeface="Helvetica"/>
                <a:hlinkClick r:id="rId7"/>
              </a:rPr>
              <a:t> to improve our conscious contact with God </a:t>
            </a:r>
            <a:r>
              <a:rPr lang="en-US" sz="1200" i="1" dirty="0" smtClean="0">
                <a:solidFill>
                  <a:srgbClr val="1A1A1A"/>
                </a:solidFill>
                <a:latin typeface="Helvetica"/>
                <a:hlinkClick r:id="rId7"/>
              </a:rPr>
              <a:t>as we understood Him</a:t>
            </a:r>
            <a:r>
              <a:rPr lang="en-US" sz="1200" i="0" dirty="0" smtClean="0">
                <a:solidFill>
                  <a:srgbClr val="1A1A1A"/>
                </a:solidFill>
                <a:latin typeface="Helvetica"/>
                <a:hlinkClick r:id="rId7"/>
              </a:rPr>
              <a:t>, praying only for knowledge of His will for us and the power to carry that out.</a:t>
            </a:r>
          </a:p>
          <a:p>
            <a:pPr>
              <a:buChar char="1"/>
            </a:pPr>
            <a:r>
              <a:rPr lang="en-US" sz="1200" i="0" dirty="0" smtClean="0">
                <a:solidFill>
                  <a:srgbClr val="1A1A1A"/>
                </a:solidFill>
                <a:latin typeface="Helvetica"/>
              </a:rPr>
              <a:t>Having had a spiritual awakening as the result of these steps, we tried to carry this message to alcoholics, and to practice these principles in all our affairs.</a:t>
            </a:r>
            <a:endParaRPr lang="en-US" dirty="0"/>
          </a:p>
        </p:txBody>
      </p:sp>
      <p:sp>
        <p:nvSpPr>
          <p:cNvPr id="4" name="Slide Number Placeholder 3"/>
          <p:cNvSpPr>
            <a:spLocks noGrp="1"/>
          </p:cNvSpPr>
          <p:nvPr>
            <p:ph type="sldNum" sz="quarter" idx="10"/>
          </p:nvPr>
        </p:nvSpPr>
        <p:spPr/>
        <p:txBody>
          <a:bodyPr/>
          <a:lstStyle/>
          <a:p>
            <a:fld id="{032C5714-784C-8145-A1BF-8188A32859A2}" type="slidenum">
              <a:rPr lang="en-US" smtClean="0"/>
              <a:t>24</a:t>
            </a:fld>
            <a:endParaRPr lang="en-US"/>
          </a:p>
        </p:txBody>
      </p:sp>
    </p:spTree>
    <p:extLst>
      <p:ext uri="{BB962C8B-B14F-4D97-AF65-F5344CB8AC3E}">
        <p14:creationId xmlns:p14="http://schemas.microsoft.com/office/powerpoint/2010/main" val="10262031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Af2 5604 </a:t>
            </a:r>
            <a:r>
              <a:rPr lang="en-US" dirty="0" err="1" smtClean="0"/>
              <a:t>honda</a:t>
            </a:r>
            <a:r>
              <a:rPr lang="en-US" smtClean="0"/>
              <a:t> pilot</a:t>
            </a:r>
            <a:endParaRPr lang="en-US"/>
          </a:p>
        </p:txBody>
      </p:sp>
      <p:sp>
        <p:nvSpPr>
          <p:cNvPr id="4" name="Slide Number Placeholder 3"/>
          <p:cNvSpPr>
            <a:spLocks noGrp="1"/>
          </p:cNvSpPr>
          <p:nvPr>
            <p:ph type="sldNum" sz="quarter" idx="10"/>
          </p:nvPr>
        </p:nvSpPr>
        <p:spPr/>
        <p:txBody>
          <a:bodyPr/>
          <a:lstStyle/>
          <a:p>
            <a:fld id="{032C5714-784C-8145-A1BF-8188A32859A2}" type="slidenum">
              <a:rPr lang="en-US" smtClean="0"/>
              <a:t>45</a:t>
            </a:fld>
            <a:endParaRPr lang="en-US"/>
          </a:p>
        </p:txBody>
      </p:sp>
    </p:spTree>
    <p:extLst>
      <p:ext uri="{BB962C8B-B14F-4D97-AF65-F5344CB8AC3E}">
        <p14:creationId xmlns:p14="http://schemas.microsoft.com/office/powerpoint/2010/main" val="26037691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solidFill>
                  <a:srgbClr val="1A1718"/>
                </a:solidFill>
                <a:latin typeface="OTS-derived-font"/>
              </a:rPr>
              <a:t>The </a:t>
            </a:r>
            <a:r>
              <a:rPr lang="en-US" sz="1200" dirty="0" err="1" smtClean="0">
                <a:solidFill>
                  <a:srgbClr val="1A1718"/>
                </a:solidFill>
                <a:latin typeface="OTS-derived-font"/>
              </a:rPr>
              <a:t>adrenoleukodystrophy</a:t>
            </a:r>
            <a:r>
              <a:rPr lang="en-US" sz="1200" dirty="0" smtClean="0">
                <a:solidFill>
                  <a:srgbClr val="1A1718"/>
                </a:solidFill>
                <a:latin typeface="OTS-derived-font"/>
              </a:rPr>
              <a:t> protein (ALDP) helps your body break down very long chain fatty acids (VLCFAs). If the protein doesn’t do its job, the fatty acids build up inside your body.</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solidFill>
                  <a:srgbClr val="1A1A1A"/>
                </a:solidFill>
                <a:latin typeface="Helvetica"/>
              </a:rPr>
              <a:t>Wilson's disease is typically treated with dietary changes and medication.</a:t>
            </a:r>
            <a:r>
              <a:rPr lang="en-US" sz="1050" baseline="30000" dirty="0" smtClean="0">
                <a:solidFill>
                  <a:srgbClr val="092F9D"/>
                </a:solidFill>
                <a:latin typeface="Helvetica"/>
              </a:rPr>
              <a:t>[1]</a:t>
            </a:r>
            <a:r>
              <a:rPr lang="en-US" sz="1200" baseline="0" dirty="0" smtClean="0">
                <a:solidFill>
                  <a:srgbClr val="1A1A1A"/>
                </a:solidFill>
                <a:latin typeface="Helvetica"/>
              </a:rPr>
              <a:t> Dietary changes involve eating a low copper diet and not using copper cookware.</a:t>
            </a:r>
            <a:r>
              <a:rPr lang="en-US" sz="1050" baseline="30000" dirty="0" smtClean="0">
                <a:solidFill>
                  <a:srgbClr val="092F9D"/>
                </a:solidFill>
                <a:latin typeface="Helvetica"/>
              </a:rPr>
              <a:t>[1]</a:t>
            </a:r>
            <a:r>
              <a:rPr lang="en-US" sz="1200" baseline="0" dirty="0" smtClean="0">
                <a:solidFill>
                  <a:srgbClr val="1A1A1A"/>
                </a:solidFill>
                <a:latin typeface="Helvetica"/>
              </a:rPr>
              <a:t> Medications used include </a:t>
            </a:r>
            <a:r>
              <a:rPr lang="en-US" sz="1200" baseline="0" dirty="0" smtClean="0">
                <a:solidFill>
                  <a:srgbClr val="092F9D"/>
                </a:solidFill>
                <a:latin typeface="Helvetica"/>
                <a:hlinkClick r:id="rId3"/>
              </a:rPr>
              <a:t>chelating agents</a:t>
            </a:r>
            <a:r>
              <a:rPr lang="en-US" sz="1200" baseline="0" dirty="0" smtClean="0">
                <a:solidFill>
                  <a:srgbClr val="1A1A1A"/>
                </a:solidFill>
                <a:latin typeface="Helvetica"/>
                <a:hlinkClick r:id="rId3"/>
              </a:rPr>
              <a:t> such as </a:t>
            </a:r>
            <a:r>
              <a:rPr lang="en-US" sz="1200" baseline="0" dirty="0" smtClean="0">
                <a:solidFill>
                  <a:srgbClr val="092F9D"/>
                </a:solidFill>
                <a:latin typeface="Helvetica"/>
                <a:hlinkClick r:id="rId4"/>
              </a:rPr>
              <a:t>trientine</a:t>
            </a:r>
            <a:r>
              <a:rPr lang="en-US" sz="1200" baseline="0" dirty="0" smtClean="0">
                <a:solidFill>
                  <a:srgbClr val="1A1A1A"/>
                </a:solidFill>
                <a:latin typeface="Helvetica"/>
                <a:hlinkClick r:id="rId4"/>
              </a:rPr>
              <a:t> and </a:t>
            </a:r>
            <a:r>
              <a:rPr lang="en-US" sz="1200" baseline="0" dirty="0" smtClean="0">
                <a:solidFill>
                  <a:srgbClr val="092F9D"/>
                </a:solidFill>
                <a:latin typeface="Helvetica"/>
                <a:hlinkClick r:id="rId5"/>
              </a:rPr>
              <a:t>d-penicillamine</a:t>
            </a:r>
            <a:r>
              <a:rPr lang="en-US" sz="1200" baseline="0" dirty="0" smtClean="0">
                <a:solidFill>
                  <a:srgbClr val="1A1A1A"/>
                </a:solidFill>
                <a:latin typeface="Helvetica"/>
                <a:hlinkClick r:id="rId5"/>
              </a:rPr>
              <a:t> and </a:t>
            </a:r>
            <a:r>
              <a:rPr lang="en-US" sz="1200" baseline="0" dirty="0" smtClean="0">
                <a:solidFill>
                  <a:srgbClr val="092F9D"/>
                </a:solidFill>
                <a:latin typeface="Helvetica"/>
                <a:hlinkClick r:id="rId6"/>
              </a:rPr>
              <a:t>zinc supplements</a:t>
            </a:r>
            <a:r>
              <a:rPr lang="en-US" sz="1200" baseline="0" dirty="0" smtClean="0">
                <a:solidFill>
                  <a:srgbClr val="1A1A1A"/>
                </a:solidFill>
                <a:latin typeface="Helvetica"/>
                <a:hlinkClick r:id="rId6"/>
              </a:rPr>
              <a:t>.</a:t>
            </a:r>
            <a:r>
              <a:rPr lang="en-US" sz="1050" baseline="30000" dirty="0" smtClean="0">
                <a:solidFill>
                  <a:srgbClr val="092F9D"/>
                </a:solidFill>
                <a:latin typeface="Helvetica"/>
                <a:hlinkClick r:id="rId6"/>
              </a:rPr>
              <a:t>[1]</a:t>
            </a:r>
            <a:r>
              <a:rPr lang="en-US" sz="1200" baseline="0" dirty="0" smtClean="0">
                <a:solidFill>
                  <a:srgbClr val="1A1A1A"/>
                </a:solidFill>
                <a:latin typeface="Helvetica"/>
                <a:hlinkClick r:id="rId6"/>
              </a:rPr>
              <a:t> Kyser-Fleischer Ring in eyes. Complications of Wilson's disease can include </a:t>
            </a:r>
            <a:r>
              <a:rPr lang="en-US" sz="1200" baseline="0" dirty="0" smtClean="0">
                <a:solidFill>
                  <a:srgbClr val="092F9D"/>
                </a:solidFill>
                <a:latin typeface="Helvetica"/>
                <a:hlinkClick r:id="rId7"/>
              </a:rPr>
              <a:t>liver failure</a:t>
            </a:r>
            <a:r>
              <a:rPr lang="en-US" sz="1200" baseline="0" dirty="0" smtClean="0">
                <a:solidFill>
                  <a:srgbClr val="1A1A1A"/>
                </a:solidFill>
                <a:latin typeface="Helvetica"/>
                <a:hlinkClick r:id="rId7"/>
              </a:rPr>
              <a:t>, </a:t>
            </a:r>
            <a:r>
              <a:rPr lang="en-US" sz="1200" baseline="0" dirty="0" smtClean="0">
                <a:solidFill>
                  <a:srgbClr val="092F9D"/>
                </a:solidFill>
                <a:latin typeface="Helvetica"/>
                <a:hlinkClick r:id="rId8"/>
              </a:rPr>
              <a:t>liver cancer</a:t>
            </a:r>
            <a:r>
              <a:rPr lang="en-US" sz="1200" baseline="0" dirty="0" smtClean="0">
                <a:solidFill>
                  <a:srgbClr val="1A1A1A"/>
                </a:solidFill>
                <a:latin typeface="Helvetica"/>
                <a:hlinkClick r:id="rId8"/>
              </a:rPr>
              <a:t>, and </a:t>
            </a:r>
            <a:r>
              <a:rPr lang="en-US" sz="1200" baseline="0" dirty="0" smtClean="0">
                <a:solidFill>
                  <a:srgbClr val="092F9D"/>
                </a:solidFill>
                <a:latin typeface="Helvetica"/>
                <a:hlinkClick r:id="rId9"/>
              </a:rPr>
              <a:t>kidney problems</a:t>
            </a:r>
            <a:r>
              <a:rPr lang="en-US" sz="1200" baseline="0" dirty="0" smtClean="0">
                <a:solidFill>
                  <a:srgbClr val="1A1A1A"/>
                </a:solidFill>
                <a:latin typeface="Helvetica"/>
                <a:hlinkClick r:id="rId9"/>
              </a:rPr>
              <a:t>.</a:t>
            </a:r>
            <a:r>
              <a:rPr lang="en-US" sz="1050" baseline="30000" dirty="0" smtClean="0">
                <a:solidFill>
                  <a:srgbClr val="092F9D"/>
                </a:solidFill>
                <a:latin typeface="Helvetica"/>
                <a:hlinkClick r:id="rId9"/>
              </a:rPr>
              <a:t>[1]</a:t>
            </a:r>
            <a:r>
              <a:rPr lang="en-US" sz="1200" baseline="0" dirty="0" smtClean="0">
                <a:solidFill>
                  <a:srgbClr val="1A1A1A"/>
                </a:solidFill>
                <a:latin typeface="Helvetica"/>
                <a:hlinkClick r:id="rId9"/>
              </a:rPr>
              <a:t> A </a:t>
            </a:r>
            <a:r>
              <a:rPr lang="en-US" sz="1200" baseline="0" dirty="0" smtClean="0">
                <a:solidFill>
                  <a:srgbClr val="092F9D"/>
                </a:solidFill>
                <a:latin typeface="Helvetica"/>
                <a:hlinkClick r:id="rId10"/>
              </a:rPr>
              <a:t>liver transplant</a:t>
            </a:r>
            <a:r>
              <a:rPr lang="en-US" sz="1200" baseline="0" dirty="0" smtClean="0">
                <a:solidFill>
                  <a:srgbClr val="1A1A1A"/>
                </a:solidFill>
                <a:latin typeface="Helvetica"/>
                <a:hlinkClick r:id="rId10"/>
              </a:rPr>
              <a:t> may be helpful in those in whom other treatments are not effective or if liver failure occurs.</a:t>
            </a:r>
            <a:r>
              <a:rPr lang="en-US" sz="1050" baseline="30000" dirty="0" smtClean="0">
                <a:solidFill>
                  <a:srgbClr val="092F9D"/>
                </a:solidFill>
                <a:latin typeface="Helvetica"/>
                <a:hlinkClick r:id="rId10"/>
              </a:rPr>
              <a:t>[1]</a:t>
            </a:r>
            <a:r>
              <a:rPr lang="en-US" sz="1050" baseline="30000" dirty="0" smtClean="0">
                <a:solidFill>
                  <a:srgbClr val="092F9D"/>
                </a:solidFill>
                <a:latin typeface="Helvetica"/>
              </a:rPr>
              <a:t>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050" baseline="30000" dirty="0" smtClean="0">
              <a:solidFill>
                <a:srgbClr val="092F9D"/>
              </a:solidFill>
              <a:latin typeface="Helvetica"/>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050" dirty="0" smtClean="0">
                <a:solidFill>
                  <a:srgbClr val="1A1A1A"/>
                </a:solidFill>
                <a:latin typeface="Helvetica"/>
              </a:rPr>
              <a:t>MLD is directly caused by a deficiency of the enzyme </a:t>
            </a:r>
            <a:r>
              <a:rPr lang="en-US" sz="1050" dirty="0" smtClean="0">
                <a:solidFill>
                  <a:srgbClr val="092F9D"/>
                </a:solidFill>
                <a:latin typeface="Helvetica"/>
                <a:hlinkClick r:id="rId11"/>
              </a:rPr>
              <a:t>arylsulfatase A</a:t>
            </a:r>
            <a:r>
              <a:rPr lang="en-US" sz="900" baseline="30000" dirty="0" smtClean="0">
                <a:solidFill>
                  <a:srgbClr val="092F9D"/>
                </a:solidFill>
                <a:latin typeface="Helvetica"/>
                <a:hlinkClick r:id="rId11"/>
              </a:rPr>
              <a:t>[3]</a:t>
            </a:r>
            <a:r>
              <a:rPr lang="en-US" sz="1050" baseline="0" dirty="0" smtClean="0">
                <a:solidFill>
                  <a:srgbClr val="1A1A1A"/>
                </a:solidFill>
                <a:latin typeface="Helvetica"/>
                <a:hlinkClick r:id="rId11"/>
              </a:rPr>
              <a:t> (ARSA) and is characterized by enzyme activity in leukocytes that is less than 10% of normal controls.</a:t>
            </a:r>
            <a:r>
              <a:rPr lang="en-US" sz="900" baseline="30000" dirty="0" smtClean="0">
                <a:solidFill>
                  <a:srgbClr val="092F9D"/>
                </a:solidFill>
                <a:latin typeface="Helvetica"/>
                <a:hlinkClick r:id="rId11"/>
              </a:rPr>
              <a:t>[4]</a:t>
            </a:r>
            <a:r>
              <a:rPr lang="en-US" sz="1050" baseline="0" dirty="0" smtClean="0">
                <a:solidFill>
                  <a:srgbClr val="1A1A1A"/>
                </a:solidFill>
                <a:latin typeface="Helvetica"/>
                <a:hlinkClick r:id="rId11"/>
              </a:rPr>
              <a:t> However, assay of the ARSA enzyme activity alone is not sufficient for diagnosis; ARSA pseudodeficiency, which is characterized by enzyme activity that is 5~20% of normal controls does not cause MLD.</a:t>
            </a:r>
            <a:r>
              <a:rPr lang="en-US" sz="900" baseline="30000" dirty="0" smtClean="0">
                <a:solidFill>
                  <a:srgbClr val="092F9D"/>
                </a:solidFill>
                <a:latin typeface="Helvetica"/>
                <a:hlinkClick r:id="rId11"/>
              </a:rPr>
              <a:t>[4]</a:t>
            </a:r>
            <a:r>
              <a:rPr lang="en-US" sz="1050" baseline="0" dirty="0" smtClean="0">
                <a:solidFill>
                  <a:srgbClr val="1A1A1A"/>
                </a:solidFill>
                <a:latin typeface="Helvetica"/>
                <a:hlinkClick r:id="rId11"/>
              </a:rPr>
              <a:t> Without this enzyme, </a:t>
            </a:r>
            <a:r>
              <a:rPr lang="en-US" sz="1050" baseline="0" dirty="0" smtClean="0">
                <a:solidFill>
                  <a:srgbClr val="092F9D"/>
                </a:solidFill>
                <a:latin typeface="Helvetica"/>
                <a:hlinkClick r:id="rId12"/>
              </a:rPr>
              <a:t>sulfatides</a:t>
            </a:r>
            <a:r>
              <a:rPr lang="en-US" sz="1050" baseline="0" dirty="0" smtClean="0">
                <a:solidFill>
                  <a:srgbClr val="1A1A1A"/>
                </a:solidFill>
                <a:latin typeface="Helvetica"/>
                <a:hlinkClick r:id="rId12"/>
              </a:rPr>
              <a:t> build up in many tissues of the body, eventually destroying the myelin sheath of the nervous system. The myelin sheath is a fatty covering that protects nerve fibers. Without it, the nerves in the brain (central nervous system – CNS) and the peripheral nerves (peripheral nervous system – PNS) which control, among other things the muscles related to mobility, cease to function properly.</a:t>
            </a:r>
            <a:endParaRPr lang="en-US" sz="1050" baseline="0" dirty="0" smtClean="0">
              <a:solidFill>
                <a:srgbClr val="1A1A1A"/>
              </a:solidFill>
              <a:latin typeface="Helvetica"/>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1" i="0" kern="1200" dirty="0" smtClean="0">
                <a:solidFill>
                  <a:schemeClr val="tx1"/>
                </a:solidFill>
                <a:effectLst/>
                <a:latin typeface="+mn-lt"/>
                <a:ea typeface="+mn-ea"/>
                <a:cs typeface="+mn-cs"/>
              </a:rPr>
              <a:t>Metachromatic </a:t>
            </a:r>
            <a:r>
              <a:rPr lang="en-US" sz="1200" b="1" i="0" kern="1200" dirty="0" err="1" smtClean="0">
                <a:solidFill>
                  <a:schemeClr val="tx1"/>
                </a:solidFill>
                <a:effectLst/>
                <a:latin typeface="+mn-lt"/>
                <a:ea typeface="+mn-ea"/>
                <a:cs typeface="+mn-cs"/>
              </a:rPr>
              <a:t>leukodystrophy</a:t>
            </a:r>
            <a:r>
              <a:rPr lang="en-US" sz="1200" b="0" i="0" kern="1200" dirty="0" smtClean="0">
                <a:solidFill>
                  <a:schemeClr val="tx1"/>
                </a:solidFill>
                <a:effectLst/>
                <a:latin typeface="+mn-lt"/>
                <a:ea typeface="+mn-ea"/>
                <a:cs typeface="+mn-cs"/>
              </a:rPr>
              <a:t> (</a:t>
            </a:r>
            <a:r>
              <a:rPr lang="en-US" sz="1200" b="1" i="0" kern="1200" dirty="0" smtClean="0">
                <a:solidFill>
                  <a:schemeClr val="tx1"/>
                </a:solidFill>
                <a:effectLst/>
                <a:latin typeface="+mn-lt"/>
                <a:ea typeface="+mn-ea"/>
                <a:cs typeface="+mn-cs"/>
              </a:rPr>
              <a:t>MLD</a:t>
            </a:r>
            <a:r>
              <a:rPr lang="en-US" sz="1200" b="0" i="0" kern="1200" dirty="0" smtClean="0">
                <a:solidFill>
                  <a:schemeClr val="tx1"/>
                </a:solidFill>
                <a:effectLst/>
                <a:latin typeface="+mn-lt"/>
                <a:ea typeface="+mn-ea"/>
                <a:cs typeface="+mn-cs"/>
              </a:rPr>
              <a:t>, also called </a:t>
            </a:r>
            <a:r>
              <a:rPr lang="en-US" sz="1200" b="1" i="0" kern="1200" dirty="0" smtClean="0">
                <a:solidFill>
                  <a:schemeClr val="tx1"/>
                </a:solidFill>
                <a:effectLst/>
                <a:latin typeface="+mn-lt"/>
                <a:ea typeface="+mn-ea"/>
                <a:cs typeface="+mn-cs"/>
              </a:rPr>
              <a:t>arylsulfatase A deficiency</a:t>
            </a:r>
            <a:r>
              <a:rPr lang="en-US" sz="1200" b="0" i="0" kern="1200" dirty="0" smtClean="0">
                <a:solidFill>
                  <a:schemeClr val="tx1"/>
                </a:solidFill>
                <a:effectLst/>
                <a:latin typeface="+mn-lt"/>
                <a:ea typeface="+mn-ea"/>
                <a:cs typeface="+mn-cs"/>
              </a:rPr>
              <a:t>) is a </a:t>
            </a:r>
            <a:r>
              <a:rPr lang="en-US" sz="1200" b="0" i="0" u="none" strike="noStrike" kern="1200" dirty="0" smtClean="0">
                <a:solidFill>
                  <a:schemeClr val="tx1"/>
                </a:solidFill>
                <a:effectLst/>
                <a:latin typeface="+mn-lt"/>
                <a:ea typeface="+mn-ea"/>
                <a:cs typeface="+mn-cs"/>
                <a:hlinkClick r:id="rId13" tooltip="Lysosomal storage disease"/>
              </a:rPr>
              <a:t>lysosomal storage disease</a:t>
            </a:r>
            <a:r>
              <a:rPr lang="en-US" sz="1200" b="0" i="0" kern="1200" dirty="0" smtClean="0">
                <a:solidFill>
                  <a:schemeClr val="tx1"/>
                </a:solidFill>
                <a:effectLst/>
                <a:latin typeface="+mn-lt"/>
                <a:ea typeface="+mn-ea"/>
                <a:cs typeface="+mn-cs"/>
              </a:rPr>
              <a:t> which is commonly listed in the family of </a:t>
            </a:r>
            <a:r>
              <a:rPr lang="en-US" sz="1200" b="0" i="0" u="none" strike="noStrike" kern="1200" dirty="0" err="1" smtClean="0">
                <a:solidFill>
                  <a:schemeClr val="tx1"/>
                </a:solidFill>
                <a:effectLst/>
                <a:latin typeface="+mn-lt"/>
                <a:ea typeface="+mn-ea"/>
                <a:cs typeface="+mn-cs"/>
                <a:hlinkClick r:id="rId14" tooltip="Leukodystrophies"/>
              </a:rPr>
              <a:t>leukodystrophies</a:t>
            </a:r>
            <a:r>
              <a:rPr lang="en-US" sz="1200" b="0" i="0" kern="1200" dirty="0" smtClean="0">
                <a:solidFill>
                  <a:schemeClr val="tx1"/>
                </a:solidFill>
                <a:effectLst/>
                <a:latin typeface="+mn-lt"/>
                <a:ea typeface="+mn-ea"/>
                <a:cs typeface="+mn-cs"/>
              </a:rPr>
              <a:t> as well as among the </a:t>
            </a:r>
            <a:r>
              <a:rPr lang="en-US" sz="1200" b="0" i="0" u="none" strike="noStrike" kern="1200" dirty="0" err="1" smtClean="0">
                <a:solidFill>
                  <a:schemeClr val="tx1"/>
                </a:solidFill>
                <a:effectLst/>
                <a:latin typeface="+mn-lt"/>
                <a:ea typeface="+mn-ea"/>
                <a:cs typeface="+mn-cs"/>
                <a:hlinkClick r:id="rId15" tooltip="Sphingolipidoses"/>
              </a:rPr>
              <a:t>sphingolipidoses</a:t>
            </a:r>
            <a:r>
              <a:rPr lang="en-US" sz="1200" b="0" i="0" kern="1200" dirty="0" smtClean="0">
                <a:solidFill>
                  <a:schemeClr val="tx1"/>
                </a:solidFill>
                <a:effectLst/>
                <a:latin typeface="+mn-lt"/>
                <a:ea typeface="+mn-ea"/>
                <a:cs typeface="+mn-cs"/>
              </a:rPr>
              <a:t> as it affects the metabolism of </a:t>
            </a:r>
            <a:r>
              <a:rPr lang="en-US" sz="1200" b="0" i="0" u="none" strike="noStrike" kern="1200" dirty="0" smtClean="0">
                <a:solidFill>
                  <a:schemeClr val="tx1"/>
                </a:solidFill>
                <a:effectLst/>
                <a:latin typeface="+mn-lt"/>
                <a:ea typeface="+mn-ea"/>
                <a:cs typeface="+mn-cs"/>
                <a:hlinkClick r:id="rId16" tooltip="Sphingolipids"/>
              </a:rPr>
              <a:t>sphingolipids</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Leukodystrophies</a:t>
            </a:r>
            <a:r>
              <a:rPr lang="en-US" sz="1200" b="0" i="0" kern="1200" dirty="0" smtClean="0">
                <a:solidFill>
                  <a:schemeClr val="tx1"/>
                </a:solidFill>
                <a:effectLst/>
                <a:latin typeface="+mn-lt"/>
                <a:ea typeface="+mn-ea"/>
                <a:cs typeface="+mn-cs"/>
              </a:rPr>
              <a:t> affect the growth and/or development of </a:t>
            </a:r>
            <a:r>
              <a:rPr lang="en-US" sz="1200" b="0" i="0" u="none" strike="noStrike" kern="1200" dirty="0" smtClean="0">
                <a:solidFill>
                  <a:schemeClr val="tx1"/>
                </a:solidFill>
                <a:effectLst/>
                <a:latin typeface="+mn-lt"/>
                <a:ea typeface="+mn-ea"/>
                <a:cs typeface="+mn-cs"/>
                <a:hlinkClick r:id="rId17" tooltip="Myelin"/>
              </a:rPr>
              <a:t>myelin</a:t>
            </a:r>
            <a:r>
              <a:rPr lang="en-US" sz="1200" b="0" i="0" kern="1200" dirty="0" smtClean="0">
                <a:solidFill>
                  <a:schemeClr val="tx1"/>
                </a:solidFill>
                <a:effectLst/>
                <a:latin typeface="+mn-lt"/>
                <a:ea typeface="+mn-ea"/>
                <a:cs typeface="+mn-cs"/>
              </a:rPr>
              <a:t>, the fatty covering which acts as an insulator around </a:t>
            </a:r>
            <a:r>
              <a:rPr lang="en-US" sz="1200" b="0" i="0" u="none" strike="noStrike" kern="1200" dirty="0" smtClean="0">
                <a:solidFill>
                  <a:schemeClr val="tx1"/>
                </a:solidFill>
                <a:effectLst/>
                <a:latin typeface="+mn-lt"/>
                <a:ea typeface="+mn-ea"/>
                <a:cs typeface="+mn-cs"/>
                <a:hlinkClick r:id="rId18" tooltip="Nerve"/>
              </a:rPr>
              <a:t>nerve</a:t>
            </a:r>
            <a:r>
              <a:rPr lang="en-US" sz="1200" b="0" i="0" kern="1200" dirty="0" smtClean="0">
                <a:solidFill>
                  <a:schemeClr val="tx1"/>
                </a:solidFill>
                <a:effectLst/>
                <a:latin typeface="+mn-lt"/>
                <a:ea typeface="+mn-ea"/>
                <a:cs typeface="+mn-cs"/>
              </a:rPr>
              <a:t> fibers throughout the </a:t>
            </a:r>
            <a:r>
              <a:rPr lang="en-US" sz="1200" b="0" i="0" u="none" strike="noStrike" kern="1200" dirty="0" smtClean="0">
                <a:solidFill>
                  <a:schemeClr val="tx1"/>
                </a:solidFill>
                <a:effectLst/>
                <a:latin typeface="+mn-lt"/>
                <a:ea typeface="+mn-ea"/>
                <a:cs typeface="+mn-cs"/>
                <a:hlinkClick r:id="rId19" tooltip="Central nervous system"/>
              </a:rPr>
              <a:t>central</a:t>
            </a:r>
            <a:r>
              <a:rPr lang="en-US" sz="1200" b="0" i="0" kern="1200" dirty="0" smtClean="0">
                <a:solidFill>
                  <a:schemeClr val="tx1"/>
                </a:solidFill>
                <a:effectLst/>
                <a:latin typeface="+mn-lt"/>
                <a:ea typeface="+mn-ea"/>
                <a:cs typeface="+mn-cs"/>
              </a:rPr>
              <a:t> and </a:t>
            </a:r>
            <a:r>
              <a:rPr lang="en-US" sz="1200" b="0" i="0" u="none" strike="noStrike" kern="1200" dirty="0" smtClean="0">
                <a:solidFill>
                  <a:schemeClr val="tx1"/>
                </a:solidFill>
                <a:effectLst/>
                <a:latin typeface="+mn-lt"/>
                <a:ea typeface="+mn-ea"/>
                <a:cs typeface="+mn-cs"/>
                <a:hlinkClick r:id="rId20" tooltip="Peripheral nervous system"/>
              </a:rPr>
              <a:t>peripheral</a:t>
            </a:r>
            <a:r>
              <a:rPr lang="en-US" sz="1200" b="0" i="0" kern="120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hlinkClick r:id="rId21" tooltip="Nervous system"/>
              </a:rPr>
              <a:t>nervous systems</a:t>
            </a:r>
            <a:r>
              <a:rPr lang="en-US" sz="1200" b="0" i="0" kern="1200" dirty="0" smtClean="0">
                <a:solidFill>
                  <a:schemeClr val="tx1"/>
                </a:solidFill>
                <a:effectLst/>
                <a:latin typeface="+mn-lt"/>
                <a:ea typeface="+mn-ea"/>
                <a:cs typeface="+mn-cs"/>
              </a:rPr>
              <a:t>. MLD involves </a:t>
            </a:r>
            <a:r>
              <a:rPr lang="en-US" sz="1200" b="0" i="0" u="none" strike="noStrike" kern="1200" dirty="0" err="1" smtClean="0">
                <a:solidFill>
                  <a:schemeClr val="tx1"/>
                </a:solidFill>
                <a:effectLst/>
                <a:latin typeface="+mn-lt"/>
                <a:ea typeface="+mn-ea"/>
                <a:cs typeface="+mn-cs"/>
                <a:hlinkClick r:id="rId22" tooltip="Cerebroside"/>
              </a:rPr>
              <a:t>cerebroside</a:t>
            </a:r>
            <a:r>
              <a:rPr lang="en-US" sz="1200" b="0" i="0" u="none" strike="noStrike" kern="1200" dirty="0" smtClean="0">
                <a:solidFill>
                  <a:schemeClr val="tx1"/>
                </a:solidFill>
                <a:effectLst/>
                <a:latin typeface="+mn-lt"/>
                <a:ea typeface="+mn-ea"/>
                <a:cs typeface="+mn-cs"/>
                <a:hlinkClick r:id="rId22" tooltip="Cerebroside"/>
              </a:rPr>
              <a:t> sulfate</a:t>
            </a:r>
            <a:r>
              <a:rPr lang="en-US" sz="1200" b="0" i="0" kern="1200" dirty="0" smtClean="0">
                <a:solidFill>
                  <a:schemeClr val="tx1"/>
                </a:solidFill>
                <a:effectLst/>
                <a:latin typeface="+mn-lt"/>
                <a:ea typeface="+mn-ea"/>
                <a:cs typeface="+mn-cs"/>
              </a:rPr>
              <a:t> accumulation.</a:t>
            </a:r>
            <a:r>
              <a:rPr lang="en-US" sz="1200" b="0" i="0" u="none" strike="noStrike" kern="1200" baseline="30000" dirty="0" smtClean="0">
                <a:solidFill>
                  <a:schemeClr val="tx1"/>
                </a:solidFill>
                <a:effectLst/>
                <a:latin typeface="+mn-lt"/>
                <a:ea typeface="+mn-ea"/>
                <a:cs typeface="+mn-cs"/>
                <a:hlinkClick r:id="rId23"/>
              </a:rPr>
              <a:t>[1]</a:t>
            </a:r>
            <a:r>
              <a:rPr lang="en-US" sz="1200" b="0" i="0" u="none" strike="noStrike" kern="1200" baseline="30000" dirty="0" smtClean="0">
                <a:solidFill>
                  <a:schemeClr val="tx1"/>
                </a:solidFill>
                <a:effectLst/>
                <a:latin typeface="+mn-lt"/>
                <a:ea typeface="+mn-ea"/>
                <a:cs typeface="+mn-cs"/>
                <a:hlinkClick r:id="rId24"/>
              </a:rPr>
              <a:t>[2]</a:t>
            </a:r>
            <a:r>
              <a:rPr lang="en-US" sz="1200" b="0" i="0" kern="1200" dirty="0" smtClean="0">
                <a:solidFill>
                  <a:schemeClr val="tx1"/>
                </a:solidFill>
                <a:effectLst/>
                <a:latin typeface="+mn-lt"/>
                <a:ea typeface="+mn-ea"/>
                <a:cs typeface="+mn-cs"/>
              </a:rPr>
              <a:t> Metachromatic </a:t>
            </a:r>
            <a:r>
              <a:rPr lang="en-US" sz="1200" b="0" i="0" kern="1200" dirty="0" err="1" smtClean="0">
                <a:solidFill>
                  <a:schemeClr val="tx1"/>
                </a:solidFill>
                <a:effectLst/>
                <a:latin typeface="+mn-lt"/>
                <a:ea typeface="+mn-ea"/>
                <a:cs typeface="+mn-cs"/>
              </a:rPr>
              <a:t>leukodystrophy</a:t>
            </a:r>
            <a:r>
              <a:rPr lang="en-US" sz="1200" b="0" i="0" kern="1200" dirty="0" smtClean="0">
                <a:solidFill>
                  <a:schemeClr val="tx1"/>
                </a:solidFill>
                <a:effectLst/>
                <a:latin typeface="+mn-lt"/>
                <a:ea typeface="+mn-ea"/>
                <a:cs typeface="+mn-cs"/>
              </a:rPr>
              <a:t>, like most enzyme deficiencies, has an </a:t>
            </a:r>
            <a:r>
              <a:rPr lang="en-US" sz="1200" b="0" i="0" u="none" strike="noStrike" kern="1200" dirty="0" smtClean="0">
                <a:solidFill>
                  <a:schemeClr val="tx1"/>
                </a:solidFill>
                <a:effectLst/>
                <a:latin typeface="+mn-lt"/>
                <a:ea typeface="+mn-ea"/>
                <a:cs typeface="+mn-cs"/>
                <a:hlinkClick r:id="rId25" tooltip="Autosomal recessive"/>
              </a:rPr>
              <a:t>autosomal recessive</a:t>
            </a:r>
            <a:r>
              <a:rPr lang="en-US" sz="1200" b="0" i="0" kern="1200" dirty="0" smtClean="0">
                <a:solidFill>
                  <a:schemeClr val="tx1"/>
                </a:solidFill>
                <a:effectLst/>
                <a:latin typeface="+mn-lt"/>
                <a:ea typeface="+mn-ea"/>
                <a:cs typeface="+mn-cs"/>
              </a:rPr>
              <a:t> inheritance pattern.</a:t>
            </a:r>
            <a:r>
              <a:rPr lang="en-US" sz="1200" b="0" i="0" u="none" strike="noStrike" kern="1200" baseline="30000" dirty="0" smtClean="0">
                <a:solidFill>
                  <a:schemeClr val="tx1"/>
                </a:solidFill>
                <a:effectLst/>
                <a:latin typeface="+mn-lt"/>
                <a:ea typeface="+mn-ea"/>
                <a:cs typeface="+mn-cs"/>
                <a:hlinkClick r:id="rId24"/>
              </a:rPr>
              <a:t>[2]</a:t>
            </a:r>
            <a:endParaRPr lang="en-US" sz="1050" baseline="30000" dirty="0" smtClean="0">
              <a:solidFill>
                <a:srgbClr val="092F9D"/>
              </a:solidFill>
              <a:latin typeface="Helvetica"/>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032C5714-784C-8145-A1BF-8188A32859A2}" type="slidenum">
              <a:rPr lang="en-US" smtClean="0"/>
              <a:t>61</a:t>
            </a:fld>
            <a:endParaRPr lang="en-US"/>
          </a:p>
        </p:txBody>
      </p:sp>
    </p:spTree>
    <p:extLst>
      <p:ext uri="{BB962C8B-B14F-4D97-AF65-F5344CB8AC3E}">
        <p14:creationId xmlns:p14="http://schemas.microsoft.com/office/powerpoint/2010/main" val="42414250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PSP: </a:t>
            </a:r>
            <a:r>
              <a:rPr lang="en-US" sz="1200" dirty="0" smtClean="0">
                <a:solidFill>
                  <a:srgbClr val="1A1A1A"/>
                </a:solidFill>
                <a:latin typeface="Helvetica"/>
              </a:rPr>
              <a:t>The initial symptoms in two-thirds of cases are loss of balance, lunging forward when mobilizing, fast walking, bumping into objects or people, and falls.</a:t>
            </a:r>
            <a:r>
              <a:rPr lang="en-US" sz="1050" baseline="30000" dirty="0" smtClean="0">
                <a:solidFill>
                  <a:srgbClr val="1A1A1A"/>
                </a:solidFill>
                <a:latin typeface="Helvetica"/>
              </a:rPr>
              <a:t>[</a:t>
            </a:r>
            <a:r>
              <a:rPr lang="en-US" sz="1050" i="1" baseline="30000" dirty="0" smtClean="0">
                <a:solidFill>
                  <a:srgbClr val="092F9D"/>
                </a:solidFill>
                <a:latin typeface="Helvetica"/>
                <a:hlinkClick r:id="rId3"/>
              </a:rPr>
              <a:t>citation needed</a:t>
            </a:r>
            <a:r>
              <a:rPr lang="en-US" sz="1050" i="1" baseline="30000" dirty="0" smtClean="0">
                <a:solidFill>
                  <a:srgbClr val="1A1A1A"/>
                </a:solidFill>
                <a:latin typeface="Helvetica"/>
                <a:hlinkClick r:id="rId3"/>
              </a:rPr>
              <a:t>]</a:t>
            </a:r>
            <a:endParaRPr lang="en-US" sz="1200" i="1" baseline="0" dirty="0" smtClean="0">
              <a:solidFill>
                <a:srgbClr val="1A1A1A"/>
              </a:solidFill>
              <a:latin typeface="Helvetica"/>
              <a:hlinkClick r:id="rId3"/>
            </a:endParaRPr>
          </a:p>
          <a:p>
            <a:r>
              <a:rPr lang="en-US" sz="1200" baseline="0" dirty="0" smtClean="0">
                <a:solidFill>
                  <a:srgbClr val="1A1A1A"/>
                </a:solidFill>
                <a:latin typeface="Helvetica"/>
              </a:rPr>
              <a:t>Other common early symptoms are changes in personality, general slowing of movement, and visual symptoms.</a:t>
            </a:r>
          </a:p>
          <a:p>
            <a:r>
              <a:rPr lang="en-US" sz="1200" baseline="0" dirty="0" smtClean="0">
                <a:solidFill>
                  <a:srgbClr val="1A1A1A"/>
                </a:solidFill>
                <a:latin typeface="Helvetica"/>
              </a:rPr>
              <a:t>Later symptoms and signs are </a:t>
            </a:r>
            <a:r>
              <a:rPr lang="en-US" sz="1200" baseline="0" dirty="0" smtClean="0">
                <a:solidFill>
                  <a:srgbClr val="092F9D"/>
                </a:solidFill>
                <a:latin typeface="Helvetica"/>
                <a:hlinkClick r:id="rId4"/>
              </a:rPr>
              <a:t>dementia</a:t>
            </a:r>
            <a:r>
              <a:rPr lang="en-US" sz="1200" baseline="0" dirty="0" smtClean="0">
                <a:solidFill>
                  <a:srgbClr val="1A1A1A"/>
                </a:solidFill>
                <a:latin typeface="Helvetica"/>
                <a:hlinkClick r:id="rId4"/>
              </a:rPr>
              <a:t> (typically including loss of inhibition and ability to organize information), </a:t>
            </a:r>
            <a:r>
              <a:rPr lang="en-US" sz="1200" baseline="0" dirty="0" smtClean="0">
                <a:solidFill>
                  <a:srgbClr val="092F9D"/>
                </a:solidFill>
                <a:latin typeface="Helvetica"/>
                <a:hlinkClick r:id="rId5"/>
              </a:rPr>
              <a:t>slurring of speech</a:t>
            </a:r>
            <a:r>
              <a:rPr lang="en-US" sz="1200" baseline="0" dirty="0" smtClean="0">
                <a:solidFill>
                  <a:srgbClr val="1A1A1A"/>
                </a:solidFill>
                <a:latin typeface="Helvetica"/>
                <a:hlinkClick r:id="rId5"/>
              </a:rPr>
              <a:t>, </a:t>
            </a:r>
            <a:r>
              <a:rPr lang="en-US" sz="1200" baseline="0" dirty="0" smtClean="0">
                <a:solidFill>
                  <a:srgbClr val="092F9D"/>
                </a:solidFill>
                <a:latin typeface="Helvetica"/>
                <a:hlinkClick r:id="rId6"/>
              </a:rPr>
              <a:t>difficulty swallowing</a:t>
            </a:r>
            <a:r>
              <a:rPr lang="en-US" sz="1200" baseline="0" dirty="0" smtClean="0">
                <a:solidFill>
                  <a:srgbClr val="1A1A1A"/>
                </a:solidFill>
                <a:latin typeface="Helvetica"/>
                <a:hlinkClick r:id="rId6"/>
              </a:rPr>
              <a:t>, and difficulty </a:t>
            </a:r>
            <a:r>
              <a:rPr lang="en-US" sz="1200" baseline="0" dirty="0" smtClean="0">
                <a:solidFill>
                  <a:srgbClr val="092F9D"/>
                </a:solidFill>
                <a:latin typeface="Helvetica"/>
                <a:hlinkClick r:id="rId7"/>
              </a:rPr>
              <a:t>moving the eyes</a:t>
            </a:r>
            <a:r>
              <a:rPr lang="en-US" sz="1200" baseline="0" dirty="0" smtClean="0">
                <a:solidFill>
                  <a:srgbClr val="1A1A1A"/>
                </a:solidFill>
                <a:latin typeface="Helvetica"/>
                <a:hlinkClick r:id="rId7"/>
              </a:rPr>
              <a:t>, particularly in the vertical direction. The latter accounts for some of the falls experienced by these patients as they are unable to look up or down.</a:t>
            </a:r>
          </a:p>
          <a:p>
            <a:r>
              <a:rPr lang="en-US" sz="1200" baseline="0" dirty="0" smtClean="0">
                <a:solidFill>
                  <a:srgbClr val="1A1A1A"/>
                </a:solidFill>
                <a:latin typeface="Helvetica"/>
              </a:rPr>
              <a:t>Some of the other signs are poor </a:t>
            </a:r>
            <a:r>
              <a:rPr lang="en-US" sz="1200" baseline="0" dirty="0" smtClean="0">
                <a:solidFill>
                  <a:srgbClr val="092F9D"/>
                </a:solidFill>
                <a:latin typeface="Helvetica"/>
                <a:hlinkClick r:id="rId8"/>
              </a:rPr>
              <a:t>eyelid</a:t>
            </a:r>
            <a:r>
              <a:rPr lang="en-US" sz="1200" baseline="0" dirty="0" smtClean="0">
                <a:solidFill>
                  <a:srgbClr val="1A1A1A"/>
                </a:solidFill>
                <a:latin typeface="Helvetica"/>
                <a:hlinkClick r:id="rId8"/>
              </a:rPr>
              <a:t> function, </a:t>
            </a:r>
            <a:r>
              <a:rPr lang="en-US" sz="1200" baseline="0" dirty="0" smtClean="0">
                <a:solidFill>
                  <a:srgbClr val="092F9D"/>
                </a:solidFill>
                <a:latin typeface="Helvetica"/>
                <a:hlinkClick r:id="rId9"/>
              </a:rPr>
              <a:t>contracture</a:t>
            </a:r>
            <a:r>
              <a:rPr lang="en-US" sz="1200" baseline="0" dirty="0" smtClean="0">
                <a:solidFill>
                  <a:srgbClr val="1A1A1A"/>
                </a:solidFill>
                <a:latin typeface="Helvetica"/>
                <a:hlinkClick r:id="rId9"/>
              </a:rPr>
              <a:t> of the </a:t>
            </a:r>
            <a:r>
              <a:rPr lang="en-US" sz="1200" baseline="0" dirty="0" smtClean="0">
                <a:solidFill>
                  <a:srgbClr val="092F9D"/>
                </a:solidFill>
                <a:latin typeface="Helvetica"/>
                <a:hlinkClick r:id="rId10"/>
              </a:rPr>
              <a:t>facial muscles</a:t>
            </a:r>
            <a:r>
              <a:rPr lang="en-US" sz="1200" baseline="0" dirty="0" smtClean="0">
                <a:solidFill>
                  <a:srgbClr val="1A1A1A"/>
                </a:solidFill>
                <a:latin typeface="Helvetica"/>
                <a:hlinkClick r:id="rId10"/>
              </a:rPr>
              <a:t>, a backward tilt of the head with stiffening of the </a:t>
            </a:r>
            <a:r>
              <a:rPr lang="en-US" sz="1200" baseline="0" dirty="0" smtClean="0">
                <a:solidFill>
                  <a:srgbClr val="092F9D"/>
                </a:solidFill>
                <a:latin typeface="Helvetica"/>
                <a:hlinkClick r:id="rId11"/>
              </a:rPr>
              <a:t>neck muscles</a:t>
            </a:r>
            <a:r>
              <a:rPr lang="en-US" sz="1200" baseline="0" dirty="0" smtClean="0">
                <a:solidFill>
                  <a:srgbClr val="1A1A1A"/>
                </a:solidFill>
                <a:latin typeface="Helvetica"/>
                <a:hlinkClick r:id="rId11"/>
              </a:rPr>
              <a:t>, </a:t>
            </a:r>
            <a:r>
              <a:rPr lang="en-US" sz="1200" baseline="0" dirty="0" smtClean="0">
                <a:solidFill>
                  <a:srgbClr val="092F9D"/>
                </a:solidFill>
                <a:latin typeface="Helvetica"/>
                <a:hlinkClick r:id="rId12"/>
              </a:rPr>
              <a:t>sleep disruption</a:t>
            </a:r>
            <a:r>
              <a:rPr lang="en-US" sz="1200" baseline="0" dirty="0" smtClean="0">
                <a:solidFill>
                  <a:srgbClr val="1A1A1A"/>
                </a:solidFill>
                <a:latin typeface="Helvetica"/>
                <a:hlinkClick r:id="rId12"/>
              </a:rPr>
              <a:t>, </a:t>
            </a:r>
            <a:r>
              <a:rPr lang="en-US" sz="1200" baseline="0" dirty="0" smtClean="0">
                <a:solidFill>
                  <a:srgbClr val="092F9D"/>
                </a:solidFill>
                <a:latin typeface="Helvetica"/>
                <a:hlinkClick r:id="rId13"/>
              </a:rPr>
              <a:t>urinary incontinence</a:t>
            </a:r>
            <a:r>
              <a:rPr lang="en-US" sz="1200" baseline="0" dirty="0" smtClean="0">
                <a:solidFill>
                  <a:srgbClr val="1A1A1A"/>
                </a:solidFill>
                <a:latin typeface="Helvetica"/>
                <a:hlinkClick r:id="rId13"/>
              </a:rPr>
              <a:t> and </a:t>
            </a:r>
            <a:r>
              <a:rPr lang="en-US" sz="1200" baseline="0" dirty="0" smtClean="0">
                <a:solidFill>
                  <a:srgbClr val="092F9D"/>
                </a:solidFill>
                <a:latin typeface="Helvetica"/>
                <a:hlinkClick r:id="rId14"/>
              </a:rPr>
              <a:t>constipation</a:t>
            </a:r>
            <a:r>
              <a:rPr lang="en-US" sz="1200" baseline="0" dirty="0" smtClean="0">
                <a:solidFill>
                  <a:srgbClr val="1A1A1A"/>
                </a:solidFill>
                <a:latin typeface="Helvetica"/>
                <a:hlinkClick r:id="rId14"/>
              </a:rPr>
              <a:t>.</a:t>
            </a:r>
          </a:p>
          <a:p>
            <a:r>
              <a:rPr lang="en-US" sz="1200" baseline="0" dirty="0" smtClean="0">
                <a:solidFill>
                  <a:srgbClr val="1A1A1A"/>
                </a:solidFill>
                <a:latin typeface="Helvetica"/>
              </a:rPr>
              <a:t>The visual symptoms are of particular importance in the diagnosis of this disorder. Patients typically complain of difficulty reading due to the inability to look down well. </a:t>
            </a:r>
            <a:endParaRPr lang="en-US" dirty="0"/>
          </a:p>
        </p:txBody>
      </p:sp>
      <p:sp>
        <p:nvSpPr>
          <p:cNvPr id="4" name="Slide Number Placeholder 3"/>
          <p:cNvSpPr>
            <a:spLocks noGrp="1"/>
          </p:cNvSpPr>
          <p:nvPr>
            <p:ph type="sldNum" sz="quarter" idx="10"/>
          </p:nvPr>
        </p:nvSpPr>
        <p:spPr/>
        <p:txBody>
          <a:bodyPr/>
          <a:lstStyle/>
          <a:p>
            <a:fld id="{032C5714-784C-8145-A1BF-8188A32859A2}" type="slidenum">
              <a:rPr lang="en-US" smtClean="0"/>
              <a:t>65</a:t>
            </a:fld>
            <a:endParaRPr lang="en-US"/>
          </a:p>
        </p:txBody>
      </p:sp>
    </p:spTree>
    <p:extLst>
      <p:ext uri="{BB962C8B-B14F-4D97-AF65-F5344CB8AC3E}">
        <p14:creationId xmlns:p14="http://schemas.microsoft.com/office/powerpoint/2010/main" val="21307242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eosinophilic  = variety of white blood cells; </a:t>
            </a:r>
          </a:p>
          <a:p>
            <a:r>
              <a:rPr lang="en-US" sz="1200" b="1" i="0" kern="1200" dirty="0" smtClean="0">
                <a:solidFill>
                  <a:schemeClr val="tx1"/>
                </a:solidFill>
                <a:effectLst/>
                <a:latin typeface="+mn-lt"/>
                <a:ea typeface="+mn-ea"/>
                <a:cs typeface="+mn-cs"/>
              </a:rPr>
              <a:t>Eosinophils</a:t>
            </a:r>
            <a:r>
              <a:rPr lang="en-US" sz="1200" b="0" i="0" kern="120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hlinkClick r:id="rId3" tooltip="Help:IPA/English"/>
              </a:rPr>
              <a:t>/ˌ</a:t>
            </a:r>
            <a:r>
              <a:rPr lang="en-US" sz="1200" b="0" i="0" u="none" strike="noStrike" kern="1200" dirty="0" err="1" smtClean="0">
                <a:solidFill>
                  <a:schemeClr val="tx1"/>
                </a:solidFill>
                <a:effectLst/>
                <a:latin typeface="+mn-lt"/>
                <a:ea typeface="+mn-ea"/>
                <a:cs typeface="+mn-cs"/>
                <a:hlinkClick r:id="rId3" tooltip="Help:IPA/English"/>
              </a:rPr>
              <a:t>iːəʊˈsɪnəfɪl</a:t>
            </a:r>
            <a:r>
              <a:rPr lang="en-US" sz="1200" b="0" i="0" u="none" strike="noStrike" kern="1200" dirty="0" smtClean="0">
                <a:solidFill>
                  <a:schemeClr val="tx1"/>
                </a:solidFill>
                <a:effectLst/>
                <a:latin typeface="+mn-lt"/>
                <a:ea typeface="+mn-ea"/>
                <a:cs typeface="+mn-cs"/>
                <a:hlinkClick r:id="rId3" tooltip="Help:IPA/English"/>
              </a:rPr>
              <a:t>/</a:t>
            </a:r>
            <a:r>
              <a:rPr lang="en-US" sz="1200" b="0" i="0" kern="1200" dirty="0" smtClean="0">
                <a:solidFill>
                  <a:schemeClr val="tx1"/>
                </a:solidFill>
                <a:effectLst/>
                <a:latin typeface="+mn-lt"/>
                <a:ea typeface="+mn-ea"/>
                <a:cs typeface="+mn-cs"/>
              </a:rPr>
              <a:t>),</a:t>
            </a:r>
            <a:r>
              <a:rPr lang="en-US" sz="1200" b="0" i="0" u="none" strike="noStrike" kern="1200" baseline="30000" dirty="0" smtClean="0">
                <a:solidFill>
                  <a:schemeClr val="tx1"/>
                </a:solidFill>
                <a:effectLst/>
                <a:latin typeface="+mn-lt"/>
                <a:ea typeface="+mn-ea"/>
                <a:cs typeface="+mn-cs"/>
                <a:hlinkClick r:id="rId4"/>
              </a:rPr>
              <a:t>[1]</a:t>
            </a:r>
            <a:r>
              <a:rPr lang="en-US" sz="1200" b="0" i="0" kern="1200" dirty="0" smtClean="0">
                <a:solidFill>
                  <a:schemeClr val="tx1"/>
                </a:solidFill>
                <a:effectLst/>
                <a:latin typeface="+mn-lt"/>
                <a:ea typeface="+mn-ea"/>
                <a:cs typeface="+mn-cs"/>
              </a:rPr>
              <a:t> sometimes called </a:t>
            </a:r>
            <a:r>
              <a:rPr lang="en-US" sz="1200" b="1" i="0" kern="1200" dirty="0" err="1" smtClean="0">
                <a:solidFill>
                  <a:schemeClr val="tx1"/>
                </a:solidFill>
                <a:effectLst/>
                <a:latin typeface="+mn-lt"/>
                <a:ea typeface="+mn-ea"/>
                <a:cs typeface="+mn-cs"/>
              </a:rPr>
              <a:t>eosinophiles</a:t>
            </a:r>
            <a:r>
              <a:rPr lang="en-US" sz="1200" b="0" i="0" kern="1200" dirty="0" smtClean="0">
                <a:solidFill>
                  <a:schemeClr val="tx1"/>
                </a:solidFill>
                <a:effectLst/>
                <a:latin typeface="+mn-lt"/>
                <a:ea typeface="+mn-ea"/>
                <a:cs typeface="+mn-cs"/>
              </a:rPr>
              <a:t> or, less commonly, </a:t>
            </a:r>
            <a:r>
              <a:rPr lang="en-US" sz="1200" b="1" i="0" kern="1200" dirty="0" err="1" smtClean="0">
                <a:solidFill>
                  <a:schemeClr val="tx1"/>
                </a:solidFill>
                <a:effectLst/>
                <a:latin typeface="+mn-lt"/>
                <a:ea typeface="+mn-ea"/>
                <a:cs typeface="+mn-cs"/>
              </a:rPr>
              <a:t>acidophils</a:t>
            </a:r>
            <a:r>
              <a:rPr lang="en-US" sz="1200" b="0" i="0" kern="1200" dirty="0" smtClean="0">
                <a:solidFill>
                  <a:schemeClr val="tx1"/>
                </a:solidFill>
                <a:effectLst/>
                <a:latin typeface="+mn-lt"/>
                <a:ea typeface="+mn-ea"/>
                <a:cs typeface="+mn-cs"/>
              </a:rPr>
              <a:t>, are a variety of </a:t>
            </a:r>
            <a:r>
              <a:rPr lang="en-US" sz="1200" b="0" i="0" u="none" strike="noStrike" kern="1200" dirty="0" smtClean="0">
                <a:solidFill>
                  <a:schemeClr val="tx1"/>
                </a:solidFill>
                <a:effectLst/>
                <a:latin typeface="+mn-lt"/>
                <a:ea typeface="+mn-ea"/>
                <a:cs typeface="+mn-cs"/>
                <a:hlinkClick r:id="rId5" tooltip="White blood cell"/>
              </a:rPr>
              <a:t>white blood cells</a:t>
            </a:r>
            <a:r>
              <a:rPr lang="en-US" sz="1200" b="0" i="0" kern="1200" dirty="0" smtClean="0">
                <a:solidFill>
                  <a:schemeClr val="tx1"/>
                </a:solidFill>
                <a:effectLst/>
                <a:latin typeface="+mn-lt"/>
                <a:ea typeface="+mn-ea"/>
                <a:cs typeface="+mn-cs"/>
              </a:rPr>
              <a:t> and one of the </a:t>
            </a:r>
            <a:r>
              <a:rPr lang="en-US" sz="1200" b="0" i="0" u="none" strike="noStrike" kern="1200" dirty="0" smtClean="0">
                <a:solidFill>
                  <a:schemeClr val="tx1"/>
                </a:solidFill>
                <a:effectLst/>
                <a:latin typeface="+mn-lt"/>
                <a:ea typeface="+mn-ea"/>
                <a:cs typeface="+mn-cs"/>
                <a:hlinkClick r:id="rId6" tooltip="Immune system"/>
              </a:rPr>
              <a:t>immune system</a:t>
            </a:r>
            <a:r>
              <a:rPr lang="en-US" sz="1200" b="0" i="0" kern="1200" dirty="0" smtClean="0">
                <a:solidFill>
                  <a:schemeClr val="tx1"/>
                </a:solidFill>
                <a:effectLst/>
                <a:latin typeface="+mn-lt"/>
                <a:ea typeface="+mn-ea"/>
                <a:cs typeface="+mn-cs"/>
              </a:rPr>
              <a:t> components responsible for combating multicellular </a:t>
            </a:r>
            <a:r>
              <a:rPr lang="en-US" sz="1200" b="0" i="0" u="none" strike="noStrike" kern="1200" dirty="0" smtClean="0">
                <a:solidFill>
                  <a:schemeClr val="tx1"/>
                </a:solidFill>
                <a:effectLst/>
                <a:latin typeface="+mn-lt"/>
                <a:ea typeface="+mn-ea"/>
                <a:cs typeface="+mn-cs"/>
                <a:hlinkClick r:id="rId7" tooltip="Parasite"/>
              </a:rPr>
              <a:t>parasites</a:t>
            </a:r>
            <a:r>
              <a:rPr lang="en-US" sz="1200" b="0" i="0" kern="1200" dirty="0" smtClean="0">
                <a:solidFill>
                  <a:schemeClr val="tx1"/>
                </a:solidFill>
                <a:effectLst/>
                <a:latin typeface="+mn-lt"/>
                <a:ea typeface="+mn-ea"/>
                <a:cs typeface="+mn-cs"/>
              </a:rPr>
              <a:t> and certain </a:t>
            </a:r>
            <a:r>
              <a:rPr lang="en-US" sz="1200" b="0" i="0" u="none" strike="noStrike" kern="1200" dirty="0" smtClean="0">
                <a:solidFill>
                  <a:schemeClr val="tx1"/>
                </a:solidFill>
                <a:effectLst/>
                <a:latin typeface="+mn-lt"/>
                <a:ea typeface="+mn-ea"/>
                <a:cs typeface="+mn-cs"/>
                <a:hlinkClick r:id="rId8" tooltip="Infection"/>
              </a:rPr>
              <a:t>infections</a:t>
            </a:r>
            <a:r>
              <a:rPr lang="en-US" sz="1200" b="0" i="0" kern="1200" dirty="0" smtClean="0">
                <a:solidFill>
                  <a:schemeClr val="tx1"/>
                </a:solidFill>
                <a:effectLst/>
                <a:latin typeface="+mn-lt"/>
                <a:ea typeface="+mn-ea"/>
                <a:cs typeface="+mn-cs"/>
              </a:rPr>
              <a:t> in </a:t>
            </a:r>
            <a:r>
              <a:rPr lang="en-US" sz="1200" b="0" i="0" u="none" strike="noStrike" kern="1200" dirty="0" smtClean="0">
                <a:solidFill>
                  <a:schemeClr val="tx1"/>
                </a:solidFill>
                <a:effectLst/>
                <a:latin typeface="+mn-lt"/>
                <a:ea typeface="+mn-ea"/>
                <a:cs typeface="+mn-cs"/>
                <a:hlinkClick r:id="rId9" tooltip="Vertebrate"/>
              </a:rPr>
              <a:t>vertebrates</a:t>
            </a:r>
            <a:r>
              <a:rPr lang="en-US" sz="1200" b="0" i="0" kern="1200" dirty="0" smtClean="0">
                <a:solidFill>
                  <a:schemeClr val="tx1"/>
                </a:solidFill>
                <a:effectLst/>
                <a:latin typeface="+mn-lt"/>
                <a:ea typeface="+mn-ea"/>
                <a:cs typeface="+mn-cs"/>
              </a:rPr>
              <a:t>.</a:t>
            </a:r>
            <a:r>
              <a:rPr lang="en-US" sz="1200" b="0" i="0" kern="1200" baseline="30000" dirty="0" smtClean="0">
                <a:solidFill>
                  <a:schemeClr val="tx1"/>
                </a:solidFill>
                <a:effectLst/>
                <a:latin typeface="+mn-lt"/>
                <a:ea typeface="+mn-ea"/>
                <a:cs typeface="+mn-cs"/>
              </a:rPr>
              <a:t>[</a:t>
            </a:r>
            <a:r>
              <a:rPr lang="en-US" sz="1200" b="0" i="1" u="none" strike="noStrike" kern="1200" baseline="30000" dirty="0" smtClean="0">
                <a:solidFill>
                  <a:schemeClr val="tx1"/>
                </a:solidFill>
                <a:effectLst/>
                <a:latin typeface="+mn-lt"/>
                <a:ea typeface="+mn-ea"/>
                <a:cs typeface="+mn-cs"/>
                <a:hlinkClick r:id="rId10" tooltip="Wikipedia:Citation needed"/>
              </a:rPr>
              <a:t>citation needed</a:t>
            </a:r>
            <a:r>
              <a:rPr lang="en-US" sz="1200" b="0" i="0" kern="1200" baseline="30000" dirty="0" smtClean="0">
                <a:solidFill>
                  <a:schemeClr val="tx1"/>
                </a:solidFill>
                <a:effectLst/>
                <a:latin typeface="+mn-lt"/>
                <a:ea typeface="+mn-ea"/>
                <a:cs typeface="+mn-cs"/>
              </a:rPr>
              <a:t>]</a:t>
            </a:r>
            <a:r>
              <a:rPr lang="en-US" sz="1200" b="0" i="0" kern="1200" dirty="0" smtClean="0">
                <a:solidFill>
                  <a:schemeClr val="tx1"/>
                </a:solidFill>
                <a:effectLst/>
                <a:latin typeface="+mn-lt"/>
                <a:ea typeface="+mn-ea"/>
                <a:cs typeface="+mn-cs"/>
              </a:rPr>
              <a:t> Along with </a:t>
            </a:r>
            <a:r>
              <a:rPr lang="en-US" sz="1200" b="0" i="0" u="none" strike="noStrike" kern="1200" dirty="0" smtClean="0">
                <a:solidFill>
                  <a:schemeClr val="tx1"/>
                </a:solidFill>
                <a:effectLst/>
                <a:latin typeface="+mn-lt"/>
                <a:ea typeface="+mn-ea"/>
                <a:cs typeface="+mn-cs"/>
                <a:hlinkClick r:id="rId11" tooltip="Mast cell"/>
              </a:rPr>
              <a:t>mast cells</a:t>
            </a:r>
            <a:r>
              <a:rPr lang="en-US" sz="1200" b="0" i="0" kern="1200" dirty="0" smtClean="0">
                <a:solidFill>
                  <a:schemeClr val="tx1"/>
                </a:solidFill>
                <a:effectLst/>
                <a:latin typeface="+mn-lt"/>
                <a:ea typeface="+mn-ea"/>
                <a:cs typeface="+mn-cs"/>
              </a:rPr>
              <a:t> and </a:t>
            </a:r>
            <a:r>
              <a:rPr lang="en-US" sz="1200" b="0" i="0" u="none" strike="noStrike" kern="1200" dirty="0" smtClean="0">
                <a:solidFill>
                  <a:schemeClr val="tx1"/>
                </a:solidFill>
                <a:effectLst/>
                <a:latin typeface="+mn-lt"/>
                <a:ea typeface="+mn-ea"/>
                <a:cs typeface="+mn-cs"/>
                <a:hlinkClick r:id="rId12" tooltip="Basophils"/>
              </a:rPr>
              <a:t>basophils</a:t>
            </a:r>
            <a:r>
              <a:rPr lang="en-US" sz="1200" b="0" i="0" kern="1200" dirty="0" smtClean="0">
                <a:solidFill>
                  <a:schemeClr val="tx1"/>
                </a:solidFill>
                <a:effectLst/>
                <a:latin typeface="+mn-lt"/>
                <a:ea typeface="+mn-ea"/>
                <a:cs typeface="+mn-cs"/>
              </a:rPr>
              <a:t>, they also control mechanisms associated with </a:t>
            </a:r>
            <a:r>
              <a:rPr lang="en-US" sz="1200" b="0" i="0" u="none" strike="noStrike" kern="1200" dirty="0" smtClean="0">
                <a:solidFill>
                  <a:schemeClr val="tx1"/>
                </a:solidFill>
                <a:effectLst/>
                <a:latin typeface="+mn-lt"/>
                <a:ea typeface="+mn-ea"/>
                <a:cs typeface="+mn-cs"/>
                <a:hlinkClick r:id="rId13" tooltip="Allergy"/>
              </a:rPr>
              <a:t>allergy</a:t>
            </a:r>
            <a:r>
              <a:rPr lang="en-US" sz="1200" b="0" i="0" kern="1200" dirty="0" smtClean="0">
                <a:solidFill>
                  <a:schemeClr val="tx1"/>
                </a:solidFill>
                <a:effectLst/>
                <a:latin typeface="+mn-lt"/>
                <a:ea typeface="+mn-ea"/>
                <a:cs typeface="+mn-cs"/>
              </a:rPr>
              <a:t> and </a:t>
            </a:r>
            <a:r>
              <a:rPr lang="en-US" sz="1200" b="0" i="0" u="none" strike="noStrike" kern="1200" dirty="0" smtClean="0">
                <a:solidFill>
                  <a:schemeClr val="tx1"/>
                </a:solidFill>
                <a:effectLst/>
                <a:latin typeface="+mn-lt"/>
                <a:ea typeface="+mn-ea"/>
                <a:cs typeface="+mn-cs"/>
                <a:hlinkClick r:id="rId14" tooltip="Asthma"/>
              </a:rPr>
              <a:t>asthma</a:t>
            </a:r>
            <a:r>
              <a:rPr lang="en-US" sz="1200" b="0" i="0" kern="1200" dirty="0" smtClean="0">
                <a:solidFill>
                  <a:schemeClr val="tx1"/>
                </a:solidFill>
                <a:effectLst/>
                <a:latin typeface="+mn-lt"/>
                <a:ea typeface="+mn-ea"/>
                <a:cs typeface="+mn-cs"/>
              </a:rPr>
              <a:t>. They are </a:t>
            </a:r>
            <a:r>
              <a:rPr lang="en-US" sz="1200" b="0" i="0" u="none" strike="noStrike" kern="1200" dirty="0" smtClean="0">
                <a:solidFill>
                  <a:schemeClr val="tx1"/>
                </a:solidFill>
                <a:effectLst/>
                <a:latin typeface="+mn-lt"/>
                <a:ea typeface="+mn-ea"/>
                <a:cs typeface="+mn-cs"/>
                <a:hlinkClick r:id="rId15" tooltip="Granulocyte"/>
              </a:rPr>
              <a:t>granulocytes</a:t>
            </a:r>
            <a:r>
              <a:rPr lang="en-US" sz="1200" b="0" i="0" kern="1200" dirty="0" smtClean="0">
                <a:solidFill>
                  <a:schemeClr val="tx1"/>
                </a:solidFill>
                <a:effectLst/>
                <a:latin typeface="+mn-lt"/>
                <a:ea typeface="+mn-ea"/>
                <a:cs typeface="+mn-cs"/>
              </a:rPr>
              <a:t> that develop during </a:t>
            </a:r>
            <a:r>
              <a:rPr lang="en-US" sz="1200" b="0" i="0" u="none" strike="noStrike" kern="1200" dirty="0" smtClean="0">
                <a:solidFill>
                  <a:schemeClr val="tx1"/>
                </a:solidFill>
                <a:effectLst/>
                <a:latin typeface="+mn-lt"/>
                <a:ea typeface="+mn-ea"/>
                <a:cs typeface="+mn-cs"/>
                <a:hlinkClick r:id="rId16" tooltip="Hematopoiesis"/>
              </a:rPr>
              <a:t>hematopoiesis</a:t>
            </a:r>
            <a:r>
              <a:rPr lang="en-US" sz="1200" b="0" i="0" kern="1200" dirty="0" smtClean="0">
                <a:solidFill>
                  <a:schemeClr val="tx1"/>
                </a:solidFill>
                <a:effectLst/>
                <a:latin typeface="+mn-lt"/>
                <a:ea typeface="+mn-ea"/>
                <a:cs typeface="+mn-cs"/>
              </a:rPr>
              <a:t> in the </a:t>
            </a:r>
            <a:r>
              <a:rPr lang="en-US" sz="1200" b="0" i="0" u="none" strike="noStrike" kern="1200" dirty="0" smtClean="0">
                <a:solidFill>
                  <a:schemeClr val="tx1"/>
                </a:solidFill>
                <a:effectLst/>
                <a:latin typeface="+mn-lt"/>
                <a:ea typeface="+mn-ea"/>
                <a:cs typeface="+mn-cs"/>
                <a:hlinkClick r:id="rId17" tooltip="Bone marrow"/>
              </a:rPr>
              <a:t>bone marrow</a:t>
            </a:r>
            <a:r>
              <a:rPr lang="en-US" sz="1200" b="0" i="0" kern="1200" dirty="0" smtClean="0">
                <a:solidFill>
                  <a:schemeClr val="tx1"/>
                </a:solidFill>
                <a:effectLst/>
                <a:latin typeface="+mn-lt"/>
                <a:ea typeface="+mn-ea"/>
                <a:cs typeface="+mn-cs"/>
              </a:rPr>
              <a:t> before migrating into blood, after which they are terminally differentiated and do not multiply.</a:t>
            </a:r>
            <a:r>
              <a:rPr lang="en-US" sz="1200" b="0" i="0" u="none" strike="noStrike" kern="1200" baseline="30000" dirty="0" smtClean="0">
                <a:solidFill>
                  <a:schemeClr val="tx1"/>
                </a:solidFill>
                <a:effectLst/>
                <a:latin typeface="+mn-lt"/>
                <a:ea typeface="+mn-ea"/>
                <a:cs typeface="+mn-cs"/>
                <a:hlinkClick r:id="rId18"/>
              </a:rPr>
              <a:t>[2]</a:t>
            </a:r>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These </a:t>
            </a:r>
            <a:r>
              <a:rPr lang="en-US" sz="1200" b="0" i="0" u="none" strike="noStrike" kern="1200" dirty="0" smtClean="0">
                <a:solidFill>
                  <a:schemeClr val="tx1"/>
                </a:solidFill>
                <a:effectLst/>
                <a:latin typeface="+mn-lt"/>
                <a:ea typeface="+mn-ea"/>
                <a:cs typeface="+mn-cs"/>
                <a:hlinkClick r:id="rId19" tooltip="Cell (biology)"/>
              </a:rPr>
              <a:t>cells</a:t>
            </a:r>
            <a:r>
              <a:rPr lang="en-US" sz="1200" b="0" i="0" kern="1200" dirty="0" smtClean="0">
                <a:solidFill>
                  <a:schemeClr val="tx1"/>
                </a:solidFill>
                <a:effectLst/>
                <a:latin typeface="+mn-lt"/>
                <a:ea typeface="+mn-ea"/>
                <a:cs typeface="+mn-cs"/>
              </a:rPr>
              <a:t> are </a:t>
            </a:r>
            <a:r>
              <a:rPr lang="en-US" sz="1200" b="0" i="0" u="none" strike="noStrike" kern="1200" dirty="0" smtClean="0">
                <a:solidFill>
                  <a:schemeClr val="tx1"/>
                </a:solidFill>
                <a:effectLst/>
                <a:latin typeface="+mn-lt"/>
                <a:ea typeface="+mn-ea"/>
                <a:cs typeface="+mn-cs"/>
                <a:hlinkClick r:id="rId20" tooltip="Eosinophilic"/>
              </a:rPr>
              <a:t>eosinophilic</a:t>
            </a:r>
            <a:r>
              <a:rPr lang="en-US" sz="1200" b="0" i="0" kern="1200" dirty="0" smtClean="0">
                <a:solidFill>
                  <a:schemeClr val="tx1"/>
                </a:solidFill>
                <a:effectLst/>
                <a:latin typeface="+mn-lt"/>
                <a:ea typeface="+mn-ea"/>
                <a:cs typeface="+mn-cs"/>
              </a:rPr>
              <a:t> or "</a:t>
            </a:r>
            <a:r>
              <a:rPr lang="en-US" sz="1200" b="0" i="0" u="none" strike="noStrike" kern="1200" dirty="0" smtClean="0">
                <a:solidFill>
                  <a:schemeClr val="tx1"/>
                </a:solidFill>
                <a:effectLst/>
                <a:latin typeface="+mn-lt"/>
                <a:ea typeface="+mn-ea"/>
                <a:cs typeface="+mn-cs"/>
                <a:hlinkClick r:id="rId21" tooltip="Acid"/>
              </a:rPr>
              <a:t>acid</a:t>
            </a:r>
            <a:r>
              <a:rPr lang="en-US" sz="1200" b="0" i="0" kern="1200" dirty="0" smtClean="0">
                <a:solidFill>
                  <a:schemeClr val="tx1"/>
                </a:solidFill>
                <a:effectLst/>
                <a:latin typeface="+mn-lt"/>
                <a:ea typeface="+mn-ea"/>
                <a:cs typeface="+mn-cs"/>
              </a:rPr>
              <a:t>-loving" due to their large acidophilic cytoplasmic granules, which show their affinity for acids by their affinity to coal tar dyes: Normally </a:t>
            </a:r>
            <a:r>
              <a:rPr lang="en-US" sz="1200" b="0" i="0" u="none" strike="noStrike" kern="1200" dirty="0" smtClean="0">
                <a:solidFill>
                  <a:schemeClr val="tx1"/>
                </a:solidFill>
                <a:effectLst/>
                <a:latin typeface="+mn-lt"/>
                <a:ea typeface="+mn-ea"/>
                <a:cs typeface="+mn-cs"/>
                <a:hlinkClick r:id="rId22" tooltip="Transparency (optics)"/>
              </a:rPr>
              <a:t>transparent</a:t>
            </a:r>
            <a:r>
              <a:rPr lang="en-US" sz="1200" b="0" i="0" kern="1200" dirty="0" smtClean="0">
                <a:solidFill>
                  <a:schemeClr val="tx1"/>
                </a:solidFill>
                <a:effectLst/>
                <a:latin typeface="+mn-lt"/>
                <a:ea typeface="+mn-ea"/>
                <a:cs typeface="+mn-cs"/>
              </a:rPr>
              <a:t>, it is this affinity that causes them to appear brick-red after </a:t>
            </a:r>
            <a:r>
              <a:rPr lang="en-US" sz="1200" b="0" i="0" u="none" strike="noStrike" kern="1200" dirty="0" smtClean="0">
                <a:solidFill>
                  <a:schemeClr val="tx1"/>
                </a:solidFill>
                <a:effectLst/>
                <a:latin typeface="+mn-lt"/>
                <a:ea typeface="+mn-ea"/>
                <a:cs typeface="+mn-cs"/>
                <a:hlinkClick r:id="rId23" tooltip="Staining"/>
              </a:rPr>
              <a:t>staining</a:t>
            </a:r>
            <a:r>
              <a:rPr lang="en-US" sz="1200" b="0" i="0" kern="1200" dirty="0" smtClean="0">
                <a:solidFill>
                  <a:schemeClr val="tx1"/>
                </a:solidFill>
                <a:effectLst/>
                <a:latin typeface="+mn-lt"/>
                <a:ea typeface="+mn-ea"/>
                <a:cs typeface="+mn-cs"/>
              </a:rPr>
              <a:t> with </a:t>
            </a:r>
            <a:r>
              <a:rPr lang="en-US" sz="1200" b="0" i="0" u="none" strike="noStrike" kern="1200" dirty="0" smtClean="0">
                <a:solidFill>
                  <a:schemeClr val="tx1"/>
                </a:solidFill>
                <a:effectLst/>
                <a:latin typeface="+mn-lt"/>
                <a:ea typeface="+mn-ea"/>
                <a:cs typeface="+mn-cs"/>
                <a:hlinkClick r:id="rId24" tooltip="Eosin"/>
              </a:rPr>
              <a:t>eosin</a:t>
            </a:r>
            <a:r>
              <a:rPr lang="en-US" sz="1200" b="0" i="0" kern="1200" dirty="0" smtClean="0">
                <a:solidFill>
                  <a:schemeClr val="tx1"/>
                </a:solidFill>
                <a:effectLst/>
                <a:latin typeface="+mn-lt"/>
                <a:ea typeface="+mn-ea"/>
                <a:cs typeface="+mn-cs"/>
              </a:rPr>
              <a:t>, a red </a:t>
            </a:r>
            <a:r>
              <a:rPr lang="en-US" sz="1200" b="0" i="0" u="none" strike="noStrike" kern="1200" dirty="0" smtClean="0">
                <a:solidFill>
                  <a:schemeClr val="tx1"/>
                </a:solidFill>
                <a:effectLst/>
                <a:latin typeface="+mn-lt"/>
                <a:ea typeface="+mn-ea"/>
                <a:cs typeface="+mn-cs"/>
                <a:hlinkClick r:id="rId25" tooltip="Dye"/>
              </a:rPr>
              <a:t>dye</a:t>
            </a:r>
            <a:r>
              <a:rPr lang="en-US" sz="1200" b="0" i="0" kern="1200" dirty="0" smtClean="0">
                <a:solidFill>
                  <a:schemeClr val="tx1"/>
                </a:solidFill>
                <a:effectLst/>
                <a:latin typeface="+mn-lt"/>
                <a:ea typeface="+mn-ea"/>
                <a:cs typeface="+mn-cs"/>
              </a:rPr>
              <a:t>, using the </a:t>
            </a:r>
            <a:r>
              <a:rPr lang="en-US" sz="1200" b="0" i="0" u="none" strike="noStrike" kern="1200" dirty="0" err="1" smtClean="0">
                <a:solidFill>
                  <a:schemeClr val="tx1"/>
                </a:solidFill>
                <a:effectLst/>
                <a:latin typeface="+mn-lt"/>
                <a:ea typeface="+mn-ea"/>
                <a:cs typeface="+mn-cs"/>
                <a:hlinkClick r:id="rId26" tooltip="Romanowsky stain"/>
              </a:rPr>
              <a:t>Romanowsky</a:t>
            </a:r>
            <a:r>
              <a:rPr lang="en-US" sz="1200" b="0" i="0" u="none" strike="noStrike" kern="1200" dirty="0" smtClean="0">
                <a:solidFill>
                  <a:schemeClr val="tx1"/>
                </a:solidFill>
                <a:effectLst/>
                <a:latin typeface="+mn-lt"/>
                <a:ea typeface="+mn-ea"/>
                <a:cs typeface="+mn-cs"/>
                <a:hlinkClick r:id="rId26" tooltip="Romanowsky stain"/>
              </a:rPr>
              <a:t> method</a:t>
            </a:r>
            <a:r>
              <a:rPr lang="en-US" sz="1200" b="0" i="0" kern="1200" dirty="0" smtClean="0">
                <a:solidFill>
                  <a:schemeClr val="tx1"/>
                </a:solidFill>
                <a:effectLst/>
                <a:latin typeface="+mn-lt"/>
                <a:ea typeface="+mn-ea"/>
                <a:cs typeface="+mn-cs"/>
              </a:rPr>
              <a:t>.</a:t>
            </a:r>
            <a:r>
              <a:rPr lang="en-US" sz="1200" b="0" i="0" u="none" strike="noStrike" kern="1200" baseline="30000" dirty="0" smtClean="0">
                <a:solidFill>
                  <a:schemeClr val="tx1"/>
                </a:solidFill>
                <a:effectLst/>
                <a:latin typeface="+mn-lt"/>
                <a:ea typeface="+mn-ea"/>
                <a:cs typeface="+mn-cs"/>
                <a:hlinkClick r:id="rId27"/>
              </a:rPr>
              <a:t>[3]</a:t>
            </a:r>
            <a:r>
              <a:rPr lang="en-US" sz="1200" b="0" i="0" kern="1200" dirty="0" smtClean="0">
                <a:solidFill>
                  <a:schemeClr val="tx1"/>
                </a:solidFill>
                <a:effectLst/>
                <a:latin typeface="+mn-lt"/>
                <a:ea typeface="+mn-ea"/>
                <a:cs typeface="+mn-cs"/>
              </a:rPr>
              <a:t> The staining is concentrated in small </a:t>
            </a:r>
            <a:r>
              <a:rPr lang="en-US" sz="1200" b="0" i="0" u="none" strike="noStrike" kern="1200" dirty="0" smtClean="0">
                <a:solidFill>
                  <a:schemeClr val="tx1"/>
                </a:solidFill>
                <a:effectLst/>
                <a:latin typeface="+mn-lt"/>
                <a:ea typeface="+mn-ea"/>
                <a:cs typeface="+mn-cs"/>
                <a:hlinkClick r:id="rId28" tooltip="Granule (cell biology)"/>
              </a:rPr>
              <a:t>granules</a:t>
            </a:r>
            <a:r>
              <a:rPr lang="en-US" sz="1200" b="0" i="0" kern="1200" dirty="0" smtClean="0">
                <a:solidFill>
                  <a:schemeClr val="tx1"/>
                </a:solidFill>
                <a:effectLst/>
                <a:latin typeface="+mn-lt"/>
                <a:ea typeface="+mn-ea"/>
                <a:cs typeface="+mn-cs"/>
              </a:rPr>
              <a:t> within the cellular </a:t>
            </a:r>
            <a:r>
              <a:rPr lang="en-US" sz="1200" b="0" i="0" u="none" strike="noStrike" kern="1200" dirty="0" smtClean="0">
                <a:solidFill>
                  <a:schemeClr val="tx1"/>
                </a:solidFill>
                <a:effectLst/>
                <a:latin typeface="+mn-lt"/>
                <a:ea typeface="+mn-ea"/>
                <a:cs typeface="+mn-cs"/>
                <a:hlinkClick r:id="rId29" tooltip="Cytoplasm"/>
              </a:rPr>
              <a:t>cytoplasm</a:t>
            </a:r>
            <a:r>
              <a:rPr lang="en-US" sz="1200" b="0" i="0" kern="1200" dirty="0" smtClean="0">
                <a:solidFill>
                  <a:schemeClr val="tx1"/>
                </a:solidFill>
                <a:effectLst/>
                <a:latin typeface="+mn-lt"/>
                <a:ea typeface="+mn-ea"/>
                <a:cs typeface="+mn-cs"/>
              </a:rPr>
              <a:t>, which contain many chemical mediators, such as </a:t>
            </a:r>
            <a:r>
              <a:rPr lang="en-US" sz="1200" b="0" i="0" u="none" strike="noStrike" kern="1200" dirty="0" smtClean="0">
                <a:solidFill>
                  <a:schemeClr val="tx1"/>
                </a:solidFill>
                <a:effectLst/>
                <a:latin typeface="+mn-lt"/>
                <a:ea typeface="+mn-ea"/>
                <a:cs typeface="+mn-cs"/>
                <a:hlinkClick r:id="rId30" tooltip="Eosinophil peroxidase"/>
              </a:rPr>
              <a:t>eosinophil peroxidase</a:t>
            </a:r>
            <a:r>
              <a:rPr lang="en-US" sz="1200" b="0" i="0" kern="120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hlinkClick r:id="rId31" tooltip="Ribonuclease"/>
              </a:rPr>
              <a:t>ribonuclease</a:t>
            </a:r>
            <a:r>
              <a:rPr lang="en-US" sz="1200" b="0" i="0" kern="1200" dirty="0" smtClean="0">
                <a:solidFill>
                  <a:schemeClr val="tx1"/>
                </a:solidFill>
                <a:effectLst/>
                <a:latin typeface="+mn-lt"/>
                <a:ea typeface="+mn-ea"/>
                <a:cs typeface="+mn-cs"/>
              </a:rPr>
              <a:t> (RNase), </a:t>
            </a:r>
            <a:r>
              <a:rPr lang="en-US" sz="1200" b="0" i="0" u="none" strike="noStrike" kern="1200" dirty="0" err="1" smtClean="0">
                <a:solidFill>
                  <a:schemeClr val="tx1"/>
                </a:solidFill>
                <a:effectLst/>
                <a:latin typeface="+mn-lt"/>
                <a:ea typeface="+mn-ea"/>
                <a:cs typeface="+mn-cs"/>
                <a:hlinkClick r:id="rId32" tooltip="Deoxyribonuclease"/>
              </a:rPr>
              <a:t>deoxyribonucleases</a:t>
            </a:r>
            <a:r>
              <a:rPr lang="en-US" sz="1200" b="0" i="0" kern="1200" dirty="0" smtClean="0">
                <a:solidFill>
                  <a:schemeClr val="tx1"/>
                </a:solidFill>
                <a:effectLst/>
                <a:latin typeface="+mn-lt"/>
                <a:ea typeface="+mn-ea"/>
                <a:cs typeface="+mn-cs"/>
              </a:rPr>
              <a:t> (DNase), </a:t>
            </a:r>
            <a:r>
              <a:rPr lang="en-US" sz="1200" b="0" i="0" u="none" strike="noStrike" kern="1200" dirty="0" smtClean="0">
                <a:solidFill>
                  <a:schemeClr val="tx1"/>
                </a:solidFill>
                <a:effectLst/>
                <a:latin typeface="+mn-lt"/>
                <a:ea typeface="+mn-ea"/>
                <a:cs typeface="+mn-cs"/>
                <a:hlinkClick r:id="rId33" tooltip="Lipase"/>
              </a:rPr>
              <a:t>lipase</a:t>
            </a:r>
            <a:r>
              <a:rPr lang="en-US" sz="1200" b="0" i="0" kern="120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hlinkClick r:id="rId34" tooltip="Plasminogen"/>
              </a:rPr>
              <a:t>plasminogen</a:t>
            </a:r>
            <a:r>
              <a:rPr lang="en-US" sz="1200" b="0" i="0" kern="1200" dirty="0" smtClean="0">
                <a:solidFill>
                  <a:schemeClr val="tx1"/>
                </a:solidFill>
                <a:effectLst/>
                <a:latin typeface="+mn-lt"/>
                <a:ea typeface="+mn-ea"/>
                <a:cs typeface="+mn-cs"/>
              </a:rPr>
              <a:t>, and </a:t>
            </a:r>
            <a:r>
              <a:rPr lang="en-US" sz="1200" b="0" i="0" u="none" strike="noStrike" kern="1200" dirty="0" smtClean="0">
                <a:solidFill>
                  <a:schemeClr val="tx1"/>
                </a:solidFill>
                <a:effectLst/>
                <a:latin typeface="+mn-lt"/>
                <a:ea typeface="+mn-ea"/>
                <a:cs typeface="+mn-cs"/>
                <a:hlinkClick r:id="rId35" tooltip="Major basic protein"/>
              </a:rPr>
              <a:t>major basic protein</a:t>
            </a:r>
            <a:r>
              <a:rPr lang="en-US" sz="1200" b="0" i="0" kern="1200" dirty="0" smtClean="0">
                <a:solidFill>
                  <a:schemeClr val="tx1"/>
                </a:solidFill>
                <a:effectLst/>
                <a:latin typeface="+mn-lt"/>
                <a:ea typeface="+mn-ea"/>
                <a:cs typeface="+mn-cs"/>
              </a:rPr>
              <a:t>. These mediators are released by a process called </a:t>
            </a:r>
            <a:r>
              <a:rPr lang="en-US" sz="1200" b="0" i="0" u="none" strike="noStrike" kern="1200" dirty="0" smtClean="0">
                <a:solidFill>
                  <a:schemeClr val="tx1"/>
                </a:solidFill>
                <a:effectLst/>
                <a:latin typeface="+mn-lt"/>
                <a:ea typeface="+mn-ea"/>
                <a:cs typeface="+mn-cs"/>
                <a:hlinkClick r:id="rId36" tooltip="Degranulation"/>
              </a:rPr>
              <a:t>degranulation</a:t>
            </a:r>
            <a:r>
              <a:rPr lang="en-US" sz="1200" b="0" i="0" kern="1200" dirty="0" smtClean="0">
                <a:solidFill>
                  <a:schemeClr val="tx1"/>
                </a:solidFill>
                <a:effectLst/>
                <a:latin typeface="+mn-lt"/>
                <a:ea typeface="+mn-ea"/>
                <a:cs typeface="+mn-cs"/>
              </a:rPr>
              <a:t> following activation of the eosinophil, and are </a:t>
            </a:r>
            <a:r>
              <a:rPr lang="en-US" sz="1200" b="0" i="0" u="none" strike="noStrike" kern="1200" dirty="0" smtClean="0">
                <a:solidFill>
                  <a:schemeClr val="tx1"/>
                </a:solidFill>
                <a:effectLst/>
                <a:latin typeface="+mn-lt"/>
                <a:ea typeface="+mn-ea"/>
                <a:cs typeface="+mn-cs"/>
                <a:hlinkClick r:id="rId37" tooltip="Toxin"/>
              </a:rPr>
              <a:t>toxic</a:t>
            </a:r>
            <a:r>
              <a:rPr lang="en-US" sz="1200" b="0" i="0" kern="1200" dirty="0" smtClean="0">
                <a:solidFill>
                  <a:schemeClr val="tx1"/>
                </a:solidFill>
                <a:effectLst/>
                <a:latin typeface="+mn-lt"/>
                <a:ea typeface="+mn-ea"/>
                <a:cs typeface="+mn-cs"/>
              </a:rPr>
              <a:t> to both parasite and host tissues.</a:t>
            </a:r>
          </a:p>
          <a:p>
            <a:endParaRPr lang="en-US" dirty="0"/>
          </a:p>
        </p:txBody>
      </p:sp>
      <p:sp>
        <p:nvSpPr>
          <p:cNvPr id="4" name="Slide Number Placeholder 3"/>
          <p:cNvSpPr>
            <a:spLocks noGrp="1"/>
          </p:cNvSpPr>
          <p:nvPr>
            <p:ph type="sldNum" sz="quarter" idx="10"/>
          </p:nvPr>
        </p:nvSpPr>
        <p:spPr/>
        <p:txBody>
          <a:bodyPr/>
          <a:lstStyle/>
          <a:p>
            <a:fld id="{032C5714-784C-8145-A1BF-8188A32859A2}" type="slidenum">
              <a:rPr lang="en-US" smtClean="0"/>
              <a:t>69</a:t>
            </a:fld>
            <a:endParaRPr lang="en-US"/>
          </a:p>
        </p:txBody>
      </p:sp>
    </p:spTree>
    <p:extLst>
      <p:ext uri="{BB962C8B-B14F-4D97-AF65-F5344CB8AC3E}">
        <p14:creationId xmlns:p14="http://schemas.microsoft.com/office/powerpoint/2010/main" val="13835776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solidFill>
                  <a:srgbClr val="1A1A1A"/>
                </a:solidFill>
                <a:latin typeface="Helvetica"/>
              </a:rPr>
              <a:t>The diet requires restricting or eliminating foods high in </a:t>
            </a:r>
            <a:r>
              <a:rPr lang="en-US" dirty="0" err="1" smtClean="0">
                <a:solidFill>
                  <a:srgbClr val="1A1A1A"/>
                </a:solidFill>
                <a:latin typeface="Helvetica"/>
              </a:rPr>
              <a:t>Phe</a:t>
            </a:r>
            <a:r>
              <a:rPr lang="en-US" dirty="0" smtClean="0">
                <a:solidFill>
                  <a:srgbClr val="1A1A1A"/>
                </a:solidFill>
                <a:latin typeface="Helvetica"/>
              </a:rPr>
              <a:t>, such as </a:t>
            </a:r>
            <a:r>
              <a:rPr lang="en-US" dirty="0" smtClean="0">
                <a:solidFill>
                  <a:srgbClr val="092F9D"/>
                </a:solidFill>
                <a:latin typeface="Helvetica"/>
                <a:hlinkClick r:id="rId3"/>
              </a:rPr>
              <a:t>soybeans</a:t>
            </a:r>
            <a:r>
              <a:rPr lang="en-US" dirty="0" smtClean="0">
                <a:solidFill>
                  <a:srgbClr val="1A1A1A"/>
                </a:solidFill>
                <a:latin typeface="Helvetica"/>
                <a:hlinkClick r:id="rId3"/>
              </a:rPr>
              <a:t>, </a:t>
            </a:r>
            <a:r>
              <a:rPr lang="en-US" dirty="0" smtClean="0">
                <a:solidFill>
                  <a:srgbClr val="092F9D"/>
                </a:solidFill>
                <a:latin typeface="Helvetica"/>
                <a:hlinkClick r:id="rId4"/>
              </a:rPr>
              <a:t>egg whites</a:t>
            </a:r>
            <a:r>
              <a:rPr lang="en-US" dirty="0" smtClean="0">
                <a:solidFill>
                  <a:srgbClr val="1A1A1A"/>
                </a:solidFill>
                <a:latin typeface="Helvetica"/>
                <a:hlinkClick r:id="rId4"/>
              </a:rPr>
              <a:t>, </a:t>
            </a:r>
            <a:r>
              <a:rPr lang="en-US" dirty="0" smtClean="0">
                <a:solidFill>
                  <a:srgbClr val="092F9D"/>
                </a:solidFill>
                <a:latin typeface="Helvetica"/>
                <a:hlinkClick r:id="rId5"/>
              </a:rPr>
              <a:t>shrimp</a:t>
            </a:r>
            <a:r>
              <a:rPr lang="en-US" dirty="0" smtClean="0">
                <a:solidFill>
                  <a:srgbClr val="1A1A1A"/>
                </a:solidFill>
                <a:latin typeface="Helvetica"/>
                <a:hlinkClick r:id="rId5"/>
              </a:rPr>
              <a:t>, </a:t>
            </a:r>
            <a:r>
              <a:rPr lang="en-US" dirty="0" smtClean="0">
                <a:solidFill>
                  <a:srgbClr val="092F9D"/>
                </a:solidFill>
                <a:latin typeface="Helvetica"/>
                <a:hlinkClick r:id="rId6"/>
              </a:rPr>
              <a:t>chicken breast</a:t>
            </a:r>
            <a:r>
              <a:rPr lang="en-US" dirty="0" smtClean="0">
                <a:solidFill>
                  <a:srgbClr val="1A1A1A"/>
                </a:solidFill>
                <a:latin typeface="Helvetica"/>
                <a:hlinkClick r:id="rId6"/>
              </a:rPr>
              <a:t>, </a:t>
            </a:r>
            <a:r>
              <a:rPr lang="en-US" dirty="0" smtClean="0">
                <a:solidFill>
                  <a:srgbClr val="092F9D"/>
                </a:solidFill>
                <a:latin typeface="Helvetica"/>
                <a:hlinkClick r:id="rId7"/>
              </a:rPr>
              <a:t>spirulina</a:t>
            </a:r>
            <a:r>
              <a:rPr lang="en-US" dirty="0" smtClean="0">
                <a:solidFill>
                  <a:srgbClr val="1A1A1A"/>
                </a:solidFill>
                <a:latin typeface="Helvetica"/>
                <a:hlinkClick r:id="rId7"/>
              </a:rPr>
              <a:t>, </a:t>
            </a:r>
            <a:r>
              <a:rPr lang="en-US" dirty="0" smtClean="0">
                <a:solidFill>
                  <a:srgbClr val="092F9D"/>
                </a:solidFill>
                <a:latin typeface="Helvetica"/>
                <a:hlinkClick r:id="rId8"/>
              </a:rPr>
              <a:t>watercress</a:t>
            </a:r>
            <a:r>
              <a:rPr lang="en-US" dirty="0" smtClean="0">
                <a:solidFill>
                  <a:srgbClr val="1A1A1A"/>
                </a:solidFill>
                <a:latin typeface="Helvetica"/>
                <a:hlinkClick r:id="rId8"/>
              </a:rPr>
              <a:t>, </a:t>
            </a:r>
            <a:r>
              <a:rPr lang="en-US" dirty="0" smtClean="0">
                <a:solidFill>
                  <a:srgbClr val="092F9D"/>
                </a:solidFill>
                <a:latin typeface="Helvetica"/>
                <a:hlinkClick r:id="rId9"/>
              </a:rPr>
              <a:t>fish</a:t>
            </a:r>
            <a:r>
              <a:rPr lang="en-US" dirty="0" smtClean="0">
                <a:solidFill>
                  <a:srgbClr val="1A1A1A"/>
                </a:solidFill>
                <a:latin typeface="Helvetica"/>
                <a:hlinkClick r:id="rId9"/>
              </a:rPr>
              <a:t>, </a:t>
            </a:r>
            <a:r>
              <a:rPr lang="en-US" dirty="0" smtClean="0">
                <a:solidFill>
                  <a:srgbClr val="092F9D"/>
                </a:solidFill>
                <a:latin typeface="Helvetica"/>
                <a:hlinkClick r:id="rId10"/>
              </a:rPr>
              <a:t>nuts</a:t>
            </a:r>
            <a:r>
              <a:rPr lang="en-US" dirty="0" smtClean="0">
                <a:solidFill>
                  <a:srgbClr val="1A1A1A"/>
                </a:solidFill>
                <a:latin typeface="Helvetica"/>
                <a:hlinkClick r:id="rId10"/>
              </a:rPr>
              <a:t>, </a:t>
            </a:r>
            <a:r>
              <a:rPr lang="en-US" dirty="0" smtClean="0">
                <a:solidFill>
                  <a:srgbClr val="092F9D"/>
                </a:solidFill>
                <a:latin typeface="Helvetica"/>
                <a:hlinkClick r:id="rId11"/>
              </a:rPr>
              <a:t>crayfish</a:t>
            </a:r>
            <a:r>
              <a:rPr lang="en-US" dirty="0" smtClean="0">
                <a:solidFill>
                  <a:srgbClr val="1A1A1A"/>
                </a:solidFill>
                <a:latin typeface="Helvetica"/>
                <a:hlinkClick r:id="rId11"/>
              </a:rPr>
              <a:t>, </a:t>
            </a:r>
            <a:r>
              <a:rPr lang="en-US" dirty="0" smtClean="0">
                <a:solidFill>
                  <a:srgbClr val="092F9D"/>
                </a:solidFill>
                <a:latin typeface="Helvetica"/>
                <a:hlinkClick r:id="rId12"/>
              </a:rPr>
              <a:t>lobster</a:t>
            </a:r>
            <a:r>
              <a:rPr lang="en-US" dirty="0" smtClean="0">
                <a:solidFill>
                  <a:srgbClr val="1A1A1A"/>
                </a:solidFill>
                <a:latin typeface="Helvetica"/>
                <a:hlinkClick r:id="rId12"/>
              </a:rPr>
              <a:t>, </a:t>
            </a:r>
            <a:r>
              <a:rPr lang="en-US" dirty="0" smtClean="0">
                <a:solidFill>
                  <a:srgbClr val="092F9D"/>
                </a:solidFill>
                <a:latin typeface="Helvetica"/>
                <a:hlinkClick r:id="rId13"/>
              </a:rPr>
              <a:t>tuna</a:t>
            </a:r>
            <a:r>
              <a:rPr lang="en-US" dirty="0" smtClean="0">
                <a:solidFill>
                  <a:srgbClr val="1A1A1A"/>
                </a:solidFill>
                <a:latin typeface="Helvetica"/>
                <a:hlinkClick r:id="rId13"/>
              </a:rPr>
              <a:t>, </a:t>
            </a:r>
            <a:r>
              <a:rPr lang="en-US" dirty="0" smtClean="0">
                <a:solidFill>
                  <a:srgbClr val="092F9D"/>
                </a:solidFill>
                <a:latin typeface="Helvetica"/>
                <a:hlinkClick r:id="rId14"/>
              </a:rPr>
              <a:t>turkey</a:t>
            </a:r>
            <a:r>
              <a:rPr lang="en-US" dirty="0" smtClean="0">
                <a:solidFill>
                  <a:srgbClr val="1A1A1A"/>
                </a:solidFill>
                <a:latin typeface="Helvetica"/>
                <a:hlinkClick r:id="rId14"/>
              </a:rPr>
              <a:t>, </a:t>
            </a:r>
            <a:r>
              <a:rPr lang="en-US" dirty="0" smtClean="0">
                <a:solidFill>
                  <a:srgbClr val="092F9D"/>
                </a:solidFill>
                <a:latin typeface="Helvetica"/>
                <a:hlinkClick r:id="rId15"/>
              </a:rPr>
              <a:t>legumes</a:t>
            </a:r>
            <a:r>
              <a:rPr lang="en-US" dirty="0" smtClean="0">
                <a:solidFill>
                  <a:srgbClr val="1A1A1A"/>
                </a:solidFill>
                <a:latin typeface="Helvetica"/>
                <a:hlinkClick r:id="rId15"/>
              </a:rPr>
              <a:t>, and lowfat </a:t>
            </a:r>
            <a:r>
              <a:rPr lang="en-US" dirty="0" smtClean="0">
                <a:solidFill>
                  <a:srgbClr val="092F9D"/>
                </a:solidFill>
                <a:latin typeface="Helvetica"/>
                <a:hlinkClick r:id="rId16"/>
              </a:rPr>
              <a:t>cottage cheese</a:t>
            </a:r>
            <a:r>
              <a:rPr lang="en-US" dirty="0" smtClean="0">
                <a:solidFill>
                  <a:srgbClr val="1A1A1A"/>
                </a:solidFill>
                <a:latin typeface="Helvetica"/>
                <a:hlinkClick r:id="rId16"/>
              </a:rPr>
              <a:t>.</a:t>
            </a:r>
            <a:r>
              <a:rPr lang="en-US" sz="1050" baseline="30000" dirty="0" smtClean="0">
                <a:solidFill>
                  <a:srgbClr val="092F9D"/>
                </a:solidFill>
                <a:latin typeface="Helvetica"/>
                <a:hlinkClick r:id="rId16"/>
              </a:rPr>
              <a:t>[32]</a:t>
            </a:r>
            <a:r>
              <a:rPr lang="en-US" dirty="0" smtClean="0">
                <a:solidFill>
                  <a:srgbClr val="1A1A1A"/>
                </a:solidFill>
                <a:latin typeface="Helvetica"/>
                <a:hlinkClick r:id="rId16"/>
              </a:rPr>
              <a:t> Starchy foods, such as </a:t>
            </a:r>
            <a:r>
              <a:rPr lang="en-US" dirty="0" smtClean="0">
                <a:solidFill>
                  <a:srgbClr val="092F9D"/>
                </a:solidFill>
                <a:latin typeface="Helvetica"/>
                <a:hlinkClick r:id="rId17"/>
              </a:rPr>
              <a:t>potatoes</a:t>
            </a:r>
            <a:r>
              <a:rPr lang="en-US" dirty="0" smtClean="0">
                <a:solidFill>
                  <a:srgbClr val="1A1A1A"/>
                </a:solidFill>
                <a:latin typeface="Helvetica"/>
                <a:hlinkClick r:id="rId17"/>
              </a:rPr>
              <a:t> and </a:t>
            </a:r>
            <a:r>
              <a:rPr lang="en-US" dirty="0" smtClean="0">
                <a:solidFill>
                  <a:srgbClr val="092F9D"/>
                </a:solidFill>
                <a:latin typeface="Helvetica"/>
                <a:hlinkClick r:id="rId18"/>
              </a:rPr>
              <a:t>corn</a:t>
            </a:r>
            <a:r>
              <a:rPr lang="en-US" dirty="0" smtClean="0">
                <a:solidFill>
                  <a:srgbClr val="1A1A1A"/>
                </a:solidFill>
                <a:latin typeface="Helvetica"/>
                <a:hlinkClick r:id="rId18"/>
              </a:rPr>
              <a:t> are generally acceptable in controlled amounts, but the quantity of Phe consumed from these foods must be monitored.</a:t>
            </a:r>
            <a:endParaRPr lang="en-US" dirty="0" smtClean="0">
              <a:solidFill>
                <a:srgbClr val="1A1A1A"/>
              </a:solidFill>
              <a:latin typeface="Helvetica"/>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solidFill>
                  <a:srgbClr val="1A1A1A"/>
                </a:solidFill>
                <a:latin typeface="Helvetica"/>
              </a:rPr>
              <a:t>Tentative evidence supports dietary supplementation with large neutral amino acids (LNAAs).</a:t>
            </a:r>
            <a:r>
              <a:rPr lang="en-US" sz="1050" baseline="30000" dirty="0" smtClean="0">
                <a:solidFill>
                  <a:srgbClr val="092F9D"/>
                </a:solidFill>
                <a:latin typeface="Helvetica"/>
              </a:rPr>
              <a:t>[36]</a:t>
            </a:r>
            <a:r>
              <a:rPr lang="en-US" sz="1200" baseline="0" dirty="0" smtClean="0">
                <a:solidFill>
                  <a:srgbClr val="1A1A1A"/>
                </a:solidFill>
                <a:latin typeface="Helvetica"/>
              </a:rPr>
              <a:t> The LNAAs (e.g. </a:t>
            </a:r>
            <a:r>
              <a:rPr lang="en-US" sz="1200" baseline="0" dirty="0" smtClean="0">
                <a:solidFill>
                  <a:srgbClr val="092F9D"/>
                </a:solidFill>
                <a:latin typeface="Helvetica"/>
                <a:hlinkClick r:id="rId19"/>
              </a:rPr>
              <a:t>leu</a:t>
            </a:r>
            <a:r>
              <a:rPr lang="en-US" sz="1200" baseline="0" dirty="0" smtClean="0">
                <a:solidFill>
                  <a:srgbClr val="1A1A1A"/>
                </a:solidFill>
                <a:latin typeface="Helvetica"/>
                <a:hlinkClick r:id="rId19"/>
              </a:rPr>
              <a:t>, </a:t>
            </a:r>
            <a:r>
              <a:rPr lang="en-US" sz="1200" baseline="0" dirty="0" smtClean="0">
                <a:solidFill>
                  <a:srgbClr val="092F9D"/>
                </a:solidFill>
                <a:latin typeface="Helvetica"/>
                <a:hlinkClick r:id="rId20"/>
              </a:rPr>
              <a:t>tyr</a:t>
            </a:r>
            <a:r>
              <a:rPr lang="en-US" sz="1200" baseline="0" dirty="0" smtClean="0">
                <a:solidFill>
                  <a:srgbClr val="1A1A1A"/>
                </a:solidFill>
                <a:latin typeface="Helvetica"/>
                <a:hlinkClick r:id="rId20"/>
              </a:rPr>
              <a:t>, </a:t>
            </a:r>
            <a:r>
              <a:rPr lang="en-US" sz="1200" baseline="0" dirty="0" smtClean="0">
                <a:solidFill>
                  <a:srgbClr val="092F9D"/>
                </a:solidFill>
                <a:latin typeface="Helvetica"/>
                <a:hlinkClick r:id="rId21"/>
              </a:rPr>
              <a:t>trp</a:t>
            </a:r>
            <a:r>
              <a:rPr lang="en-US" sz="1200" baseline="0" dirty="0" smtClean="0">
                <a:solidFill>
                  <a:srgbClr val="1A1A1A"/>
                </a:solidFill>
                <a:latin typeface="Helvetica"/>
                <a:hlinkClick r:id="rId21"/>
              </a:rPr>
              <a:t>, </a:t>
            </a:r>
            <a:r>
              <a:rPr lang="en-US" sz="1200" baseline="0" dirty="0" smtClean="0">
                <a:solidFill>
                  <a:srgbClr val="092F9D"/>
                </a:solidFill>
                <a:latin typeface="Helvetica"/>
                <a:hlinkClick r:id="rId22"/>
              </a:rPr>
              <a:t>met</a:t>
            </a:r>
            <a:r>
              <a:rPr lang="en-US" sz="1200" baseline="0" dirty="0" smtClean="0">
                <a:solidFill>
                  <a:srgbClr val="1A1A1A"/>
                </a:solidFill>
                <a:latin typeface="Helvetica"/>
                <a:hlinkClick r:id="rId22"/>
              </a:rPr>
              <a:t>, </a:t>
            </a:r>
            <a:r>
              <a:rPr lang="en-US" sz="1200" baseline="0" dirty="0" smtClean="0">
                <a:solidFill>
                  <a:srgbClr val="092F9D"/>
                </a:solidFill>
                <a:latin typeface="Helvetica"/>
                <a:hlinkClick r:id="rId23"/>
              </a:rPr>
              <a:t>his</a:t>
            </a:r>
            <a:r>
              <a:rPr lang="en-US" sz="1200" baseline="0" dirty="0" smtClean="0">
                <a:solidFill>
                  <a:srgbClr val="1A1A1A"/>
                </a:solidFill>
                <a:latin typeface="Helvetica"/>
                <a:hlinkClick r:id="rId23"/>
              </a:rPr>
              <a:t>, </a:t>
            </a:r>
            <a:r>
              <a:rPr lang="en-US" sz="1200" baseline="0" dirty="0" smtClean="0">
                <a:solidFill>
                  <a:srgbClr val="092F9D"/>
                </a:solidFill>
                <a:latin typeface="Helvetica"/>
                <a:hlinkClick r:id="rId24"/>
              </a:rPr>
              <a:t>ile</a:t>
            </a:r>
            <a:r>
              <a:rPr lang="en-US" sz="1200" baseline="0" dirty="0" smtClean="0">
                <a:solidFill>
                  <a:srgbClr val="1A1A1A"/>
                </a:solidFill>
                <a:latin typeface="Helvetica"/>
                <a:hlinkClick r:id="rId24"/>
              </a:rPr>
              <a:t>, </a:t>
            </a:r>
            <a:r>
              <a:rPr lang="en-US" sz="1200" baseline="0" dirty="0" smtClean="0">
                <a:solidFill>
                  <a:srgbClr val="092F9D"/>
                </a:solidFill>
                <a:latin typeface="Helvetica"/>
                <a:hlinkClick r:id="rId25"/>
              </a:rPr>
              <a:t>val</a:t>
            </a:r>
            <a:r>
              <a:rPr lang="en-US" sz="1200" baseline="0" dirty="0" smtClean="0">
                <a:solidFill>
                  <a:srgbClr val="1A1A1A"/>
                </a:solidFill>
                <a:latin typeface="Helvetica"/>
                <a:hlinkClick r:id="rId25"/>
              </a:rPr>
              <a:t>, </a:t>
            </a:r>
            <a:r>
              <a:rPr lang="en-US" sz="1200" baseline="0" dirty="0" smtClean="0">
                <a:solidFill>
                  <a:srgbClr val="092F9D"/>
                </a:solidFill>
                <a:latin typeface="Helvetica"/>
                <a:hlinkClick r:id="rId26"/>
              </a:rPr>
              <a:t>thr</a:t>
            </a:r>
            <a:r>
              <a:rPr lang="en-US" sz="1200" baseline="0" dirty="0" smtClean="0">
                <a:solidFill>
                  <a:srgbClr val="1A1A1A"/>
                </a:solidFill>
                <a:latin typeface="Helvetica"/>
                <a:hlinkClick r:id="rId26"/>
              </a:rPr>
              <a:t>) may compete with phe for specific carrier proteins that transport LNAAs across the intestinal mucosa into the blood and across the </a:t>
            </a:r>
            <a:r>
              <a:rPr lang="en-US" sz="1200" baseline="0" dirty="0" smtClean="0">
                <a:solidFill>
                  <a:srgbClr val="092F9D"/>
                </a:solidFill>
                <a:latin typeface="Helvetica"/>
                <a:hlinkClick r:id="rId27"/>
              </a:rPr>
              <a:t>blood–brain barrier</a:t>
            </a:r>
            <a:r>
              <a:rPr lang="en-US" sz="1200" baseline="0" dirty="0" smtClean="0">
                <a:solidFill>
                  <a:srgbClr val="1A1A1A"/>
                </a:solidFill>
                <a:latin typeface="Helvetica"/>
                <a:hlinkClick r:id="rId27"/>
              </a:rPr>
              <a:t> into the brain. Its use is really only indicated in adults who will not follow an appropriate diet.</a:t>
            </a:r>
            <a:r>
              <a:rPr lang="en-US" sz="1050" baseline="30000" dirty="0" smtClean="0">
                <a:solidFill>
                  <a:srgbClr val="092F9D"/>
                </a:solidFill>
                <a:latin typeface="Helvetica"/>
                <a:hlinkClick r:id="rId27"/>
              </a:rPr>
              <a:t>[3]</a:t>
            </a:r>
            <a:endParaRPr lang="en-US" sz="1050" baseline="30000" dirty="0" smtClean="0">
              <a:solidFill>
                <a:srgbClr val="092F9D"/>
              </a:solidFill>
              <a:latin typeface="Helvetica"/>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Tentative evidence supports dietary supplementation with large neutral amino acids (LNAAs).[36] The LNAAs (e.g. </a:t>
            </a:r>
            <a:r>
              <a:rPr lang="en-US" dirty="0" err="1" smtClean="0"/>
              <a:t>leu</a:t>
            </a:r>
            <a:r>
              <a:rPr lang="en-US" dirty="0" smtClean="0"/>
              <a:t>, </a:t>
            </a:r>
            <a:r>
              <a:rPr lang="en-US" dirty="0" err="1" smtClean="0"/>
              <a:t>tyr</a:t>
            </a:r>
            <a:r>
              <a:rPr lang="en-US" dirty="0" smtClean="0"/>
              <a:t>, </a:t>
            </a:r>
            <a:r>
              <a:rPr lang="en-US" dirty="0" err="1" smtClean="0"/>
              <a:t>trp</a:t>
            </a:r>
            <a:r>
              <a:rPr lang="en-US" dirty="0" smtClean="0"/>
              <a:t>, met, his, </a:t>
            </a:r>
            <a:r>
              <a:rPr lang="en-US" dirty="0" err="1" smtClean="0"/>
              <a:t>ile</a:t>
            </a:r>
            <a:r>
              <a:rPr lang="en-US" dirty="0" smtClean="0"/>
              <a:t>, </a:t>
            </a:r>
            <a:r>
              <a:rPr lang="en-US" dirty="0" err="1" smtClean="0"/>
              <a:t>val</a:t>
            </a:r>
            <a:r>
              <a:rPr lang="en-US" dirty="0" smtClean="0"/>
              <a:t>, </a:t>
            </a:r>
            <a:r>
              <a:rPr lang="en-US" dirty="0" err="1" smtClean="0"/>
              <a:t>thr</a:t>
            </a:r>
            <a:r>
              <a:rPr lang="en-US" dirty="0" smtClean="0"/>
              <a:t>) may compete with </a:t>
            </a:r>
            <a:r>
              <a:rPr lang="en-US" dirty="0" err="1" smtClean="0"/>
              <a:t>phe</a:t>
            </a:r>
            <a:r>
              <a:rPr lang="en-US" dirty="0" smtClean="0"/>
              <a:t> for specific carrier proteins that transport LNAAs across the intestinal mucosa into the blood and across the blood–brain barrier into the brain. Its use is really only indicated in adults who will not follow an appropriate diet.[3]</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solidFill>
                  <a:srgbClr val="1A1A1A"/>
                </a:solidFill>
                <a:latin typeface="Helvetica"/>
              </a:rPr>
              <a:t>Before the causes of PKU were understood, PKU caused severe disability in most people who inherited the relevant mutations. Nobel and Pulitzer Prize winning author </a:t>
            </a:r>
            <a:r>
              <a:rPr lang="en-US" sz="1200" dirty="0" smtClean="0">
                <a:solidFill>
                  <a:srgbClr val="092F9D"/>
                </a:solidFill>
                <a:latin typeface="Helvetica"/>
                <a:hlinkClick r:id="rId28"/>
              </a:rPr>
              <a:t>Pearl S. Buck</a:t>
            </a:r>
            <a:r>
              <a:rPr lang="en-US" sz="1200" dirty="0" smtClean="0">
                <a:solidFill>
                  <a:srgbClr val="1A1A1A"/>
                </a:solidFill>
                <a:latin typeface="Helvetica"/>
                <a:hlinkClick r:id="rId28"/>
              </a:rPr>
              <a:t> had a daughter named Carol who lived with PKU before treatment was available, and wrote a moving account of its effects in a book called </a:t>
            </a:r>
            <a:r>
              <a:rPr lang="en-US" sz="1200" i="1" dirty="0" smtClean="0">
                <a:solidFill>
                  <a:srgbClr val="1A1A1A"/>
                </a:solidFill>
                <a:latin typeface="Helvetica"/>
                <a:hlinkClick r:id="rId28"/>
              </a:rPr>
              <a:t>The Child Who Never Grew.</a:t>
            </a:r>
            <a:r>
              <a:rPr lang="en-US" sz="1050" i="0" baseline="30000" dirty="0" smtClean="0">
                <a:solidFill>
                  <a:srgbClr val="092F9D"/>
                </a:solidFill>
                <a:latin typeface="Helvetica"/>
                <a:hlinkClick r:id="rId28"/>
              </a:rPr>
              <a:t>[50]</a:t>
            </a:r>
            <a:r>
              <a:rPr lang="en-US" sz="1200" i="0" baseline="0" dirty="0" smtClean="0">
                <a:solidFill>
                  <a:srgbClr val="1A1A1A"/>
                </a:solidFill>
                <a:latin typeface="Helvetica"/>
                <a:hlinkClick r:id="rId28"/>
              </a:rPr>
              <a:t> Many untreated PKU patients born before widespread newborn screening are still alive, largely in dependent living homes/institutions.</a:t>
            </a:r>
            <a:r>
              <a:rPr lang="en-US" sz="1050" i="0" baseline="30000" dirty="0" smtClean="0">
                <a:solidFill>
                  <a:srgbClr val="092F9D"/>
                </a:solidFill>
                <a:latin typeface="Helvetica"/>
                <a:hlinkClick r:id="rId28"/>
              </a:rPr>
              <a:t>[51]</a:t>
            </a:r>
            <a:endParaRPr lang="en-US" dirty="0" smtClean="0"/>
          </a:p>
          <a:p>
            <a:r>
              <a:rPr lang="en-US" sz="1200" dirty="0" smtClean="0">
                <a:solidFill>
                  <a:srgbClr val="1A1A1A"/>
                </a:solidFill>
                <a:latin typeface="Helvetica"/>
              </a:rPr>
              <a:t>PKU was the first disorder to be routinely diagnosed through widespread </a:t>
            </a:r>
            <a:r>
              <a:rPr lang="en-US" sz="1200" dirty="0" smtClean="0">
                <a:solidFill>
                  <a:srgbClr val="092F9D"/>
                </a:solidFill>
                <a:latin typeface="Helvetica"/>
                <a:hlinkClick r:id="rId29"/>
              </a:rPr>
              <a:t>newborn screening</a:t>
            </a:r>
            <a:r>
              <a:rPr lang="en-US" sz="1200" dirty="0" smtClean="0">
                <a:solidFill>
                  <a:srgbClr val="1A1A1A"/>
                </a:solidFill>
                <a:latin typeface="Helvetica"/>
                <a:hlinkClick r:id="rId29"/>
              </a:rPr>
              <a:t>. </a:t>
            </a:r>
            <a:r>
              <a:rPr lang="en-US" sz="1200" dirty="0" smtClean="0">
                <a:solidFill>
                  <a:srgbClr val="092F9D"/>
                </a:solidFill>
                <a:latin typeface="Helvetica"/>
                <a:hlinkClick r:id="rId30"/>
              </a:rPr>
              <a:t>Robert Guthrie</a:t>
            </a:r>
            <a:r>
              <a:rPr lang="en-US" sz="1200" dirty="0" smtClean="0">
                <a:solidFill>
                  <a:srgbClr val="1A1A1A"/>
                </a:solidFill>
                <a:latin typeface="Helvetica"/>
                <a:hlinkClick r:id="rId30"/>
              </a:rPr>
              <a:t> introduced the newborn screening test for PKU in the early 1960s.</a:t>
            </a:r>
            <a:r>
              <a:rPr lang="en-US" sz="1050" baseline="30000" dirty="0" smtClean="0">
                <a:solidFill>
                  <a:srgbClr val="092F9D"/>
                </a:solidFill>
                <a:latin typeface="Helvetica"/>
                <a:hlinkClick r:id="rId30"/>
              </a:rPr>
              <a:t>[55]</a:t>
            </a:r>
            <a:r>
              <a:rPr lang="en-US" sz="1200" baseline="0" dirty="0" smtClean="0">
                <a:solidFill>
                  <a:srgbClr val="1A1A1A"/>
                </a:solidFill>
                <a:latin typeface="Helvetica"/>
                <a:hlinkClick r:id="rId30"/>
              </a:rPr>
              <a:t> With the knowledge that PKU could be detected before symptoms were evident, and treatment initiated, screening was quickly adopted around the world. Austria started screening for PKU in 1966</a:t>
            </a:r>
            <a:r>
              <a:rPr lang="en-US" sz="1050" baseline="30000" dirty="0" smtClean="0">
                <a:solidFill>
                  <a:srgbClr val="092F9D"/>
                </a:solidFill>
                <a:latin typeface="Helvetica"/>
                <a:hlinkClick r:id="rId30"/>
              </a:rPr>
              <a:t>[56]</a:t>
            </a:r>
            <a:r>
              <a:rPr lang="en-US" sz="1200" baseline="0" dirty="0" smtClean="0">
                <a:solidFill>
                  <a:srgbClr val="1A1A1A"/>
                </a:solidFill>
                <a:latin typeface="Helvetica"/>
                <a:hlinkClick r:id="rId30"/>
              </a:rPr>
              <a:t> and England in 1968.</a:t>
            </a:r>
            <a:r>
              <a:rPr lang="en-US" sz="1050" baseline="30000" dirty="0" smtClean="0">
                <a:solidFill>
                  <a:srgbClr val="092F9D"/>
                </a:solidFill>
                <a:latin typeface="Helvetica"/>
                <a:hlinkClick r:id="rId30"/>
              </a:rPr>
              <a:t>[57]</a:t>
            </a:r>
            <a:endParaRPr lang="en-US" dirty="0" smtClean="0"/>
          </a:p>
        </p:txBody>
      </p:sp>
      <p:sp>
        <p:nvSpPr>
          <p:cNvPr id="4" name="Slide Number Placeholder 3"/>
          <p:cNvSpPr>
            <a:spLocks noGrp="1"/>
          </p:cNvSpPr>
          <p:nvPr>
            <p:ph type="sldNum" sz="quarter" idx="10"/>
          </p:nvPr>
        </p:nvSpPr>
        <p:spPr/>
        <p:txBody>
          <a:bodyPr/>
          <a:lstStyle/>
          <a:p>
            <a:fld id="{032C5714-784C-8145-A1BF-8188A32859A2}" type="slidenum">
              <a:rPr lang="en-US" smtClean="0"/>
              <a:t>93</a:t>
            </a:fld>
            <a:endParaRPr lang="en-US"/>
          </a:p>
        </p:txBody>
      </p:sp>
    </p:spTree>
    <p:extLst>
      <p:ext uri="{BB962C8B-B14F-4D97-AF65-F5344CB8AC3E}">
        <p14:creationId xmlns:p14="http://schemas.microsoft.com/office/powerpoint/2010/main" val="39405852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solidFill>
                  <a:srgbClr val="1A1A1A"/>
                </a:solidFill>
                <a:latin typeface="Helvetica"/>
              </a:rPr>
              <a:t>Those who do not respond require a </a:t>
            </a:r>
            <a:r>
              <a:rPr lang="en-US" sz="1200" dirty="0" smtClean="0">
                <a:solidFill>
                  <a:srgbClr val="092F9D"/>
                </a:solidFill>
                <a:latin typeface="Helvetica"/>
                <a:hlinkClick r:id="rId3"/>
              </a:rPr>
              <a:t>Low-sulfur diet</a:t>
            </a:r>
            <a:r>
              <a:rPr lang="en-US" sz="1200" dirty="0" smtClean="0">
                <a:solidFill>
                  <a:srgbClr val="1A1A1A"/>
                </a:solidFill>
                <a:latin typeface="Helvetica"/>
                <a:hlinkClick r:id="rId3"/>
              </a:rPr>
              <a:t> (especially monitoring </a:t>
            </a:r>
            <a:r>
              <a:rPr lang="en-US" sz="1200" dirty="0" smtClean="0">
                <a:solidFill>
                  <a:srgbClr val="092F9D"/>
                </a:solidFill>
                <a:latin typeface="Helvetica"/>
                <a:hlinkClick r:id="rId4"/>
              </a:rPr>
              <a:t>methionine</a:t>
            </a:r>
            <a:r>
              <a:rPr lang="en-US" sz="1200" dirty="0" smtClean="0">
                <a:solidFill>
                  <a:srgbClr val="1A1A1A"/>
                </a:solidFill>
                <a:latin typeface="Helvetica"/>
                <a:hlinkClick r:id="rId4"/>
              </a:rPr>
              <a:t>), and most will need treatment with </a:t>
            </a:r>
            <a:r>
              <a:rPr lang="en-US" sz="1200" dirty="0" smtClean="0">
                <a:solidFill>
                  <a:srgbClr val="092F9D"/>
                </a:solidFill>
                <a:latin typeface="Helvetica"/>
                <a:hlinkClick r:id="rId5"/>
              </a:rPr>
              <a:t>trimethylglycine</a:t>
            </a:r>
            <a:r>
              <a:rPr lang="en-US" sz="1200" dirty="0" smtClean="0">
                <a:solidFill>
                  <a:srgbClr val="1A1A1A"/>
                </a:solidFill>
                <a:latin typeface="Helvetica"/>
                <a:hlinkClick r:id="rId5"/>
              </a:rPr>
              <a:t>. A normal dose of </a:t>
            </a:r>
            <a:r>
              <a:rPr lang="en-US" sz="1200" dirty="0" smtClean="0">
                <a:solidFill>
                  <a:srgbClr val="092F9D"/>
                </a:solidFill>
                <a:latin typeface="Helvetica"/>
                <a:hlinkClick r:id="rId6"/>
              </a:rPr>
              <a:t>folic acid</a:t>
            </a:r>
            <a:r>
              <a:rPr lang="en-US" sz="1200" dirty="0" smtClean="0">
                <a:solidFill>
                  <a:srgbClr val="1A1A1A"/>
                </a:solidFill>
                <a:latin typeface="Helvetica"/>
                <a:hlinkClick r:id="rId6"/>
              </a:rPr>
              <a:t> supplement and occasionally adding </a:t>
            </a:r>
            <a:r>
              <a:rPr lang="en-US" sz="1200" dirty="0" smtClean="0">
                <a:solidFill>
                  <a:srgbClr val="092F9D"/>
                </a:solidFill>
                <a:latin typeface="Helvetica"/>
                <a:hlinkClick r:id="rId7"/>
              </a:rPr>
              <a:t>cysteine</a:t>
            </a:r>
            <a:r>
              <a:rPr lang="en-US" sz="1200" dirty="0" smtClean="0">
                <a:solidFill>
                  <a:srgbClr val="1A1A1A"/>
                </a:solidFill>
                <a:latin typeface="Helvetica"/>
                <a:hlinkClick r:id="rId7"/>
              </a:rPr>
              <a:t> to the diet can be helpful, as </a:t>
            </a:r>
            <a:r>
              <a:rPr lang="en-US" sz="1200" dirty="0" smtClean="0">
                <a:solidFill>
                  <a:srgbClr val="092F9D"/>
                </a:solidFill>
                <a:latin typeface="Helvetica"/>
                <a:hlinkClick r:id="rId8"/>
              </a:rPr>
              <a:t>glutathione</a:t>
            </a:r>
            <a:r>
              <a:rPr lang="en-US" sz="1200" dirty="0" smtClean="0">
                <a:solidFill>
                  <a:srgbClr val="1A1A1A"/>
                </a:solidFill>
                <a:latin typeface="Helvetica"/>
                <a:hlinkClick r:id="rId8"/>
              </a:rPr>
              <a:t> is synthesized from cysteine (so adding cysteine can be important to reduce </a:t>
            </a:r>
            <a:r>
              <a:rPr lang="en-US" sz="1200" dirty="0" smtClean="0">
                <a:solidFill>
                  <a:srgbClr val="092F9D"/>
                </a:solidFill>
                <a:latin typeface="Helvetica"/>
                <a:hlinkClick r:id="rId9"/>
              </a:rPr>
              <a:t>oxidative stress</a:t>
            </a:r>
            <a:r>
              <a:rPr lang="en-US" sz="1200" dirty="0" smtClean="0">
                <a:solidFill>
                  <a:srgbClr val="1A1A1A"/>
                </a:solidFill>
                <a:latin typeface="Helvetica"/>
                <a:hlinkClick r:id="rId9"/>
              </a:rPr>
              <a:t>).</a:t>
            </a:r>
            <a:endParaRPr lang="en-US" sz="1200" dirty="0" smtClean="0">
              <a:solidFill>
                <a:srgbClr val="1A1A1A"/>
              </a:solidFill>
              <a:latin typeface="Helvetica"/>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solidFill>
                  <a:srgbClr val="1A1A1A"/>
                </a:solidFill>
                <a:latin typeface="Helvetica"/>
              </a:rPr>
              <a:t>CBS deficiency may be diagnosed by routine metabolic biochemistry. In the first instance, plasma or urine amino acid analysis will frequently show an elevation of methionine and the presence of </a:t>
            </a:r>
            <a:r>
              <a:rPr lang="en-US" sz="1200" dirty="0" err="1" smtClean="0">
                <a:solidFill>
                  <a:srgbClr val="1A1A1A"/>
                </a:solidFill>
                <a:latin typeface="Helvetica"/>
              </a:rPr>
              <a:t>homocysteine</a:t>
            </a:r>
            <a:r>
              <a:rPr lang="en-US" sz="1200" dirty="0" smtClean="0">
                <a:solidFill>
                  <a:srgbClr val="1A1A1A"/>
                </a:solidFill>
                <a:latin typeface="Helvetica"/>
              </a:rPr>
              <a:t>. Many neonatal screening programs include methionine as a metabolite. The disorder may be distinguished from the re-methylation defects (e.g., MTHFR, methionine synthase deficiency and the </a:t>
            </a:r>
            <a:r>
              <a:rPr lang="en-US" sz="1200" dirty="0" err="1" smtClean="0">
                <a:solidFill>
                  <a:srgbClr val="1A1A1A"/>
                </a:solidFill>
                <a:latin typeface="Helvetica"/>
              </a:rPr>
              <a:t>cobalamin</a:t>
            </a:r>
            <a:r>
              <a:rPr lang="en-US" sz="1200" dirty="0" smtClean="0">
                <a:solidFill>
                  <a:srgbClr val="1A1A1A"/>
                </a:solidFill>
                <a:latin typeface="Helvetica"/>
              </a:rPr>
              <a:t> defects) in lieu of the elevated methionine concentration.</a:t>
            </a:r>
            <a:r>
              <a:rPr lang="en-US" sz="1050" baseline="30000" dirty="0" smtClean="0">
                <a:solidFill>
                  <a:srgbClr val="092F9D"/>
                </a:solidFill>
                <a:latin typeface="Helvetica"/>
              </a:rPr>
              <a:t>[5]</a:t>
            </a:r>
            <a:r>
              <a:rPr lang="en-US" sz="1200" baseline="0" dirty="0" smtClean="0">
                <a:solidFill>
                  <a:srgbClr val="1A1A1A"/>
                </a:solidFill>
                <a:latin typeface="Helvetica"/>
              </a:rPr>
              <a:t> Additionally, organic acid analysis or quantitative determination of </a:t>
            </a:r>
            <a:r>
              <a:rPr lang="en-US" sz="1200" baseline="0" dirty="0" err="1" smtClean="0">
                <a:solidFill>
                  <a:srgbClr val="1A1A1A"/>
                </a:solidFill>
                <a:latin typeface="Helvetica"/>
              </a:rPr>
              <a:t>methylmalonic</a:t>
            </a:r>
            <a:r>
              <a:rPr lang="en-US" sz="1200" baseline="0" dirty="0" smtClean="0">
                <a:solidFill>
                  <a:srgbClr val="1A1A1A"/>
                </a:solidFill>
                <a:latin typeface="Helvetica"/>
              </a:rPr>
              <a:t> acid should help to exclude </a:t>
            </a:r>
            <a:r>
              <a:rPr lang="en-US" sz="1200" baseline="0" dirty="0" err="1" smtClean="0">
                <a:solidFill>
                  <a:srgbClr val="1A1A1A"/>
                </a:solidFill>
                <a:latin typeface="Helvetica"/>
              </a:rPr>
              <a:t>cobalamin</a:t>
            </a:r>
            <a:r>
              <a:rPr lang="en-US" sz="1200" baseline="0" dirty="0" smtClean="0">
                <a:solidFill>
                  <a:srgbClr val="1A1A1A"/>
                </a:solidFill>
                <a:latin typeface="Helvetica"/>
              </a:rPr>
              <a:t> (vitamin B12) defects and vitamin B12 deficiency giving a differential diagnosis.</a:t>
            </a:r>
            <a:r>
              <a:rPr lang="en-US" sz="1050" baseline="30000" dirty="0" smtClean="0">
                <a:solidFill>
                  <a:srgbClr val="092F9D"/>
                </a:solidFill>
                <a:latin typeface="Helvetica"/>
              </a:rPr>
              <a:t>[6]</a:t>
            </a:r>
            <a:endParaRPr lang="en-US" sz="1200" dirty="0" smtClean="0">
              <a:solidFill>
                <a:srgbClr val="1A1A1A"/>
              </a:solidFill>
              <a:latin typeface="Helvetica"/>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032C5714-784C-8145-A1BF-8188A32859A2}" type="slidenum">
              <a:rPr lang="en-US" smtClean="0"/>
              <a:t>94</a:t>
            </a:fld>
            <a:endParaRPr lang="en-US"/>
          </a:p>
        </p:txBody>
      </p:sp>
    </p:spTree>
    <p:extLst>
      <p:ext uri="{BB962C8B-B14F-4D97-AF65-F5344CB8AC3E}">
        <p14:creationId xmlns:p14="http://schemas.microsoft.com/office/powerpoint/2010/main" val="39405852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err="1" smtClean="0"/>
              <a:t>Hyperphagia</a:t>
            </a:r>
            <a:r>
              <a:rPr lang="en-US" dirty="0" smtClean="0"/>
              <a:t>:</a:t>
            </a:r>
            <a:r>
              <a:rPr lang="en-US" baseline="0" dirty="0" smtClean="0"/>
              <a:t> </a:t>
            </a:r>
            <a:endParaRPr lang="en-US" dirty="0" smtClean="0"/>
          </a:p>
        </p:txBody>
      </p:sp>
      <p:sp>
        <p:nvSpPr>
          <p:cNvPr id="4" name="Slide Number Placeholder 3"/>
          <p:cNvSpPr>
            <a:spLocks noGrp="1"/>
          </p:cNvSpPr>
          <p:nvPr>
            <p:ph type="sldNum" sz="quarter" idx="10"/>
          </p:nvPr>
        </p:nvSpPr>
        <p:spPr/>
        <p:txBody>
          <a:bodyPr/>
          <a:lstStyle/>
          <a:p>
            <a:fld id="{032C5714-784C-8145-A1BF-8188A32859A2}" type="slidenum">
              <a:rPr lang="en-US" smtClean="0"/>
              <a:t>95</a:t>
            </a:fld>
            <a:endParaRPr lang="en-US"/>
          </a:p>
        </p:txBody>
      </p:sp>
    </p:spTree>
    <p:extLst>
      <p:ext uri="{BB962C8B-B14F-4D97-AF65-F5344CB8AC3E}">
        <p14:creationId xmlns:p14="http://schemas.microsoft.com/office/powerpoint/2010/main" val="39405852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err="1" smtClean="0"/>
              <a:t>Hyperphagia</a:t>
            </a:r>
            <a:r>
              <a:rPr lang="en-US" smtClean="0"/>
              <a:t>:</a:t>
            </a:r>
            <a:r>
              <a:rPr lang="en-US" baseline="0" smtClean="0"/>
              <a:t> </a:t>
            </a:r>
            <a:endParaRPr lang="en-US" dirty="0" smtClean="0"/>
          </a:p>
        </p:txBody>
      </p:sp>
      <p:sp>
        <p:nvSpPr>
          <p:cNvPr id="4" name="Slide Number Placeholder 3"/>
          <p:cNvSpPr>
            <a:spLocks noGrp="1"/>
          </p:cNvSpPr>
          <p:nvPr>
            <p:ph type="sldNum" sz="quarter" idx="10"/>
          </p:nvPr>
        </p:nvSpPr>
        <p:spPr/>
        <p:txBody>
          <a:bodyPr/>
          <a:lstStyle/>
          <a:p>
            <a:fld id="{032C5714-784C-8145-A1BF-8188A32859A2}" type="slidenum">
              <a:rPr lang="en-US" smtClean="0"/>
              <a:t>96</a:t>
            </a:fld>
            <a:endParaRPr lang="en-US"/>
          </a:p>
        </p:txBody>
      </p:sp>
    </p:spTree>
    <p:extLst>
      <p:ext uri="{BB962C8B-B14F-4D97-AF65-F5344CB8AC3E}">
        <p14:creationId xmlns:p14="http://schemas.microsoft.com/office/powerpoint/2010/main" val="39405852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err="1" smtClean="0"/>
              <a:t>Hyperphagia</a:t>
            </a:r>
            <a:r>
              <a:rPr lang="en-US" smtClean="0"/>
              <a:t>:</a:t>
            </a:r>
            <a:r>
              <a:rPr lang="en-US" baseline="0" smtClean="0"/>
              <a:t> </a:t>
            </a:r>
            <a:endParaRPr lang="en-US" dirty="0" smtClean="0"/>
          </a:p>
        </p:txBody>
      </p:sp>
      <p:sp>
        <p:nvSpPr>
          <p:cNvPr id="4" name="Slide Number Placeholder 3"/>
          <p:cNvSpPr>
            <a:spLocks noGrp="1"/>
          </p:cNvSpPr>
          <p:nvPr>
            <p:ph type="sldNum" sz="quarter" idx="10"/>
          </p:nvPr>
        </p:nvSpPr>
        <p:spPr/>
        <p:txBody>
          <a:bodyPr/>
          <a:lstStyle/>
          <a:p>
            <a:fld id="{032C5714-784C-8145-A1BF-8188A32859A2}" type="slidenum">
              <a:rPr lang="en-US" smtClean="0"/>
              <a:t>97</a:t>
            </a:fld>
            <a:endParaRPr lang="en-US"/>
          </a:p>
        </p:txBody>
      </p:sp>
    </p:spTree>
    <p:extLst>
      <p:ext uri="{BB962C8B-B14F-4D97-AF65-F5344CB8AC3E}">
        <p14:creationId xmlns:p14="http://schemas.microsoft.com/office/powerpoint/2010/main" val="39405852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err="1" smtClean="0"/>
              <a:t>Hyperphagia</a:t>
            </a:r>
            <a:r>
              <a:rPr lang="en-US" smtClean="0"/>
              <a:t>:</a:t>
            </a:r>
            <a:r>
              <a:rPr lang="en-US" baseline="0" smtClean="0"/>
              <a:t> </a:t>
            </a:r>
            <a:endParaRPr lang="en-US" dirty="0" smtClean="0"/>
          </a:p>
        </p:txBody>
      </p:sp>
      <p:sp>
        <p:nvSpPr>
          <p:cNvPr id="4" name="Slide Number Placeholder 3"/>
          <p:cNvSpPr>
            <a:spLocks noGrp="1"/>
          </p:cNvSpPr>
          <p:nvPr>
            <p:ph type="sldNum" sz="quarter" idx="10"/>
          </p:nvPr>
        </p:nvSpPr>
        <p:spPr/>
        <p:txBody>
          <a:bodyPr/>
          <a:lstStyle/>
          <a:p>
            <a:fld id="{032C5714-784C-8145-A1BF-8188A32859A2}" type="slidenum">
              <a:rPr lang="en-US" smtClean="0"/>
              <a:t>98</a:t>
            </a:fld>
            <a:endParaRPr lang="en-US"/>
          </a:p>
        </p:txBody>
      </p:sp>
    </p:spTree>
    <p:extLst>
      <p:ext uri="{BB962C8B-B14F-4D97-AF65-F5344CB8AC3E}">
        <p14:creationId xmlns:p14="http://schemas.microsoft.com/office/powerpoint/2010/main" val="39405852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err="1" smtClean="0"/>
              <a:t>Hyperphagia</a:t>
            </a:r>
            <a:r>
              <a:rPr lang="en-US" smtClean="0"/>
              <a:t>:</a:t>
            </a:r>
            <a:r>
              <a:rPr lang="en-US" baseline="0" smtClean="0"/>
              <a:t> </a:t>
            </a:r>
            <a:endParaRPr lang="en-US" dirty="0" smtClean="0"/>
          </a:p>
        </p:txBody>
      </p:sp>
      <p:sp>
        <p:nvSpPr>
          <p:cNvPr id="4" name="Slide Number Placeholder 3"/>
          <p:cNvSpPr>
            <a:spLocks noGrp="1"/>
          </p:cNvSpPr>
          <p:nvPr>
            <p:ph type="sldNum" sz="quarter" idx="10"/>
          </p:nvPr>
        </p:nvSpPr>
        <p:spPr/>
        <p:txBody>
          <a:bodyPr/>
          <a:lstStyle/>
          <a:p>
            <a:fld id="{032C5714-784C-8145-A1BF-8188A32859A2}" type="slidenum">
              <a:rPr lang="en-US" smtClean="0"/>
              <a:t>99</a:t>
            </a:fld>
            <a:endParaRPr lang="en-US"/>
          </a:p>
        </p:txBody>
      </p:sp>
    </p:spTree>
    <p:extLst>
      <p:ext uri="{BB962C8B-B14F-4D97-AF65-F5344CB8AC3E}">
        <p14:creationId xmlns:p14="http://schemas.microsoft.com/office/powerpoint/2010/main" val="39405852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err="1" smtClean="0">
                <a:solidFill>
                  <a:srgbClr val="1A1A1A"/>
                </a:solidFill>
                <a:latin typeface="Helvetica"/>
              </a:rPr>
              <a:t>Marfan</a:t>
            </a:r>
            <a:r>
              <a:rPr lang="en-US" sz="1200" b="1" dirty="0" smtClean="0">
                <a:solidFill>
                  <a:srgbClr val="1A1A1A"/>
                </a:solidFill>
                <a:latin typeface="Helvetica"/>
              </a:rPr>
              <a:t> syndrome</a:t>
            </a:r>
            <a:r>
              <a:rPr lang="en-US" sz="1200" b="0" dirty="0" smtClean="0">
                <a:solidFill>
                  <a:srgbClr val="1A1A1A"/>
                </a:solidFill>
                <a:latin typeface="Helvetica"/>
              </a:rPr>
              <a:t> (</a:t>
            </a:r>
            <a:r>
              <a:rPr lang="en-US" sz="1200" b="1" dirty="0" smtClean="0">
                <a:solidFill>
                  <a:srgbClr val="1A1A1A"/>
                </a:solidFill>
                <a:latin typeface="Helvetica"/>
              </a:rPr>
              <a:t>MFS</a:t>
            </a:r>
            <a:r>
              <a:rPr lang="en-US" sz="1200" b="0" dirty="0" smtClean="0">
                <a:solidFill>
                  <a:srgbClr val="1A1A1A"/>
                </a:solidFill>
                <a:latin typeface="Helvetica"/>
              </a:rPr>
              <a:t>) is a </a:t>
            </a:r>
            <a:r>
              <a:rPr lang="en-US" sz="1200" b="0" dirty="0" smtClean="0">
                <a:solidFill>
                  <a:srgbClr val="092F9D"/>
                </a:solidFill>
                <a:latin typeface="Helvetica"/>
                <a:hlinkClick r:id="rId3"/>
              </a:rPr>
              <a:t>genetic disorder</a:t>
            </a:r>
            <a:r>
              <a:rPr lang="en-US" sz="1200" b="0" dirty="0" smtClean="0">
                <a:solidFill>
                  <a:srgbClr val="1A1A1A"/>
                </a:solidFill>
                <a:latin typeface="Helvetica"/>
                <a:hlinkClick r:id="rId3"/>
              </a:rPr>
              <a:t> of the </a:t>
            </a:r>
            <a:r>
              <a:rPr lang="en-US" sz="1200" b="0" dirty="0" smtClean="0">
                <a:solidFill>
                  <a:srgbClr val="092F9D"/>
                </a:solidFill>
                <a:latin typeface="Helvetica"/>
                <a:hlinkClick r:id="rId4"/>
              </a:rPr>
              <a:t>connective tissue</a:t>
            </a:r>
            <a:r>
              <a:rPr lang="en-US" sz="1200" b="0" dirty="0" smtClean="0">
                <a:solidFill>
                  <a:srgbClr val="1A1A1A"/>
                </a:solidFill>
                <a:latin typeface="Helvetica"/>
                <a:hlinkClick r:id="rId4"/>
              </a:rPr>
              <a:t>.</a:t>
            </a:r>
            <a:r>
              <a:rPr lang="en-US" sz="1050" b="0" baseline="30000" dirty="0" smtClean="0">
                <a:solidFill>
                  <a:srgbClr val="092F9D"/>
                </a:solidFill>
                <a:latin typeface="Helvetica"/>
                <a:hlinkClick r:id="rId4"/>
              </a:rPr>
              <a:t>[2]</a:t>
            </a:r>
            <a:r>
              <a:rPr lang="en-US" sz="1200" b="0" baseline="0" dirty="0" smtClean="0">
                <a:solidFill>
                  <a:srgbClr val="1A1A1A"/>
                </a:solidFill>
                <a:latin typeface="Helvetica"/>
                <a:hlinkClick r:id="rId4"/>
              </a:rPr>
              <a:t> The degree to which people are affected varies.</a:t>
            </a:r>
            <a:r>
              <a:rPr lang="en-US" sz="1050" b="0" baseline="30000" dirty="0" smtClean="0">
                <a:solidFill>
                  <a:srgbClr val="092F9D"/>
                </a:solidFill>
                <a:latin typeface="Helvetica"/>
                <a:hlinkClick r:id="rId4"/>
              </a:rPr>
              <a:t>[2]</a:t>
            </a:r>
            <a:r>
              <a:rPr lang="en-US" sz="1200" b="0" baseline="0" dirty="0" smtClean="0">
                <a:solidFill>
                  <a:srgbClr val="1A1A1A"/>
                </a:solidFill>
                <a:latin typeface="Helvetica"/>
                <a:hlinkClick r:id="rId4"/>
              </a:rPr>
              <a:t> People with Marfan tend to be tall, and thin, with long arms, legs, fingers, and toes.</a:t>
            </a:r>
            <a:r>
              <a:rPr lang="en-US" sz="1050" b="0" baseline="30000" dirty="0" smtClean="0">
                <a:solidFill>
                  <a:srgbClr val="092F9D"/>
                </a:solidFill>
                <a:latin typeface="Helvetica"/>
                <a:hlinkClick r:id="rId4"/>
              </a:rPr>
              <a:t>[2]</a:t>
            </a:r>
            <a:r>
              <a:rPr lang="en-US" sz="1200" b="0" baseline="0" dirty="0" smtClean="0">
                <a:solidFill>
                  <a:srgbClr val="1A1A1A"/>
                </a:solidFill>
                <a:latin typeface="Helvetica"/>
                <a:hlinkClick r:id="rId4"/>
              </a:rPr>
              <a:t> They also typically have </a:t>
            </a:r>
            <a:r>
              <a:rPr lang="en-US" sz="1200" b="0" baseline="0" dirty="0" smtClean="0">
                <a:solidFill>
                  <a:srgbClr val="092F9D"/>
                </a:solidFill>
                <a:latin typeface="Helvetica"/>
                <a:hlinkClick r:id="rId5"/>
              </a:rPr>
              <a:t>flexible joints</a:t>
            </a:r>
            <a:r>
              <a:rPr lang="en-US" sz="1200" b="0" baseline="0" dirty="0" smtClean="0">
                <a:solidFill>
                  <a:srgbClr val="1A1A1A"/>
                </a:solidFill>
                <a:latin typeface="Helvetica"/>
                <a:hlinkClick r:id="rId5"/>
              </a:rPr>
              <a:t> and </a:t>
            </a:r>
            <a:r>
              <a:rPr lang="en-US" sz="1200" b="0" baseline="0" dirty="0" smtClean="0">
                <a:solidFill>
                  <a:srgbClr val="092F9D"/>
                </a:solidFill>
                <a:latin typeface="Helvetica"/>
                <a:hlinkClick r:id="rId6"/>
              </a:rPr>
              <a:t>scoliosis</a:t>
            </a:r>
            <a:r>
              <a:rPr lang="en-US" sz="1200" b="0" baseline="0" dirty="0" smtClean="0">
                <a:solidFill>
                  <a:srgbClr val="1A1A1A"/>
                </a:solidFill>
                <a:latin typeface="Helvetica"/>
                <a:hlinkClick r:id="rId6"/>
              </a:rPr>
              <a:t>.</a:t>
            </a:r>
            <a:r>
              <a:rPr lang="en-US" sz="1050" b="0" baseline="30000" dirty="0" smtClean="0">
                <a:solidFill>
                  <a:srgbClr val="092F9D"/>
                </a:solidFill>
                <a:latin typeface="Helvetica"/>
                <a:hlinkClick r:id="rId6"/>
              </a:rPr>
              <a:t>[2]</a:t>
            </a:r>
            <a:r>
              <a:rPr lang="en-US" sz="1200" b="0" baseline="0" dirty="0" smtClean="0">
                <a:solidFill>
                  <a:srgbClr val="1A1A1A"/>
                </a:solidFill>
                <a:latin typeface="Helvetica"/>
                <a:hlinkClick r:id="rId6"/>
              </a:rPr>
              <a:t> The most serious complications involve the </a:t>
            </a:r>
            <a:r>
              <a:rPr lang="en-US" sz="1200" b="0" baseline="0" dirty="0" smtClean="0">
                <a:solidFill>
                  <a:srgbClr val="092F9D"/>
                </a:solidFill>
                <a:latin typeface="Helvetica"/>
                <a:hlinkClick r:id="rId7"/>
              </a:rPr>
              <a:t>heart</a:t>
            </a:r>
            <a:r>
              <a:rPr lang="en-US" sz="1200" b="0" baseline="0" dirty="0" smtClean="0">
                <a:solidFill>
                  <a:srgbClr val="1A1A1A"/>
                </a:solidFill>
                <a:latin typeface="Helvetica"/>
                <a:hlinkClick r:id="rId7"/>
              </a:rPr>
              <a:t> and </a:t>
            </a:r>
            <a:r>
              <a:rPr lang="en-US" sz="1200" b="0" baseline="0" dirty="0" smtClean="0">
                <a:solidFill>
                  <a:srgbClr val="092F9D"/>
                </a:solidFill>
                <a:latin typeface="Helvetica"/>
                <a:hlinkClick r:id="rId8"/>
              </a:rPr>
              <a:t>aorta</a:t>
            </a:r>
            <a:r>
              <a:rPr lang="en-US" sz="1200" b="0" baseline="0" dirty="0" smtClean="0">
                <a:solidFill>
                  <a:srgbClr val="1A1A1A"/>
                </a:solidFill>
                <a:latin typeface="Helvetica"/>
                <a:hlinkClick r:id="rId8"/>
              </a:rPr>
              <a:t> with an increased risk of </a:t>
            </a:r>
            <a:r>
              <a:rPr lang="en-US" sz="1200" b="0" baseline="0" dirty="0" smtClean="0">
                <a:solidFill>
                  <a:srgbClr val="092F9D"/>
                </a:solidFill>
                <a:latin typeface="Helvetica"/>
                <a:hlinkClick r:id="rId9"/>
              </a:rPr>
              <a:t>mitral valve prolapse</a:t>
            </a:r>
            <a:r>
              <a:rPr lang="en-US" sz="1200" b="0" baseline="0" dirty="0" smtClean="0">
                <a:solidFill>
                  <a:srgbClr val="1A1A1A"/>
                </a:solidFill>
                <a:latin typeface="Helvetica"/>
                <a:hlinkClick r:id="rId9"/>
              </a:rPr>
              <a:t> and </a:t>
            </a:r>
            <a:r>
              <a:rPr lang="en-US" sz="1200" b="0" baseline="0" dirty="0" smtClean="0">
                <a:solidFill>
                  <a:srgbClr val="092F9D"/>
                </a:solidFill>
                <a:latin typeface="Helvetica"/>
                <a:hlinkClick r:id="rId10"/>
              </a:rPr>
              <a:t>aortic aneurysm</a:t>
            </a:r>
            <a:r>
              <a:rPr lang="en-US" sz="1200" b="0" baseline="0" dirty="0" smtClean="0">
                <a:solidFill>
                  <a:srgbClr val="1A1A1A"/>
                </a:solidFill>
                <a:latin typeface="Helvetica"/>
                <a:hlinkClick r:id="rId10"/>
              </a:rPr>
              <a:t>.</a:t>
            </a:r>
            <a:r>
              <a:rPr lang="en-US" sz="1050" b="0" baseline="30000" dirty="0" smtClean="0">
                <a:solidFill>
                  <a:srgbClr val="092F9D"/>
                </a:solidFill>
                <a:latin typeface="Helvetica"/>
                <a:hlinkClick r:id="rId10"/>
              </a:rPr>
              <a:t>[2][6]</a:t>
            </a:r>
            <a:r>
              <a:rPr lang="en-US" sz="1200" b="0" baseline="0" dirty="0" smtClean="0">
                <a:solidFill>
                  <a:srgbClr val="1A1A1A"/>
                </a:solidFill>
                <a:latin typeface="Helvetica"/>
                <a:hlinkClick r:id="rId10"/>
              </a:rPr>
              <a:t> Other commonly affected areas include the lungs, eyes, bones, and the </a:t>
            </a:r>
            <a:r>
              <a:rPr lang="en-US" sz="1200" b="0" baseline="0" dirty="0" smtClean="0">
                <a:solidFill>
                  <a:srgbClr val="092F9D"/>
                </a:solidFill>
                <a:latin typeface="Helvetica"/>
                <a:hlinkClick r:id="rId11"/>
              </a:rPr>
              <a:t>covering of the spinal cord</a:t>
            </a:r>
            <a:r>
              <a:rPr lang="en-US" sz="1200" b="0" baseline="0" dirty="0" smtClean="0">
                <a:solidFill>
                  <a:srgbClr val="1A1A1A"/>
                </a:solidFill>
                <a:latin typeface="Helvetica"/>
                <a:hlinkClick r:id="rId11"/>
              </a:rPr>
              <a:t>.</a:t>
            </a:r>
            <a:r>
              <a:rPr lang="en-US" sz="1050" b="0" baseline="30000" dirty="0" smtClean="0">
                <a:solidFill>
                  <a:srgbClr val="092F9D"/>
                </a:solidFill>
                <a:latin typeface="Helvetica"/>
                <a:hlinkClick r:id="rId11"/>
              </a:rPr>
              <a:t>[2]</a:t>
            </a:r>
            <a:endParaRPr lang="en-US" dirty="0"/>
          </a:p>
        </p:txBody>
      </p:sp>
      <p:sp>
        <p:nvSpPr>
          <p:cNvPr id="4" name="Slide Number Placeholder 3"/>
          <p:cNvSpPr>
            <a:spLocks noGrp="1"/>
          </p:cNvSpPr>
          <p:nvPr>
            <p:ph type="sldNum" sz="quarter" idx="10"/>
          </p:nvPr>
        </p:nvSpPr>
        <p:spPr/>
        <p:txBody>
          <a:bodyPr/>
          <a:lstStyle/>
          <a:p>
            <a:fld id="{032C5714-784C-8145-A1BF-8188A32859A2}" type="slidenum">
              <a:rPr lang="en-US" smtClean="0"/>
              <a:t>104</a:t>
            </a:fld>
            <a:endParaRPr lang="en-US"/>
          </a:p>
        </p:txBody>
      </p:sp>
    </p:spTree>
    <p:extLst>
      <p:ext uri="{BB962C8B-B14F-4D97-AF65-F5344CB8AC3E}">
        <p14:creationId xmlns:p14="http://schemas.microsoft.com/office/powerpoint/2010/main" val="25460796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err="1" smtClean="0">
                <a:solidFill>
                  <a:srgbClr val="1A1A1A"/>
                </a:solidFill>
                <a:latin typeface="Helvetica"/>
              </a:rPr>
              <a:t>Marfan</a:t>
            </a:r>
            <a:r>
              <a:rPr lang="en-US" sz="1200" b="1" dirty="0" smtClean="0">
                <a:solidFill>
                  <a:srgbClr val="1A1A1A"/>
                </a:solidFill>
                <a:latin typeface="Helvetica"/>
              </a:rPr>
              <a:t> syndrome</a:t>
            </a:r>
            <a:r>
              <a:rPr lang="en-US" sz="1200" b="0" dirty="0" smtClean="0">
                <a:solidFill>
                  <a:srgbClr val="1A1A1A"/>
                </a:solidFill>
                <a:latin typeface="Helvetica"/>
              </a:rPr>
              <a:t> (</a:t>
            </a:r>
            <a:r>
              <a:rPr lang="en-US" sz="1200" b="1" dirty="0" smtClean="0">
                <a:solidFill>
                  <a:srgbClr val="1A1A1A"/>
                </a:solidFill>
                <a:latin typeface="Helvetica"/>
              </a:rPr>
              <a:t>MFS</a:t>
            </a:r>
            <a:r>
              <a:rPr lang="en-US" sz="1200" b="0" dirty="0" smtClean="0">
                <a:solidFill>
                  <a:srgbClr val="1A1A1A"/>
                </a:solidFill>
                <a:latin typeface="Helvetica"/>
              </a:rPr>
              <a:t>) is a </a:t>
            </a:r>
            <a:r>
              <a:rPr lang="en-US" sz="1200" b="0" dirty="0" smtClean="0">
                <a:solidFill>
                  <a:srgbClr val="092F9D"/>
                </a:solidFill>
                <a:latin typeface="Helvetica"/>
                <a:hlinkClick r:id="rId3"/>
              </a:rPr>
              <a:t>genetic disorder</a:t>
            </a:r>
            <a:r>
              <a:rPr lang="en-US" sz="1200" b="0" dirty="0" smtClean="0">
                <a:solidFill>
                  <a:srgbClr val="1A1A1A"/>
                </a:solidFill>
                <a:latin typeface="Helvetica"/>
                <a:hlinkClick r:id="rId3"/>
              </a:rPr>
              <a:t> of the </a:t>
            </a:r>
            <a:r>
              <a:rPr lang="en-US" sz="1200" b="0" dirty="0" smtClean="0">
                <a:solidFill>
                  <a:srgbClr val="092F9D"/>
                </a:solidFill>
                <a:latin typeface="Helvetica"/>
                <a:hlinkClick r:id="rId4"/>
              </a:rPr>
              <a:t>connective tissue</a:t>
            </a:r>
            <a:r>
              <a:rPr lang="en-US" sz="1200" b="0" dirty="0" smtClean="0">
                <a:solidFill>
                  <a:srgbClr val="1A1A1A"/>
                </a:solidFill>
                <a:latin typeface="Helvetica"/>
                <a:hlinkClick r:id="rId4"/>
              </a:rPr>
              <a:t>.</a:t>
            </a:r>
            <a:r>
              <a:rPr lang="en-US" sz="1050" b="0" baseline="30000" dirty="0" smtClean="0">
                <a:solidFill>
                  <a:srgbClr val="092F9D"/>
                </a:solidFill>
                <a:latin typeface="Helvetica"/>
                <a:hlinkClick r:id="rId4"/>
              </a:rPr>
              <a:t>[2]</a:t>
            </a:r>
            <a:r>
              <a:rPr lang="en-US" sz="1200" b="0" baseline="0" dirty="0" smtClean="0">
                <a:solidFill>
                  <a:srgbClr val="1A1A1A"/>
                </a:solidFill>
                <a:latin typeface="Helvetica"/>
                <a:hlinkClick r:id="rId4"/>
              </a:rPr>
              <a:t> The degree to which people are affected varies.</a:t>
            </a:r>
            <a:r>
              <a:rPr lang="en-US" sz="1050" b="0" baseline="30000" dirty="0" smtClean="0">
                <a:solidFill>
                  <a:srgbClr val="092F9D"/>
                </a:solidFill>
                <a:latin typeface="Helvetica"/>
                <a:hlinkClick r:id="rId4"/>
              </a:rPr>
              <a:t>[2]</a:t>
            </a:r>
            <a:r>
              <a:rPr lang="en-US" sz="1200" b="0" baseline="0" dirty="0" smtClean="0">
                <a:solidFill>
                  <a:srgbClr val="1A1A1A"/>
                </a:solidFill>
                <a:latin typeface="Helvetica"/>
                <a:hlinkClick r:id="rId4"/>
              </a:rPr>
              <a:t> People with Marfan tend to be tall, and thin, with long arms, legs, fingers, and toes.</a:t>
            </a:r>
            <a:r>
              <a:rPr lang="en-US" sz="1050" b="0" baseline="30000" dirty="0" smtClean="0">
                <a:solidFill>
                  <a:srgbClr val="092F9D"/>
                </a:solidFill>
                <a:latin typeface="Helvetica"/>
                <a:hlinkClick r:id="rId4"/>
              </a:rPr>
              <a:t>[2]</a:t>
            </a:r>
            <a:r>
              <a:rPr lang="en-US" sz="1200" b="0" baseline="0" dirty="0" smtClean="0">
                <a:solidFill>
                  <a:srgbClr val="1A1A1A"/>
                </a:solidFill>
                <a:latin typeface="Helvetica"/>
                <a:hlinkClick r:id="rId4"/>
              </a:rPr>
              <a:t> They also typically have </a:t>
            </a:r>
            <a:r>
              <a:rPr lang="en-US" sz="1200" b="0" baseline="0" dirty="0" smtClean="0">
                <a:solidFill>
                  <a:srgbClr val="092F9D"/>
                </a:solidFill>
                <a:latin typeface="Helvetica"/>
                <a:hlinkClick r:id="rId5"/>
              </a:rPr>
              <a:t>flexible joints</a:t>
            </a:r>
            <a:r>
              <a:rPr lang="en-US" sz="1200" b="0" baseline="0" dirty="0" smtClean="0">
                <a:solidFill>
                  <a:srgbClr val="1A1A1A"/>
                </a:solidFill>
                <a:latin typeface="Helvetica"/>
                <a:hlinkClick r:id="rId5"/>
              </a:rPr>
              <a:t> and </a:t>
            </a:r>
            <a:r>
              <a:rPr lang="en-US" sz="1200" b="0" baseline="0" dirty="0" smtClean="0">
                <a:solidFill>
                  <a:srgbClr val="092F9D"/>
                </a:solidFill>
                <a:latin typeface="Helvetica"/>
                <a:hlinkClick r:id="rId6"/>
              </a:rPr>
              <a:t>scoliosis</a:t>
            </a:r>
            <a:r>
              <a:rPr lang="en-US" sz="1200" b="0" baseline="0" dirty="0" smtClean="0">
                <a:solidFill>
                  <a:srgbClr val="1A1A1A"/>
                </a:solidFill>
                <a:latin typeface="Helvetica"/>
                <a:hlinkClick r:id="rId6"/>
              </a:rPr>
              <a:t>.</a:t>
            </a:r>
            <a:r>
              <a:rPr lang="en-US" sz="1050" b="0" baseline="30000" dirty="0" smtClean="0">
                <a:solidFill>
                  <a:srgbClr val="092F9D"/>
                </a:solidFill>
                <a:latin typeface="Helvetica"/>
                <a:hlinkClick r:id="rId6"/>
              </a:rPr>
              <a:t>[2]</a:t>
            </a:r>
            <a:r>
              <a:rPr lang="en-US" sz="1200" b="0" baseline="0" dirty="0" smtClean="0">
                <a:solidFill>
                  <a:srgbClr val="1A1A1A"/>
                </a:solidFill>
                <a:latin typeface="Helvetica"/>
                <a:hlinkClick r:id="rId6"/>
              </a:rPr>
              <a:t> The most serious complications involve the </a:t>
            </a:r>
            <a:r>
              <a:rPr lang="en-US" sz="1200" b="0" baseline="0" dirty="0" smtClean="0">
                <a:solidFill>
                  <a:srgbClr val="092F9D"/>
                </a:solidFill>
                <a:latin typeface="Helvetica"/>
                <a:hlinkClick r:id="rId7"/>
              </a:rPr>
              <a:t>heart</a:t>
            </a:r>
            <a:r>
              <a:rPr lang="en-US" sz="1200" b="0" baseline="0" dirty="0" smtClean="0">
                <a:solidFill>
                  <a:srgbClr val="1A1A1A"/>
                </a:solidFill>
                <a:latin typeface="Helvetica"/>
                <a:hlinkClick r:id="rId7"/>
              </a:rPr>
              <a:t> and </a:t>
            </a:r>
            <a:r>
              <a:rPr lang="en-US" sz="1200" b="0" baseline="0" dirty="0" smtClean="0">
                <a:solidFill>
                  <a:srgbClr val="092F9D"/>
                </a:solidFill>
                <a:latin typeface="Helvetica"/>
                <a:hlinkClick r:id="rId8"/>
              </a:rPr>
              <a:t>aorta</a:t>
            </a:r>
            <a:r>
              <a:rPr lang="en-US" sz="1200" b="0" baseline="0" dirty="0" smtClean="0">
                <a:solidFill>
                  <a:srgbClr val="1A1A1A"/>
                </a:solidFill>
                <a:latin typeface="Helvetica"/>
                <a:hlinkClick r:id="rId8"/>
              </a:rPr>
              <a:t> with an increased risk of </a:t>
            </a:r>
            <a:r>
              <a:rPr lang="en-US" sz="1200" b="0" baseline="0" dirty="0" smtClean="0">
                <a:solidFill>
                  <a:srgbClr val="092F9D"/>
                </a:solidFill>
                <a:latin typeface="Helvetica"/>
                <a:hlinkClick r:id="rId9"/>
              </a:rPr>
              <a:t>mitral valve prolapse</a:t>
            </a:r>
            <a:r>
              <a:rPr lang="en-US" sz="1200" b="0" baseline="0" dirty="0" smtClean="0">
                <a:solidFill>
                  <a:srgbClr val="1A1A1A"/>
                </a:solidFill>
                <a:latin typeface="Helvetica"/>
                <a:hlinkClick r:id="rId9"/>
              </a:rPr>
              <a:t> and </a:t>
            </a:r>
            <a:r>
              <a:rPr lang="en-US" sz="1200" b="0" baseline="0" dirty="0" smtClean="0">
                <a:solidFill>
                  <a:srgbClr val="092F9D"/>
                </a:solidFill>
                <a:latin typeface="Helvetica"/>
                <a:hlinkClick r:id="rId10"/>
              </a:rPr>
              <a:t>aortic aneurysm</a:t>
            </a:r>
            <a:r>
              <a:rPr lang="en-US" sz="1200" b="0" baseline="0" dirty="0" smtClean="0">
                <a:solidFill>
                  <a:srgbClr val="1A1A1A"/>
                </a:solidFill>
                <a:latin typeface="Helvetica"/>
                <a:hlinkClick r:id="rId10"/>
              </a:rPr>
              <a:t>.</a:t>
            </a:r>
            <a:r>
              <a:rPr lang="en-US" sz="1050" b="0" baseline="30000" dirty="0" smtClean="0">
                <a:solidFill>
                  <a:srgbClr val="092F9D"/>
                </a:solidFill>
                <a:latin typeface="Helvetica"/>
                <a:hlinkClick r:id="rId10"/>
              </a:rPr>
              <a:t>[2][6]</a:t>
            </a:r>
            <a:r>
              <a:rPr lang="en-US" sz="1200" b="0" baseline="0" dirty="0" smtClean="0">
                <a:solidFill>
                  <a:srgbClr val="1A1A1A"/>
                </a:solidFill>
                <a:latin typeface="Helvetica"/>
                <a:hlinkClick r:id="rId10"/>
              </a:rPr>
              <a:t> Other commonly affected areas include the lungs, eyes, bones, and the </a:t>
            </a:r>
            <a:r>
              <a:rPr lang="en-US" sz="1200" b="0" baseline="0" dirty="0" smtClean="0">
                <a:solidFill>
                  <a:srgbClr val="092F9D"/>
                </a:solidFill>
                <a:latin typeface="Helvetica"/>
                <a:hlinkClick r:id="rId11"/>
              </a:rPr>
              <a:t>covering of the spinal cord</a:t>
            </a:r>
            <a:r>
              <a:rPr lang="en-US" sz="1200" b="0" baseline="0" dirty="0" smtClean="0">
                <a:solidFill>
                  <a:srgbClr val="1A1A1A"/>
                </a:solidFill>
                <a:latin typeface="Helvetica"/>
                <a:hlinkClick r:id="rId11"/>
              </a:rPr>
              <a:t>.</a:t>
            </a:r>
            <a:r>
              <a:rPr lang="en-US" sz="1050" b="0" baseline="30000" dirty="0" smtClean="0">
                <a:solidFill>
                  <a:srgbClr val="092F9D"/>
                </a:solidFill>
                <a:latin typeface="Helvetica"/>
                <a:hlinkClick r:id="rId11"/>
              </a:rPr>
              <a:t>[2]</a:t>
            </a:r>
            <a:endParaRPr lang="en-US" dirty="0"/>
          </a:p>
        </p:txBody>
      </p:sp>
      <p:sp>
        <p:nvSpPr>
          <p:cNvPr id="4" name="Slide Number Placeholder 3"/>
          <p:cNvSpPr>
            <a:spLocks noGrp="1"/>
          </p:cNvSpPr>
          <p:nvPr>
            <p:ph type="sldNum" sz="quarter" idx="10"/>
          </p:nvPr>
        </p:nvSpPr>
        <p:spPr/>
        <p:txBody>
          <a:bodyPr/>
          <a:lstStyle/>
          <a:p>
            <a:fld id="{032C5714-784C-8145-A1BF-8188A32859A2}" type="slidenum">
              <a:rPr lang="en-US" smtClean="0"/>
              <a:t>105</a:t>
            </a:fld>
            <a:endParaRPr lang="en-US"/>
          </a:p>
        </p:txBody>
      </p:sp>
    </p:spTree>
    <p:extLst>
      <p:ext uri="{BB962C8B-B14F-4D97-AF65-F5344CB8AC3E}">
        <p14:creationId xmlns:p14="http://schemas.microsoft.com/office/powerpoint/2010/main" val="25460796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268C3CD-BAF1-5E4B-8BC2-0D82D7F7DA32}" type="datetime1">
              <a:rPr lang="en-US" smtClean="0"/>
              <a:t>9/26/18</a:t>
            </a:fld>
            <a:endParaRPr lang="en-US"/>
          </a:p>
        </p:txBody>
      </p:sp>
      <p:sp>
        <p:nvSpPr>
          <p:cNvPr id="5" name="Footer Placeholder 4"/>
          <p:cNvSpPr>
            <a:spLocks noGrp="1"/>
          </p:cNvSpPr>
          <p:nvPr>
            <p:ph type="ftr" sz="quarter" idx="11"/>
          </p:nvPr>
        </p:nvSpPr>
        <p:spPr/>
        <p:txBody>
          <a:bodyPr/>
          <a:lstStyle/>
          <a:p>
            <a:r>
              <a:rPr lang="en-US" smtClean="0"/>
              <a:t>LAgosta@UChicago.edu / 773-203-0269</a:t>
            </a:r>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20465D-7B6A-4F48-8A12-6D4A0AB31A68}" type="datetime1">
              <a:rPr lang="en-US" smtClean="0"/>
              <a:t>9/26/18</a:t>
            </a:fld>
            <a:endParaRPr lang="en-US"/>
          </a:p>
        </p:txBody>
      </p:sp>
      <p:sp>
        <p:nvSpPr>
          <p:cNvPr id="5" name="Footer Placeholder 4"/>
          <p:cNvSpPr>
            <a:spLocks noGrp="1"/>
          </p:cNvSpPr>
          <p:nvPr>
            <p:ph type="ftr" sz="quarter" idx="11"/>
          </p:nvPr>
        </p:nvSpPr>
        <p:spPr/>
        <p:txBody>
          <a:bodyPr/>
          <a:lstStyle/>
          <a:p>
            <a:r>
              <a:rPr lang="en-US" smtClean="0"/>
              <a:t>LAgosta@UChicago.edu / 773-203-0269</a:t>
            </a:r>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B3814E4-CA7E-F94C-B4E2-D7272C64FFCF}" type="datetime1">
              <a:rPr lang="en-US" smtClean="0"/>
              <a:t>9/26/18</a:t>
            </a:fld>
            <a:endParaRPr lang="en-US"/>
          </a:p>
        </p:txBody>
      </p:sp>
      <p:sp>
        <p:nvSpPr>
          <p:cNvPr id="5" name="Footer Placeholder 4"/>
          <p:cNvSpPr>
            <a:spLocks noGrp="1"/>
          </p:cNvSpPr>
          <p:nvPr>
            <p:ph type="ftr" sz="quarter" idx="11"/>
          </p:nvPr>
        </p:nvSpPr>
        <p:spPr/>
        <p:txBody>
          <a:bodyPr/>
          <a:lstStyle/>
          <a:p>
            <a:r>
              <a:rPr lang="en-US" smtClean="0"/>
              <a:t>LAgosta@UChicago.edu / 773-203-0269</a:t>
            </a:r>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3BE9107C-FC0C-D245-B6B7-B0A61430A9D0}" type="datetime1">
              <a:rPr lang="en-US" smtClean="0"/>
              <a:t>9/26/18</a:t>
            </a:fld>
            <a:endParaRPr lang="en-US"/>
          </a:p>
        </p:txBody>
      </p:sp>
      <p:sp>
        <p:nvSpPr>
          <p:cNvPr id="6" name="Footer Placeholder 5"/>
          <p:cNvSpPr>
            <a:spLocks noGrp="1"/>
          </p:cNvSpPr>
          <p:nvPr>
            <p:ph type="ftr" sz="quarter" idx="11"/>
          </p:nvPr>
        </p:nvSpPr>
        <p:spPr/>
        <p:txBody>
          <a:bodyPr/>
          <a:lstStyle/>
          <a:p>
            <a:r>
              <a:rPr lang="en-US" smtClean="0"/>
              <a:t>LAgosta@UChicago.edu / 773-203-0269</a:t>
            </a:r>
            <a:endParaRPr lang="en-US"/>
          </a:p>
        </p:txBody>
      </p:sp>
      <p:sp>
        <p:nvSpPr>
          <p:cNvPr id="7" name="Slide Number Placeholder 6"/>
          <p:cNvSpPr>
            <a:spLocks noGrp="1"/>
          </p:cNvSpPr>
          <p:nvPr>
            <p:ph type="sldNum" sz="quarter" idx="12"/>
          </p:nvPr>
        </p:nvSpPr>
        <p:spPr/>
        <p:txBody>
          <a:bodyPr/>
          <a:lstStyle/>
          <a:p>
            <a:fld id="{687D7A59-36E2-48B9-B146-C1E59501F63F}" type="slidenum">
              <a:rPr lang="en-US" smtClean="0"/>
              <a:pPr/>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BC7A24F-F4B4-3049-8DA3-5A5BDA4C7B5A}" type="datetime1">
              <a:rPr lang="en-US" smtClean="0"/>
              <a:t>9/26/18</a:t>
            </a:fld>
            <a:endParaRPr lang="en-US"/>
          </a:p>
        </p:txBody>
      </p:sp>
      <p:sp>
        <p:nvSpPr>
          <p:cNvPr id="8" name="Footer Placeholder 7"/>
          <p:cNvSpPr>
            <a:spLocks noGrp="1"/>
          </p:cNvSpPr>
          <p:nvPr>
            <p:ph type="ftr" sz="quarter" idx="11"/>
          </p:nvPr>
        </p:nvSpPr>
        <p:spPr/>
        <p:txBody>
          <a:bodyPr/>
          <a:lstStyle/>
          <a:p>
            <a:r>
              <a:rPr lang="en-US" smtClean="0"/>
              <a:t>LAgosta@UChicago.edu / 773-203-0269</a:t>
            </a:r>
            <a:endParaRPr lang="en-US"/>
          </a:p>
        </p:txBody>
      </p:sp>
      <p:sp>
        <p:nvSpPr>
          <p:cNvPr id="9" name="Slide Number Placeholder 8"/>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CF6B82-DFFD-8049-9C65-C7DFA67609C0}" type="datetime1">
              <a:rPr lang="en-US" smtClean="0"/>
              <a:t>9/26/18</a:t>
            </a:fld>
            <a:endParaRPr lang="en-US"/>
          </a:p>
        </p:txBody>
      </p:sp>
      <p:sp>
        <p:nvSpPr>
          <p:cNvPr id="4" name="Footer Placeholder 3"/>
          <p:cNvSpPr>
            <a:spLocks noGrp="1"/>
          </p:cNvSpPr>
          <p:nvPr>
            <p:ph type="ftr" sz="quarter" idx="11"/>
          </p:nvPr>
        </p:nvSpPr>
        <p:spPr/>
        <p:txBody>
          <a:bodyPr/>
          <a:lstStyle/>
          <a:p>
            <a:r>
              <a:rPr lang="en-US" smtClean="0"/>
              <a:t>LAgosta@UChicago.edu / 773-203-0269</a:t>
            </a:r>
            <a:endParaRPr lang="en-US"/>
          </a:p>
        </p:txBody>
      </p:sp>
      <p:sp>
        <p:nvSpPr>
          <p:cNvPr id="5" name="Slide Number Placeholder 4"/>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86FBFDB0-16CF-B740-A018-A5F1AAD58849}" type="datetime1">
              <a:rPr lang="en-US" smtClean="0"/>
              <a:t>9/26/18</a:t>
            </a:fld>
            <a:endParaRPr lang="en-US"/>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02F6F92B-8ACC-6144-A434-C121A761E37F}" type="datetime1">
              <a:rPr lang="en-US" smtClean="0"/>
              <a:t>9/26/18</a:t>
            </a:fld>
            <a:endParaRPr lang="en-US"/>
          </a:p>
        </p:txBody>
      </p:sp>
      <p:sp>
        <p:nvSpPr>
          <p:cNvPr id="6" name="Footer Placeholder 5"/>
          <p:cNvSpPr>
            <a:spLocks noGrp="1"/>
          </p:cNvSpPr>
          <p:nvPr>
            <p:ph type="ftr" sz="quarter" idx="11"/>
          </p:nvPr>
        </p:nvSpPr>
        <p:spPr/>
        <p:txBody>
          <a:bodyPr/>
          <a:lstStyle/>
          <a:p>
            <a:r>
              <a:rPr lang="en-US" smtClean="0"/>
              <a:t>LAgosta@UChicago.edu / 773-203-0269</a:t>
            </a:r>
            <a:endParaRPr lang="en-US"/>
          </a:p>
        </p:txBody>
      </p:sp>
      <p:sp>
        <p:nvSpPr>
          <p:cNvPr id="7" name="Slide Number Placeholder 6"/>
          <p:cNvSpPr>
            <a:spLocks noGrp="1"/>
          </p:cNvSpPr>
          <p:nvPr>
            <p:ph type="sldNum" sz="quarter" idx="12"/>
          </p:nvPr>
        </p:nvSpPr>
        <p:spPr/>
        <p:txBody>
          <a:bodyPr/>
          <a:lstStyle/>
          <a:p>
            <a:fld id="{687D7A59-36E2-48B9-B146-C1E59501F63F}" type="slidenum">
              <a:rPr lang="en-US" smtClean="0"/>
              <a:pPr/>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CA72A0-9CCC-A040-923F-60091F4B6740}" type="datetime1">
              <a:rPr lang="en-US" smtClean="0"/>
              <a:t>9/26/18</a:t>
            </a:fld>
            <a:endParaRPr lang="en-US"/>
          </a:p>
        </p:txBody>
      </p:sp>
      <p:sp>
        <p:nvSpPr>
          <p:cNvPr id="6" name="Footer Placeholder 5"/>
          <p:cNvSpPr>
            <a:spLocks noGrp="1"/>
          </p:cNvSpPr>
          <p:nvPr>
            <p:ph type="ftr" sz="quarter" idx="11"/>
          </p:nvPr>
        </p:nvSpPr>
        <p:spPr/>
        <p:txBody>
          <a:bodyPr/>
          <a:lstStyle/>
          <a:p>
            <a:r>
              <a:rPr lang="en-US" smtClean="0"/>
              <a:t>LAgosta@UChicago.edu / 773-203-0269</a:t>
            </a:r>
            <a:endParaRPr lang="en-US"/>
          </a:p>
        </p:txBody>
      </p:sp>
      <p:sp>
        <p:nvSpPr>
          <p:cNvPr id="7" name="Slide Number Placeholder 6"/>
          <p:cNvSpPr>
            <a:spLocks noGrp="1"/>
          </p:cNvSpPr>
          <p:nvPr>
            <p:ph type="sldNum" sz="quarter" idx="12"/>
          </p:nvPr>
        </p:nvSpPr>
        <p:spPr/>
        <p:txBody>
          <a:bodyPr/>
          <a:lstStyle/>
          <a:p>
            <a:fld id="{687D7A59-36E2-48B9-B146-C1E59501F63F}" type="slidenum">
              <a:rPr lang="en-US" smtClean="0"/>
              <a:pPr/>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584DAE7-3955-5E43-8CCD-9DC595B6798B}" type="datetime1">
              <a:rPr lang="en-US" smtClean="0"/>
              <a:t>9/26/18</a:t>
            </a:fld>
            <a:endParaRPr lang="en-US"/>
          </a:p>
        </p:txBody>
      </p:sp>
      <p:sp>
        <p:nvSpPr>
          <p:cNvPr id="5" name="Footer Placeholder 4"/>
          <p:cNvSpPr>
            <a:spLocks noGrp="1"/>
          </p:cNvSpPr>
          <p:nvPr>
            <p:ph type="ftr" sz="quarter" idx="11"/>
          </p:nvPr>
        </p:nvSpPr>
        <p:spPr/>
        <p:txBody>
          <a:bodyPr/>
          <a:lstStyle/>
          <a:p>
            <a:r>
              <a:rPr lang="en-US" smtClean="0"/>
              <a:t>LAgosta@UChicago.edu / 773-203-0269</a:t>
            </a:r>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86C80C58-3D82-0448-B07C-916AE737199C}" type="datetime1">
              <a:rPr lang="en-US" smtClean="0"/>
              <a:t>9/26/18</a:t>
            </a:fld>
            <a:endParaRPr lang="en-US"/>
          </a:p>
        </p:txBody>
      </p:sp>
      <p:sp>
        <p:nvSpPr>
          <p:cNvPr id="5" name="Footer Placeholder 4"/>
          <p:cNvSpPr>
            <a:spLocks noGrp="1"/>
          </p:cNvSpPr>
          <p:nvPr>
            <p:ph type="ftr" sz="quarter" idx="11"/>
          </p:nvPr>
        </p:nvSpPr>
        <p:spPr/>
        <p:txBody>
          <a:bodyPr/>
          <a:lstStyle/>
          <a:p>
            <a:r>
              <a:rPr lang="en-US" smtClean="0"/>
              <a:t>LAgosta@UChicago.edu / 773-203-0269</a:t>
            </a:r>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C4436215-952B-6841-A9A7-765EA811739B}" type="datetime1">
              <a:rPr lang="en-US" smtClean="0"/>
              <a:t>9/26/18</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r>
              <a:rPr lang="en-US" smtClean="0"/>
              <a:t>LAgosta@UChicago.edu / 773-203-0269</a:t>
            </a:r>
            <a:endParaRPr lang="en-US" dirty="0"/>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687D7A59-36E2-48B9-B146-C1E59501F63F}" type="slidenum">
              <a:rPr lang="en-US" smtClean="0"/>
              <a:pPr/>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hd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mailto:Lagosta@UChicago.ed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youtube.com/watch?v=KTvSfeCRxe8" TargetMode="External"/></Relationships>
</file>

<file path=ppt/slides/_rels/slide108.xml.rels><?xml version="1.0" encoding="UTF-8" standalone="yes"?>
<Relationships xmlns="http://schemas.openxmlformats.org/package/2006/relationships"><Relationship Id="rId3" Type="http://schemas.openxmlformats.org/officeDocument/2006/relationships/hyperlink" Target="https://www.youtube.com/watch?v=ee1bU4XuUyg&amp;t=10s" TargetMode="External"/><Relationship Id="rId4" Type="http://schemas.openxmlformats.org/officeDocument/2006/relationships/hyperlink" Target="https://louagosta.com/media-a-rumor-of-empathy-in-educational-videos/" TargetMode="External"/><Relationship Id="rId1" Type="http://schemas.openxmlformats.org/officeDocument/2006/relationships/slideLayout" Target="../slideLayouts/slideLayout2.xml"/><Relationship Id="rId2" Type="http://schemas.openxmlformats.org/officeDocument/2006/relationships/hyperlink" Target="https://www.youtube.com/watch?v=odnoF8V3g6g" TargetMode="Externa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tgzw50SbokM" TargetMode="External"/><Relationship Id="rId3" Type="http://schemas.openxmlformats.org/officeDocument/2006/relationships/hyperlink" Target="https://www.youtube.com/watch?v=B4rCuHpa5h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Psychodynamic Interventions for Medical Doctors</a:t>
            </a:r>
            <a:endParaRPr lang="en-US" dirty="0"/>
          </a:p>
        </p:txBody>
      </p:sp>
      <p:sp>
        <p:nvSpPr>
          <p:cNvPr id="3" name="Subtitle 2"/>
          <p:cNvSpPr>
            <a:spLocks noGrp="1"/>
          </p:cNvSpPr>
          <p:nvPr>
            <p:ph type="subTitle" idx="1"/>
          </p:nvPr>
        </p:nvSpPr>
        <p:spPr/>
        <p:txBody>
          <a:bodyPr>
            <a:normAutofit fontScale="85000" lnSpcReduction="10000"/>
          </a:bodyPr>
          <a:lstStyle/>
          <a:p>
            <a:r>
              <a:rPr lang="en-US" dirty="0" smtClean="0"/>
              <a:t>Ross Medical University, Saint Anthony Hospital</a:t>
            </a:r>
          </a:p>
          <a:p>
            <a:r>
              <a:rPr lang="en-US" dirty="0" smtClean="0"/>
              <a:t>Lou Agosta, PhD</a:t>
            </a:r>
          </a:p>
          <a:p>
            <a:r>
              <a:rPr lang="en-US" dirty="0" smtClean="0">
                <a:hlinkClick r:id="rId2"/>
              </a:rPr>
              <a:t>Lagosta@UChicago.edu</a:t>
            </a:r>
            <a:endParaRPr lang="en-US" dirty="0" smtClean="0"/>
          </a:p>
          <a:p>
            <a:r>
              <a:rPr lang="en-US" dirty="0" smtClean="0"/>
              <a:t>1-773-203-0269</a:t>
            </a:r>
          </a:p>
          <a:p>
            <a:r>
              <a:rPr lang="en-US" dirty="0" smtClean="0"/>
              <a:t>February 2018</a:t>
            </a:r>
            <a:endParaRPr lang="en-US" dirty="0"/>
          </a:p>
        </p:txBody>
      </p:sp>
      <p:sp>
        <p:nvSpPr>
          <p:cNvPr id="4" name="TextBox 3"/>
          <p:cNvSpPr txBox="1"/>
          <p:nvPr/>
        </p:nvSpPr>
        <p:spPr>
          <a:xfrm>
            <a:off x="1236327" y="6305176"/>
            <a:ext cx="4538472" cy="369332"/>
          </a:xfrm>
          <a:prstGeom prst="rect">
            <a:avLst/>
          </a:prstGeom>
          <a:noFill/>
        </p:spPr>
        <p:txBody>
          <a:bodyPr wrap="none" rtlCol="0">
            <a:spAutoFit/>
          </a:bodyPr>
          <a:lstStyle/>
          <a:p>
            <a:r>
              <a:rPr lang="en-US" dirty="0"/>
              <a:t>Available online: https://tinyurl.com/y7l3nwej</a:t>
            </a:r>
          </a:p>
        </p:txBody>
      </p:sp>
    </p:spTree>
    <p:extLst>
      <p:ext uri="{BB962C8B-B14F-4D97-AF65-F5344CB8AC3E}">
        <p14:creationId xmlns:p14="http://schemas.microsoft.com/office/powerpoint/2010/main" val="23655526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Substance (alcohol) / motivational interviewing</a:t>
            </a:r>
          </a:p>
          <a:p>
            <a:r>
              <a:rPr lang="en-US" dirty="0"/>
              <a:t>Anxiety / CBT</a:t>
            </a:r>
          </a:p>
          <a:p>
            <a:r>
              <a:rPr lang="en-US" dirty="0"/>
              <a:t>Bipolar I &amp; II / empathy / </a:t>
            </a:r>
            <a:r>
              <a:rPr lang="en-US" dirty="0" smtClean="0"/>
              <a:t>psychoanalysis</a:t>
            </a:r>
          </a:p>
          <a:p>
            <a:r>
              <a:rPr lang="en-US" dirty="0" smtClean="0"/>
              <a:t>PTSD / safety plan / recovery from DV</a:t>
            </a:r>
          </a:p>
          <a:p>
            <a:r>
              <a:rPr lang="en-US" dirty="0" smtClean="0"/>
              <a:t>Borderline personality disorder / DBT</a:t>
            </a:r>
          </a:p>
          <a:p>
            <a:r>
              <a:rPr lang="en-US" dirty="0" smtClean="0"/>
              <a:t>Dementia / existential psychotherapy</a:t>
            </a:r>
          </a:p>
          <a:p>
            <a:r>
              <a:rPr lang="en-US" dirty="0" smtClean="0"/>
              <a:t>Autism / genetic cognitive issues</a:t>
            </a:r>
            <a:endParaRPr lang="en-US" dirty="0"/>
          </a:p>
        </p:txBody>
      </p:sp>
      <p:sp>
        <p:nvSpPr>
          <p:cNvPr id="3" name="Footer Placeholder 2"/>
          <p:cNvSpPr>
            <a:spLocks noGrp="1"/>
          </p:cNvSpPr>
          <p:nvPr>
            <p:ph type="ftr" sz="quarter" idx="11"/>
          </p:nvPr>
        </p:nvSpPr>
        <p:spPr>
          <a:xfrm>
            <a:off x="193638" y="6250164"/>
            <a:ext cx="4184127" cy="365126"/>
          </a:xfrm>
        </p:spPr>
        <p:txBody>
          <a:bodyPr/>
          <a:lstStyle/>
          <a:p>
            <a:r>
              <a:rPr lang="en-US" dirty="0" smtClean="0"/>
              <a:t>LAgosta@UChicago.edu / 773-203-0269 / </a:t>
            </a:r>
            <a:r>
              <a:rPr lang="en-US" dirty="0" err="1" smtClean="0"/>
              <a:t>ppt</a:t>
            </a:r>
            <a:r>
              <a:rPr lang="en-US" dirty="0"/>
              <a:t>: https://</a:t>
            </a:r>
            <a:r>
              <a:rPr lang="en-US" dirty="0" err="1"/>
              <a:t>tinyurl.com</a:t>
            </a:r>
            <a:r>
              <a:rPr lang="en-US" dirty="0"/>
              <a:t>/y7l3nwej</a:t>
            </a:r>
          </a:p>
        </p:txBody>
      </p:sp>
      <p:sp>
        <p:nvSpPr>
          <p:cNvPr id="4" name="Slide Number Placeholder 3"/>
          <p:cNvSpPr>
            <a:spLocks noGrp="1"/>
          </p:cNvSpPr>
          <p:nvPr>
            <p:ph type="sldNum" sz="quarter" idx="12"/>
          </p:nvPr>
        </p:nvSpPr>
        <p:spPr/>
        <p:txBody>
          <a:bodyPr/>
          <a:lstStyle/>
          <a:p>
            <a:fld id="{687D7A59-36E2-48B9-B146-C1E59501F63F}" type="slidenum">
              <a:rPr lang="en-US" smtClean="0"/>
              <a:pPr/>
              <a:t>2</a:t>
            </a:fld>
            <a:endParaRPr lang="en-US"/>
          </a:p>
        </p:txBody>
      </p:sp>
      <p:sp>
        <p:nvSpPr>
          <p:cNvPr id="5" name="Title 4"/>
          <p:cNvSpPr>
            <a:spLocks noGrp="1"/>
          </p:cNvSpPr>
          <p:nvPr>
            <p:ph type="title"/>
          </p:nvPr>
        </p:nvSpPr>
        <p:spPr/>
        <p:txBody>
          <a:bodyPr/>
          <a:lstStyle/>
          <a:p>
            <a:r>
              <a:rPr lang="en-US" dirty="0" smtClean="0"/>
              <a:t>What follows</a:t>
            </a:r>
            <a:r>
              <a:rPr lang="is-IS" dirty="0" smtClean="0"/>
              <a:t>…</a:t>
            </a:r>
            <a:endParaRPr lang="en-US" dirty="0"/>
          </a:p>
        </p:txBody>
      </p:sp>
    </p:spTree>
    <p:extLst>
      <p:ext uri="{BB962C8B-B14F-4D97-AF65-F5344CB8AC3E}">
        <p14:creationId xmlns:p14="http://schemas.microsoft.com/office/powerpoint/2010/main" val="15280066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7295" y="2315882"/>
            <a:ext cx="7593106" cy="3810281"/>
          </a:xfrm>
        </p:spPr>
        <p:txBody>
          <a:bodyPr>
            <a:normAutofit lnSpcReduction="10000"/>
          </a:bodyPr>
          <a:lstStyle/>
          <a:p>
            <a:r>
              <a:rPr lang="en-US" dirty="0" smtClean="0"/>
              <a:t>People have different ways of expressing their pain and suffering</a:t>
            </a:r>
          </a:p>
          <a:p>
            <a:r>
              <a:rPr lang="en-US" dirty="0" smtClean="0"/>
              <a:t>Interrupt the pathogenic thought</a:t>
            </a:r>
          </a:p>
          <a:p>
            <a:r>
              <a:rPr lang="en-US" dirty="0" smtClean="0"/>
              <a:t>Empathy reduces stress and soothes anger and rage</a:t>
            </a:r>
          </a:p>
          <a:p>
            <a:r>
              <a:rPr lang="en-US" dirty="0" smtClean="0"/>
              <a:t>Safety plan</a:t>
            </a:r>
          </a:p>
          <a:p>
            <a:r>
              <a:rPr lang="en-US" dirty="0" smtClean="0"/>
              <a:t>Motivational interviewing (what is good about “it”?)</a:t>
            </a:r>
          </a:p>
          <a:p>
            <a:r>
              <a:rPr lang="en-US" dirty="0" smtClean="0"/>
              <a:t>Radical acceptance and the ability to tolerate distress</a:t>
            </a:r>
          </a:p>
          <a:p>
            <a:r>
              <a:rPr lang="en-US" dirty="0" smtClean="0"/>
              <a:t>Existentialism: death as an advisor – finitude and human limitations (in the absence of a “silver bullet”)</a:t>
            </a:r>
          </a:p>
          <a:p>
            <a:endParaRPr lang="en-US" dirty="0"/>
          </a:p>
        </p:txBody>
      </p:sp>
      <p:sp>
        <p:nvSpPr>
          <p:cNvPr id="3" name="Title 2"/>
          <p:cNvSpPr>
            <a:spLocks noGrp="1"/>
          </p:cNvSpPr>
          <p:nvPr>
            <p:ph type="title"/>
          </p:nvPr>
        </p:nvSpPr>
        <p:spPr/>
        <p:txBody>
          <a:bodyPr/>
          <a:lstStyle/>
          <a:p>
            <a:r>
              <a:rPr lang="en-US" dirty="0" smtClean="0"/>
              <a:t>Short Interventions</a:t>
            </a:r>
            <a:endParaRPr lang="en-US" dirty="0"/>
          </a:p>
        </p:txBody>
      </p:sp>
      <p:sp>
        <p:nvSpPr>
          <p:cNvPr id="4" name="Footer Placeholder 3"/>
          <p:cNvSpPr>
            <a:spLocks noGrp="1"/>
          </p:cNvSpPr>
          <p:nvPr>
            <p:ph type="ftr" sz="quarter" idx="11"/>
          </p:nvPr>
        </p:nvSpPr>
        <p:spPr>
          <a:xfrm>
            <a:off x="35360" y="6432725"/>
            <a:ext cx="7748993" cy="365126"/>
          </a:xfrm>
        </p:spPr>
        <p:txBody>
          <a:bodyPr/>
          <a:lstStyle/>
          <a:p>
            <a:r>
              <a:rPr lang="en-US" sz="1400" dirty="0" err="1" smtClean="0"/>
              <a:t>LAgosta@UChicago.edu</a:t>
            </a:r>
            <a:r>
              <a:rPr lang="en-US" sz="1400" dirty="0" smtClean="0"/>
              <a:t> / 773-203-0269 / </a:t>
            </a:r>
            <a:r>
              <a:rPr lang="en-US" sz="1400" dirty="0"/>
              <a:t>Available online: https://</a:t>
            </a:r>
            <a:r>
              <a:rPr lang="en-US" sz="1400" dirty="0" err="1"/>
              <a:t>tinyurl.com</a:t>
            </a:r>
            <a:r>
              <a:rPr lang="en-US" sz="1400" dirty="0"/>
              <a:t>/y7l3nwej</a:t>
            </a:r>
          </a:p>
        </p:txBody>
      </p:sp>
      <p:sp>
        <p:nvSpPr>
          <p:cNvPr id="5" name="Slide Number Placeholder 4"/>
          <p:cNvSpPr>
            <a:spLocks noGrp="1"/>
          </p:cNvSpPr>
          <p:nvPr>
            <p:ph type="sldNum" sz="quarter" idx="12"/>
          </p:nvPr>
        </p:nvSpPr>
        <p:spPr/>
        <p:txBody>
          <a:bodyPr/>
          <a:lstStyle/>
          <a:p>
            <a:fld id="{687D7A59-36E2-48B9-B146-C1E59501F63F}" type="slidenum">
              <a:rPr lang="en-US" smtClean="0"/>
              <a:pPr/>
              <a:t>3</a:t>
            </a:fld>
            <a:endParaRPr lang="en-US"/>
          </a:p>
        </p:txBody>
      </p:sp>
    </p:spTree>
    <p:extLst>
      <p:ext uri="{BB962C8B-B14F-4D97-AF65-F5344CB8AC3E}">
        <p14:creationId xmlns:p14="http://schemas.microsoft.com/office/powerpoint/2010/main" val="21665515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71059"/>
            <a:ext cx="8477623" cy="3855104"/>
          </a:xfrm>
        </p:spPr>
        <p:txBody>
          <a:bodyPr>
            <a:normAutofit lnSpcReduction="10000"/>
          </a:bodyPr>
          <a:lstStyle/>
          <a:p>
            <a:r>
              <a:rPr lang="en-US" dirty="0" smtClean="0"/>
              <a:t>Panic disorder: brief episodes of intense dread with “fight or flight” symptoms plus chest pain, chills, choking, shortness of breath, heartbeat irregular, tingling dizziness, and more; worry about additional attacks and avoidant behavior</a:t>
            </a:r>
          </a:p>
          <a:p>
            <a:r>
              <a:rPr lang="en-US" dirty="0" smtClean="0"/>
              <a:t>Agoraphobia: fear of going out or being in places where they might have trouble getting help if anxiety strikes</a:t>
            </a:r>
          </a:p>
          <a:p>
            <a:r>
              <a:rPr lang="en-US" dirty="0" smtClean="0"/>
              <a:t>Specific phobia: animals, storms, heights, blood, airplanes, being closed in, and more</a:t>
            </a:r>
          </a:p>
          <a:p>
            <a:r>
              <a:rPr lang="en-US" dirty="0" smtClean="0"/>
              <a:t>Social anxiety disorder: shyness, embarrassment when speaking, eating, public restrooms</a:t>
            </a:r>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4</a:t>
            </a:fld>
            <a:endParaRPr lang="en-US"/>
          </a:p>
        </p:txBody>
      </p:sp>
      <p:sp>
        <p:nvSpPr>
          <p:cNvPr id="5" name="Title 4"/>
          <p:cNvSpPr>
            <a:spLocks noGrp="1"/>
          </p:cNvSpPr>
          <p:nvPr>
            <p:ph type="title"/>
          </p:nvPr>
        </p:nvSpPr>
        <p:spPr/>
        <p:txBody>
          <a:bodyPr/>
          <a:lstStyle/>
          <a:p>
            <a:r>
              <a:rPr lang="en-US" dirty="0" smtClean="0"/>
              <a:t>Anxiety Disorder</a:t>
            </a:r>
            <a:endParaRPr lang="en-US" dirty="0"/>
          </a:p>
        </p:txBody>
      </p:sp>
    </p:spTree>
    <p:extLst>
      <p:ext uri="{BB962C8B-B14F-4D97-AF65-F5344CB8AC3E}">
        <p14:creationId xmlns:p14="http://schemas.microsoft.com/office/powerpoint/2010/main" val="24292291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675467"/>
            <a:ext cx="8017933" cy="3450696"/>
          </a:xfrm>
        </p:spPr>
        <p:txBody>
          <a:bodyPr/>
          <a:lstStyle/>
          <a:p>
            <a:r>
              <a:rPr lang="en-US" dirty="0" smtClean="0"/>
              <a:t>Generalized anxiety disorder: not acute panic, but tense or anxious much of the time about job, relations, health, external disasters, things going wrong</a:t>
            </a:r>
          </a:p>
          <a:p>
            <a:r>
              <a:rPr lang="en-US" dirty="0" smtClean="0"/>
              <a:t>Selective </a:t>
            </a:r>
            <a:r>
              <a:rPr lang="en-US" dirty="0" err="1" smtClean="0"/>
              <a:t>mutism</a:t>
            </a:r>
            <a:r>
              <a:rPr lang="en-US" dirty="0" smtClean="0"/>
              <a:t>: a child elects not to talk except when alone or with select intimates</a:t>
            </a:r>
          </a:p>
          <a:p>
            <a:r>
              <a:rPr lang="en-US" dirty="0" smtClean="0"/>
              <a:t>Separation anxiety disorder: becomes anxious when separated form a parent or other attachment figure</a:t>
            </a:r>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5</a:t>
            </a:fld>
            <a:endParaRPr lang="en-US"/>
          </a:p>
        </p:txBody>
      </p:sp>
      <p:sp>
        <p:nvSpPr>
          <p:cNvPr id="5" name="Title 4"/>
          <p:cNvSpPr>
            <a:spLocks noGrp="1"/>
          </p:cNvSpPr>
          <p:nvPr>
            <p:ph type="title"/>
          </p:nvPr>
        </p:nvSpPr>
        <p:spPr/>
        <p:txBody>
          <a:bodyPr/>
          <a:lstStyle/>
          <a:p>
            <a:r>
              <a:rPr lang="en-US" dirty="0" smtClean="0"/>
              <a:t>Anxiety Disorders [continued]</a:t>
            </a:r>
            <a:endParaRPr lang="en-US" dirty="0"/>
          </a:p>
        </p:txBody>
      </p:sp>
    </p:spTree>
    <p:extLst>
      <p:ext uri="{BB962C8B-B14F-4D97-AF65-F5344CB8AC3E}">
        <p14:creationId xmlns:p14="http://schemas.microsoft.com/office/powerpoint/2010/main" val="207773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57412" y="2106706"/>
            <a:ext cx="8029387" cy="4318000"/>
          </a:xfrm>
        </p:spPr>
        <p:txBody>
          <a:bodyPr>
            <a:normAutofit lnSpcReduction="10000"/>
          </a:bodyPr>
          <a:lstStyle/>
          <a:p>
            <a:r>
              <a:rPr lang="en-US" dirty="0" smtClean="0"/>
              <a:t>Obsessive compulsive disorder: bothered by repeated, persistent, or intrusive thoughts or behaviors that can appear senseless to the patient</a:t>
            </a:r>
          </a:p>
          <a:p>
            <a:r>
              <a:rPr lang="en-US" dirty="0" smtClean="0"/>
              <a:t>Post traumatic stress disorder: due to life threatening situation: flashbacks, nightmares, physiological sensations, avoidance, negative mood and anhedonia; hyperarousal (startle response, vigilance, trouble concentrating, insomnia, and more)</a:t>
            </a:r>
          </a:p>
          <a:p>
            <a:r>
              <a:rPr lang="en-US" dirty="0" smtClean="0"/>
              <a:t>Avoidant personality disorder</a:t>
            </a:r>
          </a:p>
          <a:p>
            <a:r>
              <a:rPr lang="en-US" dirty="0" smtClean="0"/>
              <a:t>Major Depression with anxious distress specifier</a:t>
            </a:r>
          </a:p>
          <a:p>
            <a:r>
              <a:rPr lang="en-US" dirty="0" smtClean="0"/>
              <a:t>Somatic symptom disorder or illness anxiety disorder</a:t>
            </a:r>
          </a:p>
          <a:p>
            <a:endParaRPr lang="en-US" dirty="0"/>
          </a:p>
        </p:txBody>
      </p:sp>
      <p:sp>
        <p:nvSpPr>
          <p:cNvPr id="3" name="Footer Placeholder 2"/>
          <p:cNvSpPr>
            <a:spLocks noGrp="1"/>
          </p:cNvSpPr>
          <p:nvPr>
            <p:ph type="ftr" sz="quarter" idx="11"/>
          </p:nvPr>
        </p:nvSpPr>
        <p:spPr/>
        <p:txBody>
          <a:bodyPr/>
          <a:lstStyle/>
          <a:p>
            <a:r>
              <a:rPr lang="en-US" dirty="0" smtClean="0"/>
              <a:t>LAgosta@UChicago.edu / 773-203-0269</a:t>
            </a:r>
            <a:endParaRPr lang="en-US" dirty="0"/>
          </a:p>
        </p:txBody>
      </p:sp>
      <p:sp>
        <p:nvSpPr>
          <p:cNvPr id="4" name="Slide Number Placeholder 3"/>
          <p:cNvSpPr>
            <a:spLocks noGrp="1"/>
          </p:cNvSpPr>
          <p:nvPr>
            <p:ph type="sldNum" sz="quarter" idx="12"/>
          </p:nvPr>
        </p:nvSpPr>
        <p:spPr/>
        <p:txBody>
          <a:bodyPr/>
          <a:lstStyle/>
          <a:p>
            <a:fld id="{687D7A59-36E2-48B9-B146-C1E59501F63F}" type="slidenum">
              <a:rPr lang="en-US" smtClean="0"/>
              <a:pPr/>
              <a:t>6</a:t>
            </a:fld>
            <a:endParaRPr lang="en-US" dirty="0"/>
          </a:p>
        </p:txBody>
      </p:sp>
      <p:sp>
        <p:nvSpPr>
          <p:cNvPr id="5" name="Title 4"/>
          <p:cNvSpPr>
            <a:spLocks noGrp="1"/>
          </p:cNvSpPr>
          <p:nvPr>
            <p:ph type="title"/>
          </p:nvPr>
        </p:nvSpPr>
        <p:spPr/>
        <p:txBody>
          <a:bodyPr/>
          <a:lstStyle/>
          <a:p>
            <a:r>
              <a:rPr lang="en-US" dirty="0" smtClean="0"/>
              <a:t>Other causes of anxiety</a:t>
            </a:r>
            <a:endParaRPr lang="en-US" dirty="0"/>
          </a:p>
        </p:txBody>
      </p:sp>
    </p:spTree>
    <p:extLst>
      <p:ext uri="{BB962C8B-B14F-4D97-AF65-F5344CB8AC3E}">
        <p14:creationId xmlns:p14="http://schemas.microsoft.com/office/powerpoint/2010/main" val="2813115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2800" dirty="0" smtClean="0"/>
              <a:t>Interrupt the autonomic thought – also called a “pathogenic thought”; take a look at the thought; and rewrite the thought</a:t>
            </a:r>
          </a:p>
          <a:p>
            <a:r>
              <a:rPr lang="en-US" sz="2800" dirty="0" smtClean="0"/>
              <a:t>Shakespeare’s </a:t>
            </a:r>
            <a:r>
              <a:rPr lang="en-US" sz="2800" i="1" dirty="0" smtClean="0"/>
              <a:t>Hamlet</a:t>
            </a:r>
            <a:r>
              <a:rPr lang="en-US" sz="2800" dirty="0" smtClean="0"/>
              <a:t>: There’s nothing either good or bad but thinking makes it so</a:t>
            </a:r>
          </a:p>
          <a:p>
            <a:r>
              <a:rPr lang="en-US" sz="2800" dirty="0" smtClean="0"/>
              <a:t>The stoic philosophy Epictetus: It is not so much our pains as our thoughts about our pains</a:t>
            </a:r>
          </a:p>
          <a:p>
            <a:endParaRPr lang="en-US" dirty="0"/>
          </a:p>
        </p:txBody>
      </p:sp>
      <p:sp>
        <p:nvSpPr>
          <p:cNvPr id="3" name="Footer Placeholder 2"/>
          <p:cNvSpPr>
            <a:spLocks noGrp="1"/>
          </p:cNvSpPr>
          <p:nvPr>
            <p:ph type="ftr" sz="quarter" idx="11"/>
          </p:nvPr>
        </p:nvSpPr>
        <p:spPr/>
        <p:txBody>
          <a:bodyPr/>
          <a:lstStyle/>
          <a:p>
            <a:r>
              <a:rPr lang="en-US" dirty="0" smtClean="0"/>
              <a:t>LAgosta@UChicago.edu / 773-203-0269</a:t>
            </a:r>
            <a:endParaRPr lang="en-US" dirty="0"/>
          </a:p>
        </p:txBody>
      </p:sp>
      <p:sp>
        <p:nvSpPr>
          <p:cNvPr id="4" name="Slide Number Placeholder 3"/>
          <p:cNvSpPr>
            <a:spLocks noGrp="1"/>
          </p:cNvSpPr>
          <p:nvPr>
            <p:ph type="sldNum" sz="quarter" idx="12"/>
          </p:nvPr>
        </p:nvSpPr>
        <p:spPr/>
        <p:txBody>
          <a:bodyPr/>
          <a:lstStyle/>
          <a:p>
            <a:fld id="{687D7A59-36E2-48B9-B146-C1E59501F63F}" type="slidenum">
              <a:rPr lang="en-US" smtClean="0"/>
              <a:pPr/>
              <a:t>7</a:t>
            </a:fld>
            <a:endParaRPr lang="en-US" dirty="0"/>
          </a:p>
        </p:txBody>
      </p:sp>
      <p:sp>
        <p:nvSpPr>
          <p:cNvPr id="5" name="Title 4"/>
          <p:cNvSpPr>
            <a:spLocks noGrp="1"/>
          </p:cNvSpPr>
          <p:nvPr>
            <p:ph type="title"/>
          </p:nvPr>
        </p:nvSpPr>
        <p:spPr/>
        <p:txBody>
          <a:bodyPr>
            <a:normAutofit fontScale="90000"/>
          </a:bodyPr>
          <a:lstStyle/>
          <a:p>
            <a:r>
              <a:rPr lang="en-US" dirty="0" smtClean="0"/>
              <a:t>Cognitive Behavioral Therapy in one sentence mantra</a:t>
            </a:r>
            <a:endParaRPr lang="en-US" dirty="0"/>
          </a:p>
        </p:txBody>
      </p:sp>
    </p:spTree>
    <p:extLst>
      <p:ext uri="{BB962C8B-B14F-4D97-AF65-F5344CB8AC3E}">
        <p14:creationId xmlns:p14="http://schemas.microsoft.com/office/powerpoint/2010/main" val="28566540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35089" y="2184400"/>
            <a:ext cx="7845312" cy="3941763"/>
          </a:xfrm>
        </p:spPr>
        <p:txBody>
          <a:bodyPr>
            <a:normAutofit fontScale="92500"/>
          </a:bodyPr>
          <a:lstStyle/>
          <a:p>
            <a:r>
              <a:rPr lang="en-US" dirty="0" err="1" smtClean="0"/>
              <a:t>Defusion</a:t>
            </a:r>
            <a:r>
              <a:rPr lang="en-US" dirty="0" smtClean="0"/>
              <a:t> / [decentering]: you are not your thoughts – thoughts are mental noise</a:t>
            </a:r>
          </a:p>
          <a:p>
            <a:r>
              <a:rPr lang="en-US" dirty="0" smtClean="0"/>
              <a:t>Acceptance: allow thoughts to come and go – we just accept </a:t>
            </a:r>
          </a:p>
          <a:p>
            <a:r>
              <a:rPr lang="en-US" dirty="0" smtClean="0"/>
              <a:t>Contact with the present moment – no future tripping – cultivate mindfulness </a:t>
            </a:r>
          </a:p>
          <a:p>
            <a:r>
              <a:rPr lang="en-US" dirty="0" smtClean="0"/>
              <a:t>Observe the self – access the transcendent sense of self (Steve Hayes) – the core of who you are – soul (?!)</a:t>
            </a:r>
          </a:p>
          <a:p>
            <a:r>
              <a:rPr lang="en-US" dirty="0" smtClean="0"/>
              <a:t>Values: when was the last time you evaluated your values and living your life that way</a:t>
            </a:r>
          </a:p>
          <a:p>
            <a:r>
              <a:rPr lang="en-US" dirty="0" smtClean="0"/>
              <a:t>Committed action </a:t>
            </a:r>
          </a:p>
          <a:p>
            <a:endParaRPr lang="en-US" dirty="0" smtClean="0"/>
          </a:p>
          <a:p>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8</a:t>
            </a:fld>
            <a:endParaRPr lang="en-US"/>
          </a:p>
        </p:txBody>
      </p:sp>
      <p:sp>
        <p:nvSpPr>
          <p:cNvPr id="5" name="Title 4"/>
          <p:cNvSpPr>
            <a:spLocks noGrp="1"/>
          </p:cNvSpPr>
          <p:nvPr>
            <p:ph type="title"/>
          </p:nvPr>
        </p:nvSpPr>
        <p:spPr>
          <a:xfrm>
            <a:off x="435088" y="490728"/>
            <a:ext cx="8864600" cy="1252728"/>
          </a:xfrm>
        </p:spPr>
        <p:txBody>
          <a:bodyPr>
            <a:normAutofit fontScale="90000"/>
          </a:bodyPr>
          <a:lstStyle/>
          <a:p>
            <a:r>
              <a:rPr lang="en-US" dirty="0" smtClean="0"/>
              <a:t>CBT Third Wave: Acceptance and Commitment Therapy: Core principles</a:t>
            </a:r>
            <a:endParaRPr lang="en-US" dirty="0"/>
          </a:p>
        </p:txBody>
      </p:sp>
    </p:spTree>
    <p:extLst>
      <p:ext uri="{BB962C8B-B14F-4D97-AF65-F5344CB8AC3E}">
        <p14:creationId xmlns:p14="http://schemas.microsoft.com/office/powerpoint/2010/main" val="31702037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Challenge the automatic / pathogenic thought</a:t>
            </a:r>
          </a:p>
          <a:p>
            <a:r>
              <a:rPr lang="en-US" dirty="0" smtClean="0"/>
              <a:t>Challenge the dysfunctional attitude (belief)</a:t>
            </a:r>
          </a:p>
          <a:p>
            <a:r>
              <a:rPr lang="en-US" dirty="0" smtClean="0"/>
              <a:t>Suggest action based on a “rewritten,” transformed, shifted belief</a:t>
            </a:r>
          </a:p>
          <a:p>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9</a:t>
            </a:fld>
            <a:endParaRPr lang="en-US"/>
          </a:p>
        </p:txBody>
      </p:sp>
      <p:sp>
        <p:nvSpPr>
          <p:cNvPr id="5" name="Title 4"/>
          <p:cNvSpPr>
            <a:spLocks noGrp="1"/>
          </p:cNvSpPr>
          <p:nvPr>
            <p:ph type="title"/>
          </p:nvPr>
        </p:nvSpPr>
        <p:spPr/>
        <p:txBody>
          <a:bodyPr/>
          <a:lstStyle/>
          <a:p>
            <a:r>
              <a:rPr lang="en-US" dirty="0" smtClean="0"/>
              <a:t>CBT Intervention</a:t>
            </a:r>
            <a:endParaRPr lang="en-US" dirty="0"/>
          </a:p>
        </p:txBody>
      </p:sp>
    </p:spTree>
    <p:extLst>
      <p:ext uri="{BB962C8B-B14F-4D97-AF65-F5344CB8AC3E}">
        <p14:creationId xmlns:p14="http://schemas.microsoft.com/office/powerpoint/2010/main" val="22195576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3638" y="2146619"/>
            <a:ext cx="8493162" cy="4239571"/>
          </a:xfrm>
        </p:spPr>
        <p:txBody>
          <a:bodyPr>
            <a:normAutofit/>
          </a:bodyPr>
          <a:lstStyle/>
          <a:p>
            <a:r>
              <a:rPr lang="en-US" dirty="0" smtClean="0"/>
              <a:t>Every upset [break down] is due to:	</a:t>
            </a:r>
          </a:p>
          <a:p>
            <a:pPr lvl="1"/>
            <a:r>
              <a:rPr lang="en-US" dirty="0" smtClean="0"/>
              <a:t>An unfulfilled expectation</a:t>
            </a:r>
          </a:p>
          <a:p>
            <a:pPr lvl="1"/>
            <a:r>
              <a:rPr lang="en-US" dirty="0" smtClean="0"/>
              <a:t>A thwarted intention</a:t>
            </a:r>
          </a:p>
          <a:p>
            <a:pPr lvl="1"/>
            <a:r>
              <a:rPr lang="en-US" dirty="0" smtClean="0"/>
              <a:t>An undelivered communication</a:t>
            </a:r>
            <a:endParaRPr lang="en-US" dirty="0"/>
          </a:p>
          <a:p>
            <a:r>
              <a:rPr lang="en-US" dirty="0" smtClean="0"/>
              <a:t>To over come or sooth the upset, take a look at:</a:t>
            </a:r>
          </a:p>
          <a:p>
            <a:pPr lvl="1"/>
            <a:r>
              <a:rPr lang="en-US" dirty="0" smtClean="0"/>
              <a:t>Declare a breakdown – against the commitment to be on time, a delay in the subway is bad, annoying, etc.</a:t>
            </a:r>
          </a:p>
          <a:p>
            <a:pPr lvl="1"/>
            <a:r>
              <a:rPr lang="en-US" dirty="0" smtClean="0"/>
              <a:t>To what am I attached that I can give up?</a:t>
            </a:r>
          </a:p>
          <a:p>
            <a:pPr lvl="1"/>
            <a:r>
              <a:rPr lang="en-US" dirty="0" smtClean="0"/>
              <a:t>“Rewrite” the underlying belief, attitude to which I am attached</a:t>
            </a:r>
          </a:p>
          <a:p>
            <a:pPr lvl="1"/>
            <a:r>
              <a:rPr lang="en-US" dirty="0" smtClean="0"/>
              <a:t>Is forgiveness of use here? (Include self-forgiveness.)</a:t>
            </a:r>
          </a:p>
          <a:p>
            <a:pPr lvl="1"/>
            <a:endParaRPr lang="en-US" dirty="0" smtClean="0"/>
          </a:p>
          <a:p>
            <a:pPr lvl="1"/>
            <a:endParaRPr lang="en-US" dirty="0" smtClean="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10</a:t>
            </a:fld>
            <a:endParaRPr lang="en-US"/>
          </a:p>
        </p:txBody>
      </p:sp>
      <p:sp>
        <p:nvSpPr>
          <p:cNvPr id="5" name="Title 4"/>
          <p:cNvSpPr>
            <a:spLocks noGrp="1"/>
          </p:cNvSpPr>
          <p:nvPr>
            <p:ph type="title"/>
          </p:nvPr>
        </p:nvSpPr>
        <p:spPr/>
        <p:txBody>
          <a:bodyPr>
            <a:normAutofit fontScale="90000"/>
          </a:bodyPr>
          <a:lstStyle/>
          <a:p>
            <a:r>
              <a:rPr lang="en-US" dirty="0" smtClean="0"/>
              <a:t>Deconstructing an upset cognitively</a:t>
            </a:r>
            <a:endParaRPr lang="en-US" dirty="0"/>
          </a:p>
        </p:txBody>
      </p:sp>
    </p:spTree>
    <p:extLst>
      <p:ext uri="{BB962C8B-B14F-4D97-AF65-F5344CB8AC3E}">
        <p14:creationId xmlns:p14="http://schemas.microsoft.com/office/powerpoint/2010/main" val="1465791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Thanks to - Albert Ellis (Rational Emotive Therapy):</a:t>
            </a:r>
          </a:p>
          <a:p>
            <a:r>
              <a:rPr lang="en-US" dirty="0" err="1" smtClean="0"/>
              <a:t>Musterbating</a:t>
            </a:r>
            <a:endParaRPr lang="en-US" dirty="0" smtClean="0"/>
          </a:p>
          <a:p>
            <a:r>
              <a:rPr lang="en-US" dirty="0" err="1" smtClean="0"/>
              <a:t>Awfulizing</a:t>
            </a:r>
            <a:endParaRPr lang="en-US" dirty="0" smtClean="0"/>
          </a:p>
          <a:p>
            <a:r>
              <a:rPr lang="en-US" dirty="0" err="1" smtClean="0"/>
              <a:t>Catastrophizing</a:t>
            </a:r>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11</a:t>
            </a:fld>
            <a:endParaRPr lang="en-US"/>
          </a:p>
        </p:txBody>
      </p:sp>
      <p:sp>
        <p:nvSpPr>
          <p:cNvPr id="5" name="Title 4"/>
          <p:cNvSpPr>
            <a:spLocks noGrp="1"/>
          </p:cNvSpPr>
          <p:nvPr>
            <p:ph type="title"/>
          </p:nvPr>
        </p:nvSpPr>
        <p:spPr/>
        <p:txBody>
          <a:bodyPr/>
          <a:lstStyle/>
          <a:p>
            <a:r>
              <a:rPr lang="en-US" dirty="0" smtClean="0"/>
              <a:t>CBT Humor</a:t>
            </a:r>
            <a:endParaRPr lang="en-US" dirty="0"/>
          </a:p>
        </p:txBody>
      </p:sp>
    </p:spTree>
    <p:extLst>
      <p:ext uri="{BB962C8B-B14F-4D97-AF65-F5344CB8AC3E}">
        <p14:creationId xmlns:p14="http://schemas.microsoft.com/office/powerpoint/2010/main" val="635923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3631" y="3033058"/>
            <a:ext cx="7713169" cy="830997"/>
          </a:xfrm>
          <a:prstGeom prst="rect">
            <a:avLst/>
          </a:prstGeom>
          <a:noFill/>
        </p:spPr>
        <p:txBody>
          <a:bodyPr wrap="none" rtlCol="0">
            <a:spAutoFit/>
          </a:bodyPr>
          <a:lstStyle/>
          <a:p>
            <a:pPr algn="ctr"/>
            <a:r>
              <a:rPr lang="en-US" sz="2400" dirty="0" smtClean="0"/>
              <a:t>Psychodynamic Psychotherapy, Person-Centered Therapy, </a:t>
            </a:r>
          </a:p>
          <a:p>
            <a:pPr algn="ctr"/>
            <a:r>
              <a:rPr lang="en-US" sz="2400" dirty="0" smtClean="0"/>
              <a:t>Psychoanalysis</a:t>
            </a:r>
            <a:endParaRPr lang="en-US" sz="2400" dirty="0"/>
          </a:p>
        </p:txBody>
      </p:sp>
      <p:sp>
        <p:nvSpPr>
          <p:cNvPr id="4" name="Footer Placeholder 3"/>
          <p:cNvSpPr>
            <a:spLocks noGrp="1"/>
          </p:cNvSpPr>
          <p:nvPr>
            <p:ph type="ftr" sz="quarter" idx="11"/>
          </p:nvPr>
        </p:nvSpPr>
        <p:spPr/>
        <p:txBody>
          <a:bodyPr/>
          <a:lstStyle/>
          <a:p>
            <a:r>
              <a:rPr lang="en-US" smtClean="0"/>
              <a:t>LAgosta@UChicago.edu / 773-203-0269</a:t>
            </a:r>
            <a:endParaRPr lang="en-US"/>
          </a:p>
        </p:txBody>
      </p:sp>
      <p:sp>
        <p:nvSpPr>
          <p:cNvPr id="5" name="Slide Number Placeholder 4"/>
          <p:cNvSpPr>
            <a:spLocks noGrp="1"/>
          </p:cNvSpPr>
          <p:nvPr>
            <p:ph type="sldNum" sz="quarter" idx="12"/>
          </p:nvPr>
        </p:nvSpPr>
        <p:spPr/>
        <p:txBody>
          <a:bodyPr/>
          <a:lstStyle/>
          <a:p>
            <a:fld id="{687D7A59-36E2-48B9-B146-C1E59501F63F}" type="slidenum">
              <a:rPr lang="en-US" smtClean="0"/>
              <a:pPr/>
              <a:t>12</a:t>
            </a:fld>
            <a:endParaRPr lang="en-US"/>
          </a:p>
        </p:txBody>
      </p:sp>
    </p:spTree>
    <p:extLst>
      <p:ext uri="{BB962C8B-B14F-4D97-AF65-F5344CB8AC3E}">
        <p14:creationId xmlns:p14="http://schemas.microsoft.com/office/powerpoint/2010/main" val="16850723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1" y="2106706"/>
            <a:ext cx="7823200" cy="4019457"/>
          </a:xfrm>
        </p:spPr>
        <p:txBody>
          <a:bodyPr/>
          <a:lstStyle/>
          <a:p>
            <a:r>
              <a:rPr lang="en-US" dirty="0" smtClean="0"/>
              <a:t>Feel sad, down, miserable, lost interest in all their once-loved activities. Fatigue, inability to concentrate, feeling worthless or guilty, wishes for death or thoughts of suicide; decrease (or increase): sleep, appetite/weight, psychomotor activity</a:t>
            </a:r>
          </a:p>
          <a:p>
            <a:r>
              <a:rPr lang="en-US" dirty="0" smtClean="0"/>
              <a:t>Most of nearly every day, 2+ weeks)</a:t>
            </a:r>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13</a:t>
            </a:fld>
            <a:endParaRPr lang="en-US"/>
          </a:p>
        </p:txBody>
      </p:sp>
      <p:sp>
        <p:nvSpPr>
          <p:cNvPr id="5" name="Title 4"/>
          <p:cNvSpPr>
            <a:spLocks noGrp="1"/>
          </p:cNvSpPr>
          <p:nvPr>
            <p:ph type="title"/>
          </p:nvPr>
        </p:nvSpPr>
        <p:spPr/>
        <p:txBody>
          <a:bodyPr/>
          <a:lstStyle/>
          <a:p>
            <a:r>
              <a:rPr lang="en-US" dirty="0" smtClean="0"/>
              <a:t>Major Depressive Episode</a:t>
            </a:r>
            <a:endParaRPr lang="en-US" dirty="0"/>
          </a:p>
        </p:txBody>
      </p:sp>
    </p:spTree>
    <p:extLst>
      <p:ext uri="{BB962C8B-B14F-4D97-AF65-F5344CB8AC3E}">
        <p14:creationId xmlns:p14="http://schemas.microsoft.com/office/powerpoint/2010/main" val="2951004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Feel euphoric (irritable), energy and frenetic activity; full of plans, few of which are completed; talk and laugh – hard to interrupt; flight of ideas; little or no sleep (important!) but feel great; grandiosity: exalted personages, superhuman powers; questionable (bad) judgment: spend money unwisely, sexual misadventures; gambling</a:t>
            </a:r>
            <a:endParaRPr lang="en-US" dirty="0"/>
          </a:p>
        </p:txBody>
      </p:sp>
      <p:sp>
        <p:nvSpPr>
          <p:cNvPr id="3" name="Footer Placeholder 2"/>
          <p:cNvSpPr>
            <a:spLocks noGrp="1"/>
          </p:cNvSpPr>
          <p:nvPr>
            <p:ph type="ftr" sz="quarter" idx="11"/>
          </p:nvPr>
        </p:nvSpPr>
        <p:spPr>
          <a:xfrm>
            <a:off x="193638" y="6250164"/>
            <a:ext cx="5962127" cy="365125"/>
          </a:xfrm>
        </p:spPr>
        <p:txBody>
          <a:bodyPr/>
          <a:lstStyle/>
          <a:p>
            <a:r>
              <a:rPr lang="en-US" dirty="0" err="1" smtClean="0"/>
              <a:t>LAgosta@UChicago.edu</a:t>
            </a:r>
            <a:r>
              <a:rPr lang="en-US" dirty="0" smtClean="0"/>
              <a:t> / 773-203-</a:t>
            </a:r>
            <a:r>
              <a:rPr lang="en-US" dirty="0"/>
              <a:t>0269  Available online: https://</a:t>
            </a:r>
            <a:r>
              <a:rPr lang="en-US" dirty="0" err="1"/>
              <a:t>tinyurl.com</a:t>
            </a:r>
            <a:r>
              <a:rPr lang="en-US" dirty="0"/>
              <a:t>/y7l3nwej</a:t>
            </a:r>
          </a:p>
          <a:p>
            <a:endParaRPr lang="en-US" dirty="0"/>
          </a:p>
        </p:txBody>
      </p:sp>
      <p:sp>
        <p:nvSpPr>
          <p:cNvPr id="4" name="Slide Number Placeholder 3"/>
          <p:cNvSpPr>
            <a:spLocks noGrp="1"/>
          </p:cNvSpPr>
          <p:nvPr>
            <p:ph type="sldNum" sz="quarter" idx="12"/>
          </p:nvPr>
        </p:nvSpPr>
        <p:spPr/>
        <p:txBody>
          <a:bodyPr/>
          <a:lstStyle/>
          <a:p>
            <a:fld id="{687D7A59-36E2-48B9-B146-C1E59501F63F}" type="slidenum">
              <a:rPr lang="en-US" smtClean="0"/>
              <a:pPr/>
              <a:t>14</a:t>
            </a:fld>
            <a:endParaRPr lang="en-US"/>
          </a:p>
        </p:txBody>
      </p:sp>
      <p:sp>
        <p:nvSpPr>
          <p:cNvPr id="5" name="Title 4"/>
          <p:cNvSpPr>
            <a:spLocks noGrp="1"/>
          </p:cNvSpPr>
          <p:nvPr>
            <p:ph type="title"/>
          </p:nvPr>
        </p:nvSpPr>
        <p:spPr/>
        <p:txBody>
          <a:bodyPr/>
          <a:lstStyle/>
          <a:p>
            <a:r>
              <a:rPr lang="en-US" dirty="0" smtClean="0"/>
              <a:t>Manic Episode</a:t>
            </a:r>
            <a:endParaRPr lang="en-US" dirty="0"/>
          </a:p>
        </p:txBody>
      </p:sp>
    </p:spTree>
    <p:extLst>
      <p:ext uri="{BB962C8B-B14F-4D97-AF65-F5344CB8AC3E}">
        <p14:creationId xmlns:p14="http://schemas.microsoft.com/office/powerpoint/2010/main" val="6830574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mtClean="0"/>
              <a:t>LAgosta@UChicago.edu / 773-203-0269</a:t>
            </a:r>
            <a:endParaRPr lang="en-US"/>
          </a:p>
        </p:txBody>
      </p:sp>
      <p:sp>
        <p:nvSpPr>
          <p:cNvPr id="18435"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9CDF6480-929D-1E41-BBF7-7B866D85818C}" type="slidenum">
              <a:rPr lang="en-US"/>
              <a:pPr eaLnBrk="1" hangingPunct="1"/>
              <a:t>15</a:t>
            </a:fld>
            <a:r>
              <a:rPr lang="en-US"/>
              <a:t> </a:t>
            </a:r>
          </a:p>
        </p:txBody>
      </p:sp>
      <p:sp>
        <p:nvSpPr>
          <p:cNvPr id="18436" name="Rectangle 2"/>
          <p:cNvSpPr>
            <a:spLocks noGrp="1" noChangeArrowheads="1"/>
          </p:cNvSpPr>
          <p:nvPr>
            <p:ph type="title"/>
          </p:nvPr>
        </p:nvSpPr>
        <p:spPr/>
        <p:txBody>
          <a:bodyPr>
            <a:normAutofit fontScale="90000"/>
          </a:bodyPr>
          <a:lstStyle/>
          <a:p>
            <a:pPr eaLnBrk="1" hangingPunct="1"/>
            <a:r>
              <a:rPr lang="en-US" sz="4000">
                <a:latin typeface="Arial" charset="0"/>
              </a:rPr>
              <a:t>Empathy: A Bridge Over Troubled Waters</a:t>
            </a:r>
          </a:p>
        </p:txBody>
      </p:sp>
      <p:sp>
        <p:nvSpPr>
          <p:cNvPr id="18437" name="Rectangle 3"/>
          <p:cNvSpPr>
            <a:spLocks noGrp="1" noChangeArrowheads="1"/>
          </p:cNvSpPr>
          <p:nvPr>
            <p:ph type="body" idx="1"/>
          </p:nvPr>
        </p:nvSpPr>
        <p:spPr>
          <a:xfrm>
            <a:off x="457200" y="2222500"/>
            <a:ext cx="8331199" cy="4267200"/>
          </a:xfrm>
        </p:spPr>
        <p:txBody>
          <a:bodyPr>
            <a:normAutofit lnSpcReduction="10000"/>
          </a:bodyPr>
          <a:lstStyle/>
          <a:p>
            <a:pPr lvl="1" eaLnBrk="1" hangingPunct="1"/>
            <a:r>
              <a:rPr lang="en-US" sz="2600" dirty="0">
                <a:latin typeface="Arial" charset="0"/>
              </a:rPr>
              <a:t>Empathy is where being with human being and being human are authentically disclosed as an authentic form of human relatedness. </a:t>
            </a:r>
          </a:p>
          <a:p>
            <a:pPr lvl="1" eaLnBrk="1" hangingPunct="1"/>
            <a:r>
              <a:rPr lang="en-US" sz="2600" dirty="0">
                <a:latin typeface="Arial" charset="0"/>
              </a:rPr>
              <a:t>We live in a forgetfulness of the very possibility, of which this talk serves as a reminder. Empathy is the foundation of authentic interhuman relations. </a:t>
            </a:r>
          </a:p>
          <a:p>
            <a:pPr lvl="1" eaLnBrk="1" hangingPunct="1"/>
            <a:r>
              <a:rPr lang="en-US" sz="2600" dirty="0">
                <a:latin typeface="Arial" charset="0"/>
              </a:rPr>
              <a:t>Thus, </a:t>
            </a:r>
            <a:r>
              <a:rPr lang="en-US" sz="2600" dirty="0" smtClean="0">
                <a:latin typeface="Arial" charset="0"/>
              </a:rPr>
              <a:t>if</a:t>
            </a:r>
            <a:r>
              <a:rPr lang="en-US" sz="2600" dirty="0">
                <a:latin typeface="Arial" charset="0"/>
              </a:rPr>
              <a:t> </a:t>
            </a:r>
            <a:r>
              <a:rPr lang="en-US" sz="2600" dirty="0" smtClean="0">
                <a:latin typeface="Arial" charset="0"/>
              </a:rPr>
              <a:t>being </a:t>
            </a:r>
            <a:r>
              <a:rPr lang="en-US" sz="2600" dirty="0">
                <a:latin typeface="Arial" charset="0"/>
              </a:rPr>
              <a:t>with one another is indeed the ontological bridge between selves; and empathy is an example of authentic being with one another; then empathy is an example of the ontological bridge between selves. </a:t>
            </a:r>
          </a:p>
          <a:p>
            <a:pPr eaLnBrk="1" hangingPunct="1"/>
            <a:endParaRPr lang="en-US" sz="2800" dirty="0">
              <a:latin typeface="Arial" charset="0"/>
            </a:endParaRPr>
          </a:p>
        </p:txBody>
      </p:sp>
    </p:spTree>
    <p:extLst>
      <p:ext uri="{BB962C8B-B14F-4D97-AF65-F5344CB8AC3E}">
        <p14:creationId xmlns:p14="http://schemas.microsoft.com/office/powerpoint/2010/main" val="2228907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mtClean="0"/>
              <a:t>LAgosta@UChicago.edu / 773-203-0269</a:t>
            </a:r>
            <a:endParaRPr lang="en-US"/>
          </a:p>
        </p:txBody>
      </p:sp>
      <p:sp>
        <p:nvSpPr>
          <p:cNvPr id="11267"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CAC34900-5318-E14B-983B-6F559949E93F}" type="slidenum">
              <a:rPr lang="en-US"/>
              <a:pPr eaLnBrk="1" hangingPunct="1"/>
              <a:t>16</a:t>
            </a:fld>
            <a:r>
              <a:rPr lang="en-US"/>
              <a:t> </a:t>
            </a:r>
          </a:p>
        </p:txBody>
      </p:sp>
      <p:sp>
        <p:nvSpPr>
          <p:cNvPr id="11268" name="Rectangle 2"/>
          <p:cNvSpPr>
            <a:spLocks noGrp="1" noChangeArrowheads="1"/>
          </p:cNvSpPr>
          <p:nvPr>
            <p:ph type="title"/>
          </p:nvPr>
        </p:nvSpPr>
        <p:spPr/>
        <p:txBody>
          <a:bodyPr/>
          <a:lstStyle/>
          <a:p>
            <a:pPr eaLnBrk="1" hangingPunct="1"/>
            <a:r>
              <a:rPr lang="en-US">
                <a:latin typeface="Arial" charset="0"/>
              </a:rPr>
              <a:t>Vicarious experience (Kohut)…</a:t>
            </a:r>
          </a:p>
        </p:txBody>
      </p:sp>
      <p:sp>
        <p:nvSpPr>
          <p:cNvPr id="11269" name="Rectangle 3"/>
          <p:cNvSpPr>
            <a:spLocks noGrp="1" noChangeArrowheads="1"/>
          </p:cNvSpPr>
          <p:nvPr>
            <p:ph type="body" idx="1"/>
          </p:nvPr>
        </p:nvSpPr>
        <p:spPr>
          <a:xfrm>
            <a:off x="457201" y="2251522"/>
            <a:ext cx="7823200" cy="3874641"/>
          </a:xfrm>
        </p:spPr>
        <p:txBody>
          <a:bodyPr>
            <a:noAutofit/>
          </a:bodyPr>
          <a:lstStyle/>
          <a:p>
            <a:pPr eaLnBrk="1" hangingPunct="1"/>
            <a:r>
              <a:rPr lang="en-US" sz="2800" dirty="0">
                <a:latin typeface="Arial" charset="0"/>
              </a:rPr>
              <a:t>Kohut: Empathy is not just a useful way by which we have access to the inner life of man – the idea itself of an inner life of man, and thus of a psychology of complex mental states, is unthinkable without our ability to know via vicarious introspection – my explanation of empathy . . . what the inner life of man is, what we ourselves and what others think and feel (1977: 306).</a:t>
            </a:r>
          </a:p>
        </p:txBody>
      </p:sp>
    </p:spTree>
    <p:extLst>
      <p:ext uri="{BB962C8B-B14F-4D97-AF65-F5344CB8AC3E}">
        <p14:creationId xmlns:p14="http://schemas.microsoft.com/office/powerpoint/2010/main" val="21836320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Footer Placeholder 2"/>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mtClean="0"/>
              <a:t>LAgosta@UChicago.edu / 773-203-0269</a:t>
            </a:r>
            <a:endParaRPr lang="en-US"/>
          </a:p>
        </p:txBody>
      </p:sp>
      <p:sp>
        <p:nvSpPr>
          <p:cNvPr id="12291"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1A03B4DB-2BBB-EA49-AA53-EF97D8C4BAEB}" type="slidenum">
              <a:rPr lang="en-US"/>
              <a:pPr eaLnBrk="1" hangingPunct="1"/>
              <a:t>17</a:t>
            </a:fld>
            <a:r>
              <a:rPr lang="en-US"/>
              <a:t> </a:t>
            </a:r>
          </a:p>
        </p:txBody>
      </p:sp>
      <p:sp>
        <p:nvSpPr>
          <p:cNvPr id="12292" name="Rectangle 4"/>
          <p:cNvSpPr>
            <a:spLocks noChangeArrowheads="1"/>
          </p:cNvSpPr>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sz="4400" dirty="0">
                <a:solidFill>
                  <a:schemeClr val="tx2"/>
                </a:solidFill>
              </a:rPr>
              <a:t>What does it mean – the patient humanizes the therapist? </a:t>
            </a:r>
          </a:p>
        </p:txBody>
      </p:sp>
      <p:sp>
        <p:nvSpPr>
          <p:cNvPr id="12293" name="Rectangle 5"/>
          <p:cNvSpPr>
            <a:spLocks noChangeArrowheads="1"/>
          </p:cNvSpPr>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nSpc>
                <a:spcPct val="90000"/>
              </a:lnSpc>
              <a:spcBef>
                <a:spcPct val="20000"/>
              </a:spcBef>
              <a:buFontTx/>
              <a:buChar char="•"/>
            </a:pPr>
            <a:r>
              <a:rPr lang="en-US" sz="2400"/>
              <a:t>For example: as Kohut does…[p. 182: </a:t>
            </a:r>
            <a:r>
              <a:rPr lang="en-US" sz="2400" i="1"/>
              <a:t>How Does Analysis Cure</a:t>
            </a:r>
            <a:r>
              <a:rPr lang="en-US" sz="2400"/>
              <a:t> 1984: (HDAC)]: </a:t>
            </a:r>
          </a:p>
          <a:p>
            <a:pPr marL="342900" indent="-342900">
              <a:lnSpc>
                <a:spcPct val="90000"/>
              </a:lnSpc>
              <a:spcBef>
                <a:spcPct val="20000"/>
              </a:spcBef>
              <a:buFontTx/>
              <a:buChar char="•"/>
            </a:pPr>
            <a:r>
              <a:rPr lang="en-US" sz="2400"/>
              <a:t>		</a:t>
            </a:r>
            <a:r>
              <a:rPr lang="ja-JP" altLang="en-US" sz="2400"/>
              <a:t>‘</a:t>
            </a:r>
            <a:r>
              <a:rPr lang="en-US" sz="2400"/>
              <a:t>I thus persisted in my efforts to understand my patient, tolerated his attacks on me as best I could – even including a temporary phase in which he bad-mouthed me openly to a colleague of mine with whom he became briefly acquainted…That my own reactions were imperfect, that I often became defensive under the barrage of attacks, is understandable since the patient always reproached me for real flaws in my emotional responses and intellectual performance.</a:t>
            </a:r>
            <a:r>
              <a:rPr lang="ja-JP" altLang="en-US" sz="2400"/>
              <a:t>’</a:t>
            </a:r>
            <a:endParaRPr lang="en-US" sz="2400"/>
          </a:p>
        </p:txBody>
      </p:sp>
    </p:spTree>
    <p:extLst>
      <p:ext uri="{BB962C8B-B14F-4D97-AF65-F5344CB8AC3E}">
        <p14:creationId xmlns:p14="http://schemas.microsoft.com/office/powerpoint/2010/main" val="25010502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2267575" y="1094011"/>
            <a:ext cx="4633299" cy="2074848"/>
          </a:xfrm>
          <a:prstGeom prst="ellipse">
            <a:avLst/>
          </a:prstGeom>
          <a:no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5" name="TextBox 4"/>
          <p:cNvSpPr txBox="1"/>
          <p:nvPr/>
        </p:nvSpPr>
        <p:spPr>
          <a:xfrm>
            <a:off x="2444376" y="1777383"/>
            <a:ext cx="4633299" cy="830997"/>
          </a:xfrm>
          <a:prstGeom prst="rect">
            <a:avLst/>
          </a:prstGeom>
          <a:noFill/>
        </p:spPr>
        <p:txBody>
          <a:bodyPr wrap="none" rtlCol="0">
            <a:spAutoFit/>
          </a:bodyPr>
          <a:lstStyle/>
          <a:p>
            <a:pPr algn="ctr"/>
            <a:r>
              <a:rPr lang="en-US" sz="2400" b="1" dirty="0" smtClean="0"/>
              <a:t>Empathic Receptivity </a:t>
            </a:r>
          </a:p>
          <a:p>
            <a:pPr algn="ctr"/>
            <a:r>
              <a:rPr lang="en-US" sz="2400" b="1" dirty="0" smtClean="0"/>
              <a:t>[a gracious and generous listening]</a:t>
            </a:r>
            <a:endParaRPr lang="en-US" sz="2400" b="1" dirty="0"/>
          </a:p>
        </p:txBody>
      </p:sp>
      <p:sp>
        <p:nvSpPr>
          <p:cNvPr id="6" name="Oval 5"/>
          <p:cNvSpPr/>
          <p:nvPr/>
        </p:nvSpPr>
        <p:spPr>
          <a:xfrm>
            <a:off x="142949" y="2866075"/>
            <a:ext cx="4222956" cy="2074848"/>
          </a:xfrm>
          <a:prstGeom prst="ellipse">
            <a:avLst/>
          </a:prstGeom>
          <a:noFill/>
          <a:ln w="38100" cmpd="sng">
            <a:solidFill>
              <a:schemeClr val="accent1">
                <a:shade val="95000"/>
                <a:satMod val="105000"/>
                <a:alpha val="5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7" name="TextBox 6"/>
          <p:cNvSpPr txBox="1"/>
          <p:nvPr/>
        </p:nvSpPr>
        <p:spPr>
          <a:xfrm>
            <a:off x="508915" y="3260286"/>
            <a:ext cx="3913752" cy="830997"/>
          </a:xfrm>
          <a:prstGeom prst="rect">
            <a:avLst/>
          </a:prstGeom>
          <a:noFill/>
        </p:spPr>
        <p:txBody>
          <a:bodyPr wrap="none" rtlCol="0">
            <a:spAutoFit/>
          </a:bodyPr>
          <a:lstStyle/>
          <a:p>
            <a:pPr algn="ctr"/>
            <a:r>
              <a:rPr lang="en-US" sz="2400" b="1" dirty="0" smtClean="0"/>
              <a:t>Empathic Understanding</a:t>
            </a:r>
          </a:p>
          <a:p>
            <a:pPr algn="ctr"/>
            <a:r>
              <a:rPr lang="en-US" sz="2400" b="1" dirty="0" smtClean="0"/>
              <a:t> [breakthrough to possibility]</a:t>
            </a:r>
            <a:endParaRPr lang="en-US" sz="2400" b="1" dirty="0"/>
          </a:p>
        </p:txBody>
      </p:sp>
      <p:sp>
        <p:nvSpPr>
          <p:cNvPr id="8" name="Oval 7"/>
          <p:cNvSpPr/>
          <p:nvPr/>
        </p:nvSpPr>
        <p:spPr>
          <a:xfrm>
            <a:off x="4945903" y="2608380"/>
            <a:ext cx="3913529" cy="2074848"/>
          </a:xfrm>
          <a:prstGeom prst="ellipse">
            <a:avLst/>
          </a:prstGeom>
          <a:no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9" name="TextBox 8"/>
          <p:cNvSpPr txBox="1"/>
          <p:nvPr/>
        </p:nvSpPr>
        <p:spPr>
          <a:xfrm>
            <a:off x="4945903" y="2932069"/>
            <a:ext cx="3835605" cy="1200328"/>
          </a:xfrm>
          <a:prstGeom prst="rect">
            <a:avLst/>
          </a:prstGeom>
          <a:noFill/>
        </p:spPr>
        <p:txBody>
          <a:bodyPr wrap="none" rtlCol="0">
            <a:spAutoFit/>
          </a:bodyPr>
          <a:lstStyle/>
          <a:p>
            <a:pPr algn="ctr"/>
            <a:r>
              <a:rPr lang="en-US" sz="2400" b="1" dirty="0" smtClean="0"/>
              <a:t>Empathic Interpretation </a:t>
            </a:r>
          </a:p>
          <a:p>
            <a:pPr algn="ctr"/>
            <a:r>
              <a:rPr lang="en-US" sz="2400" b="1" dirty="0" smtClean="0"/>
              <a:t>[“top down” folk psychology</a:t>
            </a:r>
          </a:p>
          <a:p>
            <a:pPr algn="ctr"/>
            <a:r>
              <a:rPr lang="en-US" sz="2400" b="1" dirty="0" smtClean="0"/>
              <a:t>the view from “over there”]</a:t>
            </a:r>
            <a:endParaRPr lang="en-US" sz="2400" b="1" dirty="0"/>
          </a:p>
        </p:txBody>
      </p:sp>
      <p:sp>
        <p:nvSpPr>
          <p:cNvPr id="10" name="Oval 9"/>
          <p:cNvSpPr/>
          <p:nvPr/>
        </p:nvSpPr>
        <p:spPr>
          <a:xfrm>
            <a:off x="2323870" y="4231716"/>
            <a:ext cx="4332352" cy="2074848"/>
          </a:xfrm>
          <a:prstGeom prst="ellipse">
            <a:avLst/>
          </a:prstGeom>
          <a:no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1" name="TextBox 10"/>
          <p:cNvSpPr txBox="1"/>
          <p:nvPr/>
        </p:nvSpPr>
        <p:spPr>
          <a:xfrm>
            <a:off x="2323869" y="4785009"/>
            <a:ext cx="4558760" cy="830997"/>
          </a:xfrm>
          <a:prstGeom prst="rect">
            <a:avLst/>
          </a:prstGeom>
          <a:noFill/>
        </p:spPr>
        <p:txBody>
          <a:bodyPr wrap="none" rtlCol="0">
            <a:spAutoFit/>
          </a:bodyPr>
          <a:lstStyle/>
          <a:p>
            <a:pPr algn="ctr"/>
            <a:r>
              <a:rPr lang="en-US" sz="2400" b="1" dirty="0" smtClean="0"/>
              <a:t>Empathic Responsiveness </a:t>
            </a:r>
          </a:p>
          <a:p>
            <a:pPr algn="ctr"/>
            <a:r>
              <a:rPr lang="en-US" sz="2400" b="1" dirty="0" smtClean="0"/>
              <a:t>[narrative: the movie of one’s life]</a:t>
            </a:r>
            <a:endParaRPr lang="en-US" sz="2400" b="1" dirty="0"/>
          </a:p>
        </p:txBody>
      </p:sp>
      <p:sp>
        <p:nvSpPr>
          <p:cNvPr id="12" name="Left-Up Arrow 11"/>
          <p:cNvSpPr/>
          <p:nvPr/>
        </p:nvSpPr>
        <p:spPr>
          <a:xfrm rot="5400000" flipH="1">
            <a:off x="1386439" y="1914664"/>
            <a:ext cx="697190" cy="840233"/>
          </a:xfrm>
          <a:prstGeom prst="lef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3" name="Left-Up Arrow 12"/>
          <p:cNvSpPr/>
          <p:nvPr/>
        </p:nvSpPr>
        <p:spPr>
          <a:xfrm flipH="1">
            <a:off x="1457961" y="4955001"/>
            <a:ext cx="697190" cy="840233"/>
          </a:xfrm>
          <a:prstGeom prst="leftUpArrow">
            <a:avLst>
              <a:gd name="adj1" fmla="val 25000"/>
              <a:gd name="adj2" fmla="val 25000"/>
              <a:gd name="adj3" fmla="val 4484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4" name="Left-Up Arrow 13"/>
          <p:cNvSpPr/>
          <p:nvPr/>
        </p:nvSpPr>
        <p:spPr>
          <a:xfrm rot="10800000" flipH="1">
            <a:off x="7004817" y="1894758"/>
            <a:ext cx="697190" cy="840233"/>
          </a:xfrm>
          <a:prstGeom prst="lef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5" name="Left-Up Arrow 14"/>
          <p:cNvSpPr/>
          <p:nvPr/>
        </p:nvSpPr>
        <p:spPr>
          <a:xfrm rot="16200000" flipH="1">
            <a:off x="7140779" y="5095186"/>
            <a:ext cx="697190" cy="840233"/>
          </a:xfrm>
          <a:prstGeom prst="lef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6" name="Title 1"/>
          <p:cNvSpPr>
            <a:spLocks noGrp="1"/>
          </p:cNvSpPr>
          <p:nvPr>
            <p:ph type="title"/>
          </p:nvPr>
        </p:nvSpPr>
        <p:spPr>
          <a:xfrm>
            <a:off x="416852" y="274638"/>
            <a:ext cx="8302625" cy="819373"/>
          </a:xfrm>
        </p:spPr>
        <p:txBody>
          <a:bodyPr>
            <a:normAutofit/>
          </a:bodyPr>
          <a:lstStyle/>
          <a:p>
            <a:r>
              <a:rPr lang="en-US" dirty="0" smtClean="0"/>
              <a:t>How empathy functions…</a:t>
            </a:r>
            <a:endParaRPr lang="en-US" dirty="0"/>
          </a:p>
        </p:txBody>
      </p:sp>
      <p:sp>
        <p:nvSpPr>
          <p:cNvPr id="17" name="Footer Placeholder 16"/>
          <p:cNvSpPr>
            <a:spLocks noGrp="1"/>
          </p:cNvSpPr>
          <p:nvPr>
            <p:ph type="ftr" sz="quarter" idx="11"/>
          </p:nvPr>
        </p:nvSpPr>
        <p:spPr/>
        <p:txBody>
          <a:bodyPr/>
          <a:lstStyle/>
          <a:p>
            <a:r>
              <a:rPr lang="en-US" smtClean="0"/>
              <a:t>LAgosta@UChicago.edu / 773-203-0269</a:t>
            </a:r>
            <a:endParaRPr lang="en-US"/>
          </a:p>
        </p:txBody>
      </p:sp>
      <p:sp>
        <p:nvSpPr>
          <p:cNvPr id="18" name="Slide Number Placeholder 17"/>
          <p:cNvSpPr>
            <a:spLocks noGrp="1"/>
          </p:cNvSpPr>
          <p:nvPr>
            <p:ph type="sldNum" sz="quarter" idx="12"/>
          </p:nvPr>
        </p:nvSpPr>
        <p:spPr>
          <a:xfrm>
            <a:off x="3783604" y="6578380"/>
            <a:ext cx="1161826" cy="365125"/>
          </a:xfrm>
        </p:spPr>
        <p:txBody>
          <a:bodyPr/>
          <a:lstStyle/>
          <a:p>
            <a:fld id="{3324F8ED-E322-E246-8945-4C7414AAACCB}" type="slidenum">
              <a:rPr lang="en-US" smtClean="0"/>
              <a:t>18</a:t>
            </a:fld>
            <a:endParaRPr lang="en-US"/>
          </a:p>
        </p:txBody>
      </p:sp>
      <p:sp>
        <p:nvSpPr>
          <p:cNvPr id="2" name="Rectangle 1"/>
          <p:cNvSpPr/>
          <p:nvPr/>
        </p:nvSpPr>
        <p:spPr>
          <a:xfrm>
            <a:off x="113133" y="5791171"/>
            <a:ext cx="2514430" cy="338554"/>
          </a:xfrm>
          <a:prstGeom prst="rect">
            <a:avLst/>
          </a:prstGeom>
        </p:spPr>
        <p:txBody>
          <a:bodyPr wrap="none">
            <a:spAutoFit/>
          </a:bodyPr>
          <a:lstStyle/>
          <a:p>
            <a:r>
              <a:rPr lang="en-US" sz="1600" b="1" dirty="0"/>
              <a:t>http://</a:t>
            </a:r>
            <a:r>
              <a:rPr lang="en-US" sz="1600" b="1" dirty="0" err="1"/>
              <a:t>tinyurl.com</a:t>
            </a:r>
            <a:r>
              <a:rPr lang="en-US" sz="1600" b="1"/>
              <a:t>/zpmv8zl</a:t>
            </a:r>
            <a:endParaRPr lang="en-US" sz="1600" dirty="0"/>
          </a:p>
        </p:txBody>
      </p:sp>
    </p:spTree>
    <p:extLst>
      <p:ext uri="{BB962C8B-B14F-4D97-AF65-F5344CB8AC3E}">
        <p14:creationId xmlns:p14="http://schemas.microsoft.com/office/powerpoint/2010/main" val="13181427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3064933" y="1094011"/>
            <a:ext cx="4204689" cy="2074848"/>
          </a:xfrm>
          <a:prstGeom prst="ellipse">
            <a:avLst/>
          </a:prstGeom>
          <a:noFill/>
          <a:ln w="28575"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5" name="TextBox 4"/>
          <p:cNvSpPr txBox="1"/>
          <p:nvPr/>
        </p:nvSpPr>
        <p:spPr>
          <a:xfrm>
            <a:off x="3248936" y="1662885"/>
            <a:ext cx="3991447" cy="830997"/>
          </a:xfrm>
          <a:prstGeom prst="rect">
            <a:avLst/>
          </a:prstGeom>
          <a:noFill/>
        </p:spPr>
        <p:txBody>
          <a:bodyPr wrap="none" rtlCol="0">
            <a:spAutoFit/>
          </a:bodyPr>
          <a:lstStyle/>
          <a:p>
            <a:pPr algn="ctr"/>
            <a:r>
              <a:rPr lang="en-US" sz="2400" b="1" dirty="0" smtClean="0"/>
              <a:t>Empathic Receptivity </a:t>
            </a:r>
          </a:p>
          <a:p>
            <a:pPr algn="ctr"/>
            <a:r>
              <a:rPr lang="en-US" sz="2400" b="1" dirty="0" smtClean="0"/>
              <a:t>[emotional contagion / panic]</a:t>
            </a:r>
            <a:endParaRPr lang="en-US" sz="2400" b="1" dirty="0"/>
          </a:p>
        </p:txBody>
      </p:sp>
      <p:sp>
        <p:nvSpPr>
          <p:cNvPr id="6" name="Oval 5"/>
          <p:cNvSpPr/>
          <p:nvPr/>
        </p:nvSpPr>
        <p:spPr>
          <a:xfrm>
            <a:off x="444501" y="2295138"/>
            <a:ext cx="4413456" cy="2074848"/>
          </a:xfrm>
          <a:prstGeom prst="ellipse">
            <a:avLst/>
          </a:prstGeom>
          <a:noFill/>
          <a:ln w="28575" cmpd="sng">
            <a:solidFill>
              <a:schemeClr val="accent1">
                <a:shade val="95000"/>
                <a:satMod val="105000"/>
                <a:alpha val="5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7" name="TextBox 6"/>
          <p:cNvSpPr txBox="1"/>
          <p:nvPr/>
        </p:nvSpPr>
        <p:spPr>
          <a:xfrm>
            <a:off x="1061668" y="2800326"/>
            <a:ext cx="3342081" cy="1569660"/>
          </a:xfrm>
          <a:prstGeom prst="rect">
            <a:avLst/>
          </a:prstGeom>
          <a:noFill/>
        </p:spPr>
        <p:txBody>
          <a:bodyPr wrap="none" rtlCol="0">
            <a:spAutoFit/>
          </a:bodyPr>
          <a:lstStyle/>
          <a:p>
            <a:pPr algn="ctr"/>
            <a:r>
              <a:rPr lang="en-US" sz="2400" b="1" dirty="0" smtClean="0"/>
              <a:t>Empathic Understanding</a:t>
            </a:r>
          </a:p>
          <a:p>
            <a:pPr algn="ctr"/>
            <a:r>
              <a:rPr lang="en-US" sz="2400" b="1" dirty="0" smtClean="0"/>
              <a:t> [projection / Labeling / </a:t>
            </a:r>
          </a:p>
          <a:p>
            <a:pPr algn="ctr"/>
            <a:r>
              <a:rPr lang="en-US" sz="2400" b="1" dirty="0" smtClean="0"/>
              <a:t>applying categories – </a:t>
            </a:r>
          </a:p>
          <a:p>
            <a:pPr algn="ctr"/>
            <a:r>
              <a:rPr lang="en-US" sz="2400" b="1" dirty="0" smtClean="0"/>
              <a:t>stereotyping]</a:t>
            </a:r>
            <a:endParaRPr lang="en-US" sz="2400" b="1" dirty="0"/>
          </a:p>
        </p:txBody>
      </p:sp>
      <p:sp>
        <p:nvSpPr>
          <p:cNvPr id="8" name="Oval 7"/>
          <p:cNvSpPr/>
          <p:nvPr/>
        </p:nvSpPr>
        <p:spPr>
          <a:xfrm>
            <a:off x="5397058" y="2309216"/>
            <a:ext cx="3448217" cy="2074848"/>
          </a:xfrm>
          <a:prstGeom prst="ellipse">
            <a:avLst/>
          </a:prstGeom>
          <a:noFill/>
          <a:ln w="28575"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9" name="TextBox 8"/>
          <p:cNvSpPr txBox="1"/>
          <p:nvPr/>
        </p:nvSpPr>
        <p:spPr>
          <a:xfrm>
            <a:off x="5397058" y="2560047"/>
            <a:ext cx="4031096" cy="1938992"/>
          </a:xfrm>
          <a:prstGeom prst="rect">
            <a:avLst/>
          </a:prstGeom>
          <a:noFill/>
        </p:spPr>
        <p:txBody>
          <a:bodyPr wrap="square" rtlCol="0">
            <a:spAutoFit/>
          </a:bodyPr>
          <a:lstStyle/>
          <a:p>
            <a:pPr algn="ctr"/>
            <a:r>
              <a:rPr lang="en-US" sz="2400" b="1" dirty="0" smtClean="0"/>
              <a:t>Empathic Interpretation </a:t>
            </a:r>
          </a:p>
          <a:p>
            <a:pPr algn="ctr"/>
            <a:r>
              <a:rPr lang="en-US" sz="2400" b="1" dirty="0" smtClean="0"/>
              <a:t>[mis-interpretation:</a:t>
            </a:r>
          </a:p>
          <a:p>
            <a:pPr algn="ctr"/>
            <a:r>
              <a:rPr lang="en-US" sz="2400" b="1" dirty="0" smtClean="0"/>
              <a:t>take things out of context / </a:t>
            </a:r>
          </a:p>
          <a:p>
            <a:pPr algn="ctr"/>
            <a:r>
              <a:rPr lang="en-US" sz="2400" b="1" dirty="0" smtClean="0"/>
              <a:t>un-charitable / </a:t>
            </a:r>
          </a:p>
          <a:p>
            <a:pPr algn="ctr"/>
            <a:r>
              <a:rPr lang="en-US" sz="2400" b="1" dirty="0" smtClean="0"/>
              <a:t>second guessing]</a:t>
            </a:r>
            <a:endParaRPr lang="en-US" sz="2400" b="1" dirty="0"/>
          </a:p>
        </p:txBody>
      </p:sp>
      <p:sp>
        <p:nvSpPr>
          <p:cNvPr id="10" name="Oval 9"/>
          <p:cNvSpPr/>
          <p:nvPr/>
        </p:nvSpPr>
        <p:spPr>
          <a:xfrm>
            <a:off x="2553758" y="4163254"/>
            <a:ext cx="5097550" cy="2193096"/>
          </a:xfrm>
          <a:prstGeom prst="ellipse">
            <a:avLst/>
          </a:prstGeom>
          <a:noFill/>
          <a:ln w="28575"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1" name="TextBox 10"/>
          <p:cNvSpPr txBox="1"/>
          <p:nvPr/>
        </p:nvSpPr>
        <p:spPr>
          <a:xfrm>
            <a:off x="2289270" y="4482106"/>
            <a:ext cx="5612083" cy="1569660"/>
          </a:xfrm>
          <a:prstGeom prst="rect">
            <a:avLst/>
          </a:prstGeom>
          <a:noFill/>
        </p:spPr>
        <p:txBody>
          <a:bodyPr wrap="none" rtlCol="0">
            <a:spAutoFit/>
          </a:bodyPr>
          <a:lstStyle/>
          <a:p>
            <a:pPr algn="ctr"/>
            <a:r>
              <a:rPr lang="en-US" sz="2400" b="1" dirty="0" smtClean="0"/>
              <a:t>Empathic Responsiveness </a:t>
            </a:r>
          </a:p>
          <a:p>
            <a:pPr algn="ctr"/>
            <a:r>
              <a:rPr lang="en-US" sz="2400" b="1" dirty="0" smtClean="0"/>
              <a:t>[thoughtless remarks / gossip / empty talk </a:t>
            </a:r>
          </a:p>
          <a:p>
            <a:pPr algn="ctr"/>
            <a:r>
              <a:rPr lang="en-US" sz="2400" b="1" dirty="0" smtClean="0"/>
              <a:t>Blame / finger-pointing / </a:t>
            </a:r>
          </a:p>
          <a:p>
            <a:pPr algn="ctr"/>
            <a:r>
              <a:rPr lang="en-US" sz="2400" b="1" dirty="0" smtClean="0"/>
              <a:t>“Monday morning quarter-backing”]</a:t>
            </a:r>
            <a:endParaRPr lang="en-US" sz="2400" b="1" dirty="0"/>
          </a:p>
        </p:txBody>
      </p:sp>
      <p:sp>
        <p:nvSpPr>
          <p:cNvPr id="12" name="TextBox 11"/>
          <p:cNvSpPr txBox="1"/>
          <p:nvPr/>
        </p:nvSpPr>
        <p:spPr>
          <a:xfrm>
            <a:off x="2224675" y="174880"/>
            <a:ext cx="5266561" cy="523220"/>
          </a:xfrm>
          <a:prstGeom prst="rect">
            <a:avLst/>
          </a:prstGeom>
          <a:noFill/>
        </p:spPr>
        <p:txBody>
          <a:bodyPr wrap="none" rtlCol="0">
            <a:spAutoFit/>
          </a:bodyPr>
          <a:lstStyle/>
          <a:p>
            <a:r>
              <a:rPr lang="en-US" sz="2800" b="1" dirty="0" smtClean="0"/>
              <a:t>How Empathy Breaks down / Fails</a:t>
            </a:r>
            <a:endParaRPr lang="en-US" sz="2800" b="1" dirty="0"/>
          </a:p>
        </p:txBody>
      </p:sp>
      <p:sp>
        <p:nvSpPr>
          <p:cNvPr id="13" name="Left-Up Arrow 12"/>
          <p:cNvSpPr/>
          <p:nvPr/>
        </p:nvSpPr>
        <p:spPr>
          <a:xfrm rot="5400000" flipH="1">
            <a:off x="1940674" y="1242768"/>
            <a:ext cx="697190" cy="840233"/>
          </a:xfrm>
          <a:prstGeom prst="lef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4" name="Left-Up Arrow 13"/>
          <p:cNvSpPr/>
          <p:nvPr/>
        </p:nvSpPr>
        <p:spPr>
          <a:xfrm flipH="1">
            <a:off x="1061668" y="4667058"/>
            <a:ext cx="697190" cy="840233"/>
          </a:xfrm>
          <a:prstGeom prst="leftUpArrow">
            <a:avLst>
              <a:gd name="adj1" fmla="val 25000"/>
              <a:gd name="adj2" fmla="val 25000"/>
              <a:gd name="adj3" fmla="val 4484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5" name="Left-Up Arrow 14"/>
          <p:cNvSpPr/>
          <p:nvPr/>
        </p:nvSpPr>
        <p:spPr>
          <a:xfrm rot="10800000" flipH="1">
            <a:off x="7845464" y="1314289"/>
            <a:ext cx="697190" cy="840233"/>
          </a:xfrm>
          <a:prstGeom prst="lef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6" name="Left-Up Arrow 15"/>
          <p:cNvSpPr/>
          <p:nvPr/>
        </p:nvSpPr>
        <p:spPr>
          <a:xfrm rot="16200000" flipH="1">
            <a:off x="7916986" y="4604215"/>
            <a:ext cx="697190" cy="840233"/>
          </a:xfrm>
          <a:prstGeom prst="lef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7" name="Footer Placeholder 16"/>
          <p:cNvSpPr>
            <a:spLocks noGrp="1"/>
          </p:cNvSpPr>
          <p:nvPr>
            <p:ph type="ftr" sz="quarter" idx="11"/>
          </p:nvPr>
        </p:nvSpPr>
        <p:spPr/>
        <p:txBody>
          <a:bodyPr/>
          <a:lstStyle/>
          <a:p>
            <a:r>
              <a:rPr lang="en-US" smtClean="0"/>
              <a:t>LAgosta@UChicago.edu / 773-203-0269</a:t>
            </a:r>
            <a:endParaRPr lang="en-US"/>
          </a:p>
        </p:txBody>
      </p:sp>
      <p:sp>
        <p:nvSpPr>
          <p:cNvPr id="18" name="Slide Number Placeholder 17"/>
          <p:cNvSpPr>
            <a:spLocks noGrp="1"/>
          </p:cNvSpPr>
          <p:nvPr>
            <p:ph type="sldNum" sz="quarter" idx="12"/>
          </p:nvPr>
        </p:nvSpPr>
        <p:spPr/>
        <p:txBody>
          <a:bodyPr/>
          <a:lstStyle/>
          <a:p>
            <a:fld id="{3324F8ED-E322-E246-8945-4C7414AAACCB}" type="slidenum">
              <a:rPr lang="en-US" smtClean="0"/>
              <a:t>19</a:t>
            </a:fld>
            <a:endParaRPr lang="en-US"/>
          </a:p>
        </p:txBody>
      </p:sp>
      <p:sp>
        <p:nvSpPr>
          <p:cNvPr id="2" name="TextBox 1"/>
          <p:cNvSpPr txBox="1"/>
          <p:nvPr/>
        </p:nvSpPr>
        <p:spPr>
          <a:xfrm>
            <a:off x="4953833" y="1370734"/>
            <a:ext cx="443225" cy="369332"/>
          </a:xfrm>
          <a:prstGeom prst="rect">
            <a:avLst/>
          </a:prstGeom>
          <a:noFill/>
        </p:spPr>
        <p:txBody>
          <a:bodyPr wrap="none" rtlCol="0">
            <a:spAutoFit/>
          </a:bodyPr>
          <a:lstStyle/>
          <a:p>
            <a:r>
              <a:rPr lang="en-US" dirty="0" smtClean="0"/>
              <a:t>[1]</a:t>
            </a:r>
            <a:endParaRPr lang="en-US" dirty="0"/>
          </a:p>
        </p:txBody>
      </p:sp>
      <p:sp>
        <p:nvSpPr>
          <p:cNvPr id="3" name="TextBox 2"/>
          <p:cNvSpPr txBox="1"/>
          <p:nvPr/>
        </p:nvSpPr>
        <p:spPr>
          <a:xfrm>
            <a:off x="2289270" y="2500126"/>
            <a:ext cx="443225" cy="369332"/>
          </a:xfrm>
          <a:prstGeom prst="rect">
            <a:avLst/>
          </a:prstGeom>
          <a:noFill/>
        </p:spPr>
        <p:txBody>
          <a:bodyPr wrap="none" rtlCol="0">
            <a:spAutoFit/>
          </a:bodyPr>
          <a:lstStyle/>
          <a:p>
            <a:r>
              <a:rPr lang="en-US" dirty="0" smtClean="0"/>
              <a:t>[2]</a:t>
            </a:r>
            <a:endParaRPr lang="en-US" dirty="0"/>
          </a:p>
        </p:txBody>
      </p:sp>
      <p:sp>
        <p:nvSpPr>
          <p:cNvPr id="20" name="TextBox 19"/>
          <p:cNvSpPr txBox="1"/>
          <p:nvPr/>
        </p:nvSpPr>
        <p:spPr>
          <a:xfrm>
            <a:off x="7269623" y="2295138"/>
            <a:ext cx="443225" cy="369332"/>
          </a:xfrm>
          <a:prstGeom prst="rect">
            <a:avLst/>
          </a:prstGeom>
          <a:noFill/>
        </p:spPr>
        <p:txBody>
          <a:bodyPr wrap="none" rtlCol="0">
            <a:spAutoFit/>
          </a:bodyPr>
          <a:lstStyle/>
          <a:p>
            <a:r>
              <a:rPr lang="en-US" dirty="0" smtClean="0"/>
              <a:t>[3]</a:t>
            </a:r>
            <a:endParaRPr lang="en-US" dirty="0"/>
          </a:p>
        </p:txBody>
      </p:sp>
      <p:sp>
        <p:nvSpPr>
          <p:cNvPr id="21" name="TextBox 20"/>
          <p:cNvSpPr txBox="1"/>
          <p:nvPr/>
        </p:nvSpPr>
        <p:spPr>
          <a:xfrm>
            <a:off x="4953833" y="4112774"/>
            <a:ext cx="443225" cy="369332"/>
          </a:xfrm>
          <a:prstGeom prst="rect">
            <a:avLst/>
          </a:prstGeom>
          <a:noFill/>
        </p:spPr>
        <p:txBody>
          <a:bodyPr wrap="none" rtlCol="0">
            <a:spAutoFit/>
          </a:bodyPr>
          <a:lstStyle/>
          <a:p>
            <a:r>
              <a:rPr lang="en-US" dirty="0" smtClean="0"/>
              <a:t>[4]</a:t>
            </a:r>
            <a:endParaRPr lang="en-US" dirty="0"/>
          </a:p>
        </p:txBody>
      </p:sp>
      <p:sp>
        <p:nvSpPr>
          <p:cNvPr id="19" name="Rectangle 18"/>
          <p:cNvSpPr/>
          <p:nvPr/>
        </p:nvSpPr>
        <p:spPr>
          <a:xfrm>
            <a:off x="61167" y="5882489"/>
            <a:ext cx="2492990" cy="338554"/>
          </a:xfrm>
          <a:prstGeom prst="rect">
            <a:avLst/>
          </a:prstGeom>
        </p:spPr>
        <p:txBody>
          <a:bodyPr wrap="none">
            <a:spAutoFit/>
          </a:bodyPr>
          <a:lstStyle/>
          <a:p>
            <a:r>
              <a:rPr lang="en-US" sz="1600" b="1" dirty="0"/>
              <a:t>http://</a:t>
            </a:r>
            <a:r>
              <a:rPr lang="en-US" sz="1600" b="1" dirty="0" err="1"/>
              <a:t>tinyurl.com</a:t>
            </a:r>
            <a:r>
              <a:rPr lang="en-US" sz="1600" b="1" dirty="0"/>
              <a:t>/hdrh3es</a:t>
            </a:r>
            <a:endParaRPr lang="en-US" sz="1600" dirty="0"/>
          </a:p>
        </p:txBody>
      </p:sp>
    </p:spTree>
    <p:extLst>
      <p:ext uri="{BB962C8B-B14F-4D97-AF65-F5344CB8AC3E}">
        <p14:creationId xmlns:p14="http://schemas.microsoft.com/office/powerpoint/2010/main" val="12742705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14375" y="841375"/>
            <a:ext cx="7826375" cy="6001642"/>
          </a:xfrm>
          <a:prstGeom prst="rect">
            <a:avLst/>
          </a:prstGeom>
        </p:spPr>
        <p:txBody>
          <a:bodyPr wrap="square">
            <a:spAutoFit/>
          </a:bodyPr>
          <a:lstStyle/>
          <a:p>
            <a:r>
              <a:rPr lang="en-US" sz="3200" dirty="0" smtClean="0"/>
              <a:t>Standard Edition of Freud’s Works (SE), </a:t>
            </a:r>
            <a:r>
              <a:rPr lang="en-US" sz="3200" dirty="0"/>
              <a:t>18, 235: </a:t>
            </a:r>
            <a:r>
              <a:rPr lang="en-US" sz="3200" dirty="0" smtClean="0"/>
              <a:t> </a:t>
            </a:r>
            <a:r>
              <a:rPr lang="en-US" sz="3200" b="1" dirty="0"/>
              <a:t>Psychoanalysis </a:t>
            </a:r>
            <a:r>
              <a:rPr lang="en-US" sz="3200" dirty="0"/>
              <a:t>is the name </a:t>
            </a:r>
            <a:endParaRPr lang="en-US" sz="3200" dirty="0" smtClean="0"/>
          </a:p>
          <a:p>
            <a:pPr marL="514350" indent="-514350">
              <a:buAutoNum type="arabicParenBoth"/>
            </a:pPr>
            <a:r>
              <a:rPr lang="en-US" sz="3200" dirty="0" smtClean="0"/>
              <a:t>of </a:t>
            </a:r>
            <a:r>
              <a:rPr lang="en-US" sz="3200" dirty="0"/>
              <a:t>a procedure (</a:t>
            </a:r>
            <a:r>
              <a:rPr lang="en-US" sz="3200" i="1" dirty="0" err="1"/>
              <a:t>Verfahren</a:t>
            </a:r>
            <a:r>
              <a:rPr lang="en-US" sz="3200" dirty="0"/>
              <a:t>) for the investigation of mental processes which are almost inaccessible in any other way</a:t>
            </a:r>
            <a:r>
              <a:rPr lang="en-US" sz="3200" dirty="0" smtClean="0"/>
              <a:t>.</a:t>
            </a:r>
          </a:p>
          <a:p>
            <a:pPr marL="514350" indent="-514350">
              <a:buAutoNum type="arabicParenBoth"/>
            </a:pPr>
            <a:r>
              <a:rPr lang="en-US" sz="3200" dirty="0" smtClean="0"/>
              <a:t> of </a:t>
            </a:r>
            <a:r>
              <a:rPr lang="en-US" sz="3200" dirty="0"/>
              <a:t>a method (based upon that investigation) for the treatment of neurotic disorders and </a:t>
            </a:r>
            <a:endParaRPr lang="en-US" sz="3200" dirty="0" smtClean="0"/>
          </a:p>
          <a:p>
            <a:pPr marL="514350" indent="-514350">
              <a:buAutoNum type="arabicParenBoth"/>
            </a:pPr>
            <a:r>
              <a:rPr lang="en-US" sz="3200" dirty="0" smtClean="0"/>
              <a:t>of </a:t>
            </a:r>
            <a:r>
              <a:rPr lang="en-US" sz="3200" dirty="0"/>
              <a:t>a collection of psychological information obtained along those lines, which is gradually being accumulated into a new scientific discipline </a:t>
            </a:r>
          </a:p>
        </p:txBody>
      </p:sp>
      <p:sp>
        <p:nvSpPr>
          <p:cNvPr id="2" name="Footer Placeholder 1"/>
          <p:cNvSpPr>
            <a:spLocks noGrp="1"/>
          </p:cNvSpPr>
          <p:nvPr>
            <p:ph type="ftr" sz="quarter" idx="11"/>
          </p:nvPr>
        </p:nvSpPr>
        <p:spPr/>
        <p:txBody>
          <a:bodyPr/>
          <a:lstStyle/>
          <a:p>
            <a:r>
              <a:rPr lang="en-US" smtClean="0"/>
              <a:t>LAgosta@UChicago.edu / 773-203-0269</a:t>
            </a:r>
            <a:endParaRPr lang="en-US"/>
          </a:p>
        </p:txBody>
      </p:sp>
      <p:sp>
        <p:nvSpPr>
          <p:cNvPr id="3" name="Slide Number Placeholder 2"/>
          <p:cNvSpPr>
            <a:spLocks noGrp="1"/>
          </p:cNvSpPr>
          <p:nvPr>
            <p:ph type="sldNum" sz="quarter" idx="12"/>
          </p:nvPr>
        </p:nvSpPr>
        <p:spPr/>
        <p:txBody>
          <a:bodyPr/>
          <a:lstStyle/>
          <a:p>
            <a:fld id="{687D7A59-36E2-48B9-B146-C1E59501F63F}" type="slidenum">
              <a:rPr lang="en-US" smtClean="0"/>
              <a:pPr/>
              <a:t>20</a:t>
            </a:fld>
            <a:endParaRPr lang="en-US"/>
          </a:p>
        </p:txBody>
      </p:sp>
    </p:spTree>
    <p:extLst>
      <p:ext uri="{BB962C8B-B14F-4D97-AF65-F5344CB8AC3E}">
        <p14:creationId xmlns:p14="http://schemas.microsoft.com/office/powerpoint/2010/main" val="19460437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Sigmund Freud, Innovator</a:t>
            </a:r>
            <a:endParaRPr lang="en-US" dirty="0"/>
          </a:p>
        </p:txBody>
      </p:sp>
      <p:sp>
        <p:nvSpPr>
          <p:cNvPr id="3" name="Content Placeholder 2"/>
          <p:cNvSpPr>
            <a:spLocks noGrp="1"/>
          </p:cNvSpPr>
          <p:nvPr>
            <p:ph idx="1"/>
          </p:nvPr>
        </p:nvSpPr>
        <p:spPr>
          <a:xfrm>
            <a:off x="457200" y="1600200"/>
            <a:ext cx="8686800" cy="4525963"/>
          </a:xfrm>
        </p:spPr>
        <p:txBody>
          <a:bodyPr>
            <a:normAutofit/>
          </a:bodyPr>
          <a:lstStyle/>
          <a:p>
            <a:r>
              <a:rPr lang="en-US" dirty="0" smtClean="0"/>
              <a:t>Dreams have meaning and require interpretation to distinguish surface and deep structure – the royal road to the unconscious</a:t>
            </a:r>
          </a:p>
          <a:p>
            <a:r>
              <a:rPr lang="en-US" dirty="0" smtClean="0"/>
              <a:t>Hysterical and obsessive symptoms have meaning – relating to sexual and aggressive impulses </a:t>
            </a:r>
          </a:p>
          <a:p>
            <a:r>
              <a:rPr lang="en-US" dirty="0" smtClean="0"/>
              <a:t>Infantile Sexuality (1905): </a:t>
            </a:r>
            <a:r>
              <a:rPr lang="en-US" dirty="0"/>
              <a:t>c</a:t>
            </a:r>
            <a:r>
              <a:rPr lang="en-US" dirty="0" smtClean="0"/>
              <a:t>hildren are sexual beings, albeit in an immature way, and intensely interested in from where babies come</a:t>
            </a:r>
          </a:p>
          <a:p>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LAgosta@UChicago.edu / 773-203-0269</a:t>
            </a:r>
            <a:endParaRPr lang="en-US"/>
          </a:p>
        </p:txBody>
      </p:sp>
      <p:sp>
        <p:nvSpPr>
          <p:cNvPr id="5" name="Slide Number Placeholder 4"/>
          <p:cNvSpPr>
            <a:spLocks noGrp="1"/>
          </p:cNvSpPr>
          <p:nvPr>
            <p:ph type="sldNum" sz="quarter" idx="12"/>
          </p:nvPr>
        </p:nvSpPr>
        <p:spPr/>
        <p:txBody>
          <a:bodyPr/>
          <a:lstStyle/>
          <a:p>
            <a:fld id="{687D7A59-36E2-48B9-B146-C1E59501F63F}" type="slidenum">
              <a:rPr lang="en-US" smtClean="0"/>
              <a:pPr/>
              <a:t>21</a:t>
            </a:fld>
            <a:endParaRPr lang="en-US"/>
          </a:p>
        </p:txBody>
      </p:sp>
    </p:spTree>
    <p:extLst>
      <p:ext uri="{BB962C8B-B14F-4D97-AF65-F5344CB8AC3E}">
        <p14:creationId xmlns:p14="http://schemas.microsoft.com/office/powerpoint/2010/main" val="15581734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Sigmund Freud, for example:</a:t>
            </a:r>
            <a:endParaRPr lang="en-US" dirty="0"/>
          </a:p>
        </p:txBody>
      </p:sp>
      <p:sp>
        <p:nvSpPr>
          <p:cNvPr id="3" name="Content Placeholder 2"/>
          <p:cNvSpPr>
            <a:spLocks noGrp="1"/>
          </p:cNvSpPr>
          <p:nvPr>
            <p:ph idx="1"/>
          </p:nvPr>
        </p:nvSpPr>
        <p:spPr>
          <a:xfrm>
            <a:off x="457200" y="1600200"/>
            <a:ext cx="8686800" cy="4525963"/>
          </a:xfrm>
        </p:spPr>
        <p:txBody>
          <a:bodyPr>
            <a:normAutofit/>
          </a:bodyPr>
          <a:lstStyle/>
          <a:p>
            <a:r>
              <a:rPr lang="en-US" dirty="0" smtClean="0"/>
              <a:t>Richard Kraft-Ebbing identified some 250 sexual perversions [ a technical term] – each a separate pathology</a:t>
            </a:r>
          </a:p>
          <a:p>
            <a:r>
              <a:rPr lang="en-US" dirty="0" smtClean="0"/>
              <a:t>Freud unified the field by identifying a single unified sex drive that was diverse in its diverse, multiple sexual objects – distinguishing the sexual drive from its object and aim – “we are all perverts now” in the limited sense that infantile forms of sexuality are expressed in dreams, neurotic disorder and the “slips” of ordinary people</a:t>
            </a:r>
          </a:p>
          <a:p>
            <a:endParaRPr lang="en-US" dirty="0" smtClean="0"/>
          </a:p>
          <a:p>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LAgosta@UChicago.edu / 773-203-0269</a:t>
            </a:r>
            <a:endParaRPr lang="en-US"/>
          </a:p>
        </p:txBody>
      </p:sp>
      <p:sp>
        <p:nvSpPr>
          <p:cNvPr id="5" name="Slide Number Placeholder 4"/>
          <p:cNvSpPr>
            <a:spLocks noGrp="1"/>
          </p:cNvSpPr>
          <p:nvPr>
            <p:ph type="sldNum" sz="quarter" idx="12"/>
          </p:nvPr>
        </p:nvSpPr>
        <p:spPr/>
        <p:txBody>
          <a:bodyPr/>
          <a:lstStyle/>
          <a:p>
            <a:fld id="{687D7A59-36E2-48B9-B146-C1E59501F63F}" type="slidenum">
              <a:rPr lang="en-US" smtClean="0"/>
              <a:pPr/>
              <a:t>22</a:t>
            </a:fld>
            <a:endParaRPr lang="en-US"/>
          </a:p>
        </p:txBody>
      </p:sp>
    </p:spTree>
    <p:extLst>
      <p:ext uri="{BB962C8B-B14F-4D97-AF65-F5344CB8AC3E}">
        <p14:creationId xmlns:p14="http://schemas.microsoft.com/office/powerpoint/2010/main" val="1112552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82707" y="2151529"/>
            <a:ext cx="7697694" cy="3974634"/>
          </a:xfrm>
        </p:spPr>
        <p:txBody>
          <a:bodyPr>
            <a:normAutofit fontScale="92500" lnSpcReduction="20000"/>
          </a:bodyPr>
          <a:lstStyle/>
          <a:p>
            <a:r>
              <a:rPr lang="en-US" dirty="0" smtClean="0"/>
              <a:t>Using more</a:t>
            </a:r>
          </a:p>
          <a:p>
            <a:r>
              <a:rPr lang="en-US" dirty="0" smtClean="0"/>
              <a:t>Control issues</a:t>
            </a:r>
          </a:p>
          <a:p>
            <a:r>
              <a:rPr lang="en-US" dirty="0" smtClean="0"/>
              <a:t>Time investment</a:t>
            </a:r>
          </a:p>
          <a:p>
            <a:r>
              <a:rPr lang="en-US" dirty="0" smtClean="0"/>
              <a:t>Craving</a:t>
            </a:r>
          </a:p>
          <a:p>
            <a:r>
              <a:rPr lang="en-US" dirty="0" smtClean="0"/>
              <a:t>Obligations shirked</a:t>
            </a:r>
          </a:p>
          <a:p>
            <a:r>
              <a:rPr lang="en-US" dirty="0" smtClean="0"/>
              <a:t>Worsening interpersonal/social relations</a:t>
            </a:r>
          </a:p>
          <a:p>
            <a:r>
              <a:rPr lang="en-US" dirty="0" smtClean="0"/>
              <a:t>Reduction of other activities</a:t>
            </a:r>
          </a:p>
          <a:p>
            <a:r>
              <a:rPr lang="en-US" dirty="0" smtClean="0"/>
              <a:t>Physical dangers ignored</a:t>
            </a:r>
          </a:p>
          <a:p>
            <a:r>
              <a:rPr lang="en-US" dirty="0" smtClean="0"/>
              <a:t>Medical/psychological warnings ignored</a:t>
            </a:r>
          </a:p>
          <a:p>
            <a:r>
              <a:rPr lang="en-US" dirty="0" smtClean="0"/>
              <a:t>Tolerance</a:t>
            </a:r>
          </a:p>
          <a:p>
            <a:r>
              <a:rPr lang="en-US" dirty="0" smtClean="0"/>
              <a:t>Withdrawal</a:t>
            </a:r>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23</a:t>
            </a:fld>
            <a:endParaRPr lang="en-US"/>
          </a:p>
        </p:txBody>
      </p:sp>
      <p:sp>
        <p:nvSpPr>
          <p:cNvPr id="5" name="Title 4"/>
          <p:cNvSpPr>
            <a:spLocks noGrp="1"/>
          </p:cNvSpPr>
          <p:nvPr>
            <p:ph type="title"/>
          </p:nvPr>
        </p:nvSpPr>
        <p:spPr/>
        <p:txBody>
          <a:bodyPr/>
          <a:lstStyle/>
          <a:p>
            <a:r>
              <a:rPr lang="en-US" dirty="0" smtClean="0"/>
              <a:t>Alcohol (substance abuse)</a:t>
            </a:r>
            <a:endParaRPr lang="en-US" dirty="0"/>
          </a:p>
        </p:txBody>
      </p:sp>
    </p:spTree>
    <p:extLst>
      <p:ext uri="{BB962C8B-B14F-4D97-AF65-F5344CB8AC3E}">
        <p14:creationId xmlns:p14="http://schemas.microsoft.com/office/powerpoint/2010/main" val="1641428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Bill Wilson and Bob Smith, MD: Traditional approach – 12 steps – </a:t>
            </a:r>
            <a:r>
              <a:rPr lang="en-US" dirty="0" err="1" smtClean="0"/>
              <a:t>Hazelden</a:t>
            </a:r>
            <a:r>
              <a:rPr lang="en-US" dirty="0" smtClean="0"/>
              <a:t> / Betty Ford and (separately) Reverend Vern Johnson (Minnesota Model)</a:t>
            </a:r>
          </a:p>
          <a:p>
            <a:r>
              <a:rPr lang="en-US" dirty="0" smtClean="0"/>
              <a:t>Evidence shows AA is not a Silver Bullet – wouldn’t it be nice? It works well for those for whom it works</a:t>
            </a:r>
          </a:p>
          <a:p>
            <a:r>
              <a:rPr lang="en-US" dirty="0" smtClean="0"/>
              <a:t>Alternatives? </a:t>
            </a:r>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24</a:t>
            </a:fld>
            <a:endParaRPr lang="en-US"/>
          </a:p>
        </p:txBody>
      </p:sp>
      <p:sp>
        <p:nvSpPr>
          <p:cNvPr id="5" name="Title 4"/>
          <p:cNvSpPr>
            <a:spLocks noGrp="1"/>
          </p:cNvSpPr>
          <p:nvPr>
            <p:ph type="title"/>
          </p:nvPr>
        </p:nvSpPr>
        <p:spPr/>
        <p:txBody>
          <a:bodyPr/>
          <a:lstStyle/>
          <a:p>
            <a:r>
              <a:rPr lang="en-US" dirty="0" smtClean="0"/>
              <a:t>Alcohol (substance abuse)</a:t>
            </a:r>
            <a:endParaRPr lang="en-US" dirty="0"/>
          </a:p>
        </p:txBody>
      </p:sp>
    </p:spTree>
    <p:extLst>
      <p:ext uri="{BB962C8B-B14F-4D97-AF65-F5344CB8AC3E}">
        <p14:creationId xmlns:p14="http://schemas.microsoft.com/office/powerpoint/2010/main" val="21161465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1" y="2330824"/>
            <a:ext cx="7823200" cy="3795339"/>
          </a:xfrm>
        </p:spPr>
        <p:txBody>
          <a:bodyPr>
            <a:normAutofit fontScale="92500" lnSpcReduction="10000"/>
          </a:bodyPr>
          <a:lstStyle/>
          <a:p>
            <a:r>
              <a:rPr lang="en-US" dirty="0" smtClean="0"/>
              <a:t>Ask about the benefits of drinking on the table – relaxation, fun, social relations, dulling of pain/suffering, and so on</a:t>
            </a:r>
          </a:p>
          <a:p>
            <a:r>
              <a:rPr lang="en-US" dirty="0" smtClean="0"/>
              <a:t>Change </a:t>
            </a:r>
            <a:r>
              <a:rPr lang="en-US" dirty="0"/>
              <a:t>Talk: The individuals says, “I know I should stop drinking.” You ask: Why do you say “I know I should stop drinking.” Drill down on that</a:t>
            </a:r>
            <a:r>
              <a:rPr lang="en-US" dirty="0" smtClean="0"/>
              <a:t>.</a:t>
            </a:r>
          </a:p>
          <a:p>
            <a:r>
              <a:rPr lang="en-US" dirty="0" smtClean="0"/>
              <a:t>Decisional Grid: Ask the individual about Pro and Con as regards Changing or Not Changing. The Pro Change must out weight the Con Change and the Con Not Changing and the Pro Not Changing </a:t>
            </a:r>
          </a:p>
          <a:p>
            <a:r>
              <a:rPr lang="en-US" dirty="0" smtClean="0"/>
              <a:t>Readiness Ruler [1 – 10]: Why did you say 3 and not a 0? What would it take to get you to a 4? </a:t>
            </a:r>
            <a:endParaRPr lang="en-US" dirty="0"/>
          </a:p>
        </p:txBody>
      </p:sp>
      <p:sp>
        <p:nvSpPr>
          <p:cNvPr id="3" name="Footer Placeholder 2"/>
          <p:cNvSpPr>
            <a:spLocks noGrp="1"/>
          </p:cNvSpPr>
          <p:nvPr>
            <p:ph type="ftr" sz="quarter" idx="11"/>
          </p:nvPr>
        </p:nvSpPr>
        <p:spPr/>
        <p:txBody>
          <a:bodyPr/>
          <a:lstStyle/>
          <a:p>
            <a:r>
              <a:rPr lang="en-US" smtClean="0"/>
              <a:t>(c) Lou Agosta, PhD / 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25</a:t>
            </a:fld>
            <a:endParaRPr lang="en-US"/>
          </a:p>
        </p:txBody>
      </p:sp>
      <p:sp>
        <p:nvSpPr>
          <p:cNvPr id="5" name="Title 4"/>
          <p:cNvSpPr>
            <a:spLocks noGrp="1"/>
          </p:cNvSpPr>
          <p:nvPr>
            <p:ph type="title"/>
          </p:nvPr>
        </p:nvSpPr>
        <p:spPr/>
        <p:txBody>
          <a:bodyPr>
            <a:normAutofit fontScale="90000"/>
          </a:bodyPr>
          <a:lstStyle/>
          <a:p>
            <a:r>
              <a:rPr lang="en-US" dirty="0" smtClean="0"/>
              <a:t/>
            </a:r>
            <a:br>
              <a:rPr lang="en-US" dirty="0" smtClean="0"/>
            </a:br>
            <a:r>
              <a:rPr lang="en-US" dirty="0" smtClean="0"/>
              <a:t> Motivational Interviewing</a:t>
            </a:r>
            <a:endParaRPr lang="en-US" dirty="0"/>
          </a:p>
        </p:txBody>
      </p:sp>
    </p:spTree>
    <p:extLst>
      <p:ext uri="{BB962C8B-B14F-4D97-AF65-F5344CB8AC3E}">
        <p14:creationId xmlns:p14="http://schemas.microsoft.com/office/powerpoint/2010/main" val="28803572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166470"/>
            <a:ext cx="8229599" cy="4228353"/>
          </a:xfrm>
        </p:spPr>
        <p:txBody>
          <a:bodyPr>
            <a:normAutofit/>
          </a:bodyPr>
          <a:lstStyle/>
          <a:p>
            <a:r>
              <a:rPr lang="en-US" dirty="0" smtClean="0"/>
              <a:t>Politely putting the individuals on a list, waiting to get permission to change; and they wait until they get permission to change, even in a single conversation</a:t>
            </a:r>
          </a:p>
          <a:p>
            <a:r>
              <a:rPr lang="en-US" dirty="0" smtClean="0"/>
              <a:t>Different therapists doing the same thing have different out comes </a:t>
            </a:r>
          </a:p>
          <a:p>
            <a:r>
              <a:rPr lang="en-US" dirty="0" smtClean="0"/>
              <a:t>Accurate Empathy Scale [</a:t>
            </a:r>
            <a:r>
              <a:rPr lang="en-US" dirty="0" err="1" smtClean="0"/>
              <a:t>Truax</a:t>
            </a:r>
            <a:r>
              <a:rPr lang="en-US" dirty="0" smtClean="0"/>
              <a:t> and Corker, Roger’s students]</a:t>
            </a:r>
            <a:endParaRPr lang="en-US" dirty="0"/>
          </a:p>
        </p:txBody>
      </p:sp>
      <p:sp>
        <p:nvSpPr>
          <p:cNvPr id="3" name="Footer Placeholder 2"/>
          <p:cNvSpPr>
            <a:spLocks noGrp="1"/>
          </p:cNvSpPr>
          <p:nvPr>
            <p:ph type="ftr" sz="quarter" idx="11"/>
          </p:nvPr>
        </p:nvSpPr>
        <p:spPr/>
        <p:txBody>
          <a:bodyPr/>
          <a:lstStyle/>
          <a:p>
            <a:r>
              <a:rPr lang="en-US" smtClean="0"/>
              <a:t>(c) Lou Agosta, PhD / 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26</a:t>
            </a:fld>
            <a:endParaRPr lang="en-US"/>
          </a:p>
        </p:txBody>
      </p:sp>
      <p:sp>
        <p:nvSpPr>
          <p:cNvPr id="5" name="Title 4"/>
          <p:cNvSpPr>
            <a:spLocks noGrp="1"/>
          </p:cNvSpPr>
          <p:nvPr>
            <p:ph type="title"/>
          </p:nvPr>
        </p:nvSpPr>
        <p:spPr/>
        <p:txBody>
          <a:bodyPr/>
          <a:lstStyle/>
          <a:p>
            <a:r>
              <a:rPr lang="en-US" dirty="0" smtClean="0"/>
              <a:t>Motivational Interviewing</a:t>
            </a:r>
            <a:endParaRPr lang="en-US" dirty="0"/>
          </a:p>
        </p:txBody>
      </p:sp>
    </p:spTree>
    <p:extLst>
      <p:ext uri="{BB962C8B-B14F-4D97-AF65-F5344CB8AC3E}">
        <p14:creationId xmlns:p14="http://schemas.microsoft.com/office/powerpoint/2010/main" val="24645278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A high level of skillfulness in what Roger’s called accurate empathy makes you a better behavioral therapist</a:t>
            </a:r>
          </a:p>
          <a:p>
            <a:r>
              <a:rPr lang="en-US" dirty="0" smtClean="0"/>
              <a:t>Accounting for 2/3 of the clients drinking by how well the therapist was listening at six months out </a:t>
            </a:r>
            <a:endParaRPr lang="en-US" dirty="0"/>
          </a:p>
        </p:txBody>
      </p:sp>
      <p:sp>
        <p:nvSpPr>
          <p:cNvPr id="3" name="Footer Placeholder 2"/>
          <p:cNvSpPr>
            <a:spLocks noGrp="1"/>
          </p:cNvSpPr>
          <p:nvPr>
            <p:ph type="ftr" sz="quarter" idx="11"/>
          </p:nvPr>
        </p:nvSpPr>
        <p:spPr/>
        <p:txBody>
          <a:bodyPr/>
          <a:lstStyle/>
          <a:p>
            <a:r>
              <a:rPr lang="en-US" smtClean="0"/>
              <a:t>(c) Lou Agosta, PhD / 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27</a:t>
            </a:fld>
            <a:endParaRPr lang="en-US"/>
          </a:p>
        </p:txBody>
      </p:sp>
      <p:sp>
        <p:nvSpPr>
          <p:cNvPr id="5" name="Title 4"/>
          <p:cNvSpPr>
            <a:spLocks noGrp="1"/>
          </p:cNvSpPr>
          <p:nvPr>
            <p:ph type="title"/>
          </p:nvPr>
        </p:nvSpPr>
        <p:spPr/>
        <p:txBody>
          <a:bodyPr/>
          <a:lstStyle/>
          <a:p>
            <a:r>
              <a:rPr lang="en-US" dirty="0" smtClean="0"/>
              <a:t>Motivational Interviewing</a:t>
            </a:r>
            <a:endParaRPr lang="en-US" dirty="0"/>
          </a:p>
        </p:txBody>
      </p:sp>
    </p:spTree>
    <p:extLst>
      <p:ext uri="{BB962C8B-B14F-4D97-AF65-F5344CB8AC3E}">
        <p14:creationId xmlns:p14="http://schemas.microsoft.com/office/powerpoint/2010/main" val="11484164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46101" y="2286000"/>
            <a:ext cx="7734300" cy="3840163"/>
          </a:xfrm>
        </p:spPr>
        <p:txBody>
          <a:bodyPr>
            <a:normAutofit/>
          </a:bodyPr>
          <a:lstStyle/>
          <a:p>
            <a:r>
              <a:rPr lang="en-US" dirty="0" smtClean="0"/>
              <a:t>Collaborative conversation style for strengthening a person’s own motivation and commitment to change</a:t>
            </a:r>
          </a:p>
          <a:p>
            <a:r>
              <a:rPr lang="en-US" dirty="0" smtClean="0"/>
              <a:t>A person-centered counseling style for addressing the common problem of ambivalence about change</a:t>
            </a:r>
          </a:p>
          <a:p>
            <a:r>
              <a:rPr lang="en-US" dirty="0" smtClean="0"/>
              <a:t>MI Spirit: Collaboration, Acceptance, Evocation [you have what you need already and together we will find it], Compassion</a:t>
            </a:r>
          </a:p>
          <a:p>
            <a:endParaRPr lang="en-US" dirty="0"/>
          </a:p>
        </p:txBody>
      </p:sp>
      <p:sp>
        <p:nvSpPr>
          <p:cNvPr id="3" name="Footer Placeholder 2"/>
          <p:cNvSpPr>
            <a:spLocks noGrp="1"/>
          </p:cNvSpPr>
          <p:nvPr>
            <p:ph type="ftr" sz="quarter" idx="11"/>
          </p:nvPr>
        </p:nvSpPr>
        <p:spPr/>
        <p:txBody>
          <a:bodyPr/>
          <a:lstStyle/>
          <a:p>
            <a:r>
              <a:rPr lang="en-US" smtClean="0"/>
              <a:t>(c) Lou Agosta, PhD / 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28</a:t>
            </a:fld>
            <a:endParaRPr lang="en-US"/>
          </a:p>
        </p:txBody>
      </p:sp>
      <p:sp>
        <p:nvSpPr>
          <p:cNvPr id="5" name="Title 4"/>
          <p:cNvSpPr>
            <a:spLocks noGrp="1"/>
          </p:cNvSpPr>
          <p:nvPr>
            <p:ph type="title"/>
          </p:nvPr>
        </p:nvSpPr>
        <p:spPr/>
        <p:txBody>
          <a:bodyPr>
            <a:normAutofit fontScale="90000"/>
          </a:bodyPr>
          <a:lstStyle/>
          <a:p>
            <a:r>
              <a:rPr lang="en-US" dirty="0" smtClean="0"/>
              <a:t>Definition: Motivational Interviewing: </a:t>
            </a:r>
            <a:endParaRPr lang="en-US" dirty="0"/>
          </a:p>
        </p:txBody>
      </p:sp>
    </p:spTree>
    <p:extLst>
      <p:ext uri="{BB962C8B-B14F-4D97-AF65-F5344CB8AC3E}">
        <p14:creationId xmlns:p14="http://schemas.microsoft.com/office/powerpoint/2010/main" val="40433022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46101" y="2286000"/>
            <a:ext cx="7734300" cy="3840163"/>
          </a:xfrm>
        </p:spPr>
        <p:txBody>
          <a:bodyPr>
            <a:normAutofit/>
          </a:bodyPr>
          <a:lstStyle/>
          <a:p>
            <a:r>
              <a:rPr lang="en-US" dirty="0" smtClean="0"/>
              <a:t>Engaging: working relationship </a:t>
            </a:r>
          </a:p>
          <a:p>
            <a:r>
              <a:rPr lang="en-US" dirty="0" smtClean="0"/>
              <a:t>Focusing: goals</a:t>
            </a:r>
          </a:p>
          <a:p>
            <a:r>
              <a:rPr lang="en-US" dirty="0" smtClean="0"/>
              <a:t>Evoking: calling forth the person’s own motivations for change</a:t>
            </a:r>
          </a:p>
          <a:p>
            <a:r>
              <a:rPr lang="en-US" dirty="0" smtClean="0"/>
              <a:t>Plan</a:t>
            </a:r>
          </a:p>
          <a:p>
            <a:r>
              <a:rPr lang="en-US" dirty="0" smtClean="0"/>
              <a:t>RESULT: Look for expansion of “change talk” and reduced “resistance,” which in turn predict behavior change outcomes</a:t>
            </a:r>
          </a:p>
          <a:p>
            <a:endParaRPr lang="en-US" dirty="0"/>
          </a:p>
        </p:txBody>
      </p:sp>
      <p:sp>
        <p:nvSpPr>
          <p:cNvPr id="3" name="Footer Placeholder 2"/>
          <p:cNvSpPr>
            <a:spLocks noGrp="1"/>
          </p:cNvSpPr>
          <p:nvPr>
            <p:ph type="ftr" sz="quarter" idx="11"/>
          </p:nvPr>
        </p:nvSpPr>
        <p:spPr/>
        <p:txBody>
          <a:bodyPr/>
          <a:lstStyle/>
          <a:p>
            <a:r>
              <a:rPr lang="en-US" smtClean="0"/>
              <a:t>(c) Lou Agosta, PhD / 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29</a:t>
            </a:fld>
            <a:endParaRPr lang="en-US"/>
          </a:p>
        </p:txBody>
      </p:sp>
      <p:sp>
        <p:nvSpPr>
          <p:cNvPr id="5" name="Title 4"/>
          <p:cNvSpPr>
            <a:spLocks noGrp="1"/>
          </p:cNvSpPr>
          <p:nvPr>
            <p:ph type="title"/>
          </p:nvPr>
        </p:nvSpPr>
        <p:spPr/>
        <p:txBody>
          <a:bodyPr>
            <a:normAutofit fontScale="90000"/>
          </a:bodyPr>
          <a:lstStyle/>
          <a:p>
            <a:r>
              <a:rPr lang="en-US" dirty="0" smtClean="0"/>
              <a:t>Definition: Motivational Interviewing: </a:t>
            </a:r>
            <a:endParaRPr lang="en-US" dirty="0"/>
          </a:p>
        </p:txBody>
      </p:sp>
    </p:spTree>
    <p:extLst>
      <p:ext uri="{BB962C8B-B14F-4D97-AF65-F5344CB8AC3E}">
        <p14:creationId xmlns:p14="http://schemas.microsoft.com/office/powerpoint/2010/main" val="35905370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The person, rather than the clinician, should make the arguments for change</a:t>
            </a:r>
          </a:p>
          <a:p>
            <a:r>
              <a:rPr lang="en-US" dirty="0" smtClean="0"/>
              <a:t>Evoke the person’s own concerns and motivations</a:t>
            </a:r>
          </a:p>
          <a:p>
            <a:r>
              <a:rPr lang="en-US" dirty="0" smtClean="0"/>
              <a:t>Listen with empathy</a:t>
            </a:r>
          </a:p>
          <a:p>
            <a:r>
              <a:rPr lang="en-US" dirty="0" smtClean="0"/>
              <a:t>Minimize resistance; don’t oppose it</a:t>
            </a:r>
          </a:p>
          <a:p>
            <a:r>
              <a:rPr lang="en-US" dirty="0" smtClean="0"/>
              <a:t>Nurture hope and optimism</a:t>
            </a:r>
          </a:p>
          <a:p>
            <a:r>
              <a:rPr lang="en-US" dirty="0" smtClean="0"/>
              <a:t>Basic Concepts (Miller, 1983: Thought of Motivational Interviewing (MI) as preparation </a:t>
            </a:r>
            <a:r>
              <a:rPr lang="en-US" smtClean="0"/>
              <a:t>for treatment)</a:t>
            </a:r>
            <a:endParaRPr lang="en-US" dirty="0"/>
          </a:p>
        </p:txBody>
      </p:sp>
      <p:sp>
        <p:nvSpPr>
          <p:cNvPr id="3" name="Footer Placeholder 2"/>
          <p:cNvSpPr>
            <a:spLocks noGrp="1"/>
          </p:cNvSpPr>
          <p:nvPr>
            <p:ph type="ftr" sz="quarter" idx="11"/>
          </p:nvPr>
        </p:nvSpPr>
        <p:spPr/>
        <p:txBody>
          <a:bodyPr/>
          <a:lstStyle/>
          <a:p>
            <a:r>
              <a:rPr lang="en-US" smtClean="0"/>
              <a:t>(c) Lou Agosta, PhD / 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30</a:t>
            </a:fld>
            <a:endParaRPr lang="en-US"/>
          </a:p>
        </p:txBody>
      </p:sp>
      <p:sp>
        <p:nvSpPr>
          <p:cNvPr id="5" name="Title 4"/>
          <p:cNvSpPr>
            <a:spLocks noGrp="1"/>
          </p:cNvSpPr>
          <p:nvPr>
            <p:ph type="title"/>
          </p:nvPr>
        </p:nvSpPr>
        <p:spPr/>
        <p:txBody>
          <a:bodyPr/>
          <a:lstStyle/>
          <a:p>
            <a:r>
              <a:rPr lang="en-US" dirty="0" smtClean="0"/>
              <a:t>Motivational Interviewing</a:t>
            </a:r>
            <a:endParaRPr lang="en-US" dirty="0"/>
          </a:p>
        </p:txBody>
      </p:sp>
    </p:spTree>
    <p:extLst>
      <p:ext uri="{BB962C8B-B14F-4D97-AF65-F5344CB8AC3E}">
        <p14:creationId xmlns:p14="http://schemas.microsoft.com/office/powerpoint/2010/main" val="5318951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46101" y="2286000"/>
            <a:ext cx="7734300" cy="3840163"/>
          </a:xfrm>
        </p:spPr>
        <p:txBody>
          <a:bodyPr>
            <a:normAutofit lnSpcReduction="10000"/>
          </a:bodyPr>
          <a:lstStyle/>
          <a:p>
            <a:r>
              <a:rPr lang="en-US" dirty="0" smtClean="0"/>
              <a:t>Miller and Baca, (1983), Correlation Between Counselor Empathy and Client Drinking at Follow Up, Behavior Therapy 14: 441 – 448,</a:t>
            </a:r>
          </a:p>
          <a:p>
            <a:r>
              <a:rPr lang="en-US" dirty="0" smtClean="0"/>
              <a:t>S. K. Valle, (1981), Interpersonal functioning of alcoholism counselors and treatment outcomes [Counselor’s Interpersonal Skill (Rogers) and Client’s Drinking Rates], Journal of Studies on Alcohol 42: 783 – 790.</a:t>
            </a:r>
          </a:p>
          <a:p>
            <a:r>
              <a:rPr lang="en-US" dirty="0" smtClean="0"/>
              <a:t>Relapse rates correlate with counselors with client centered skills (reflecting meaning)</a:t>
            </a:r>
            <a:endParaRPr lang="en-US" dirty="0"/>
          </a:p>
        </p:txBody>
      </p:sp>
      <p:sp>
        <p:nvSpPr>
          <p:cNvPr id="3" name="Footer Placeholder 2"/>
          <p:cNvSpPr>
            <a:spLocks noGrp="1"/>
          </p:cNvSpPr>
          <p:nvPr>
            <p:ph type="ftr" sz="quarter" idx="11"/>
          </p:nvPr>
        </p:nvSpPr>
        <p:spPr/>
        <p:txBody>
          <a:bodyPr/>
          <a:lstStyle/>
          <a:p>
            <a:r>
              <a:rPr lang="en-US" smtClean="0"/>
              <a:t>(c) Lou Agosta, PhD / 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31</a:t>
            </a:fld>
            <a:endParaRPr lang="en-US"/>
          </a:p>
        </p:txBody>
      </p:sp>
      <p:sp>
        <p:nvSpPr>
          <p:cNvPr id="5" name="Title 4"/>
          <p:cNvSpPr>
            <a:spLocks noGrp="1"/>
          </p:cNvSpPr>
          <p:nvPr>
            <p:ph type="title"/>
          </p:nvPr>
        </p:nvSpPr>
        <p:spPr/>
        <p:txBody>
          <a:bodyPr/>
          <a:lstStyle/>
          <a:p>
            <a:r>
              <a:rPr lang="en-US" dirty="0" smtClean="0"/>
              <a:t>Motivational Interviewing</a:t>
            </a:r>
            <a:endParaRPr lang="en-US" dirty="0"/>
          </a:p>
        </p:txBody>
      </p:sp>
    </p:spTree>
    <p:extLst>
      <p:ext uri="{BB962C8B-B14F-4D97-AF65-F5344CB8AC3E}">
        <p14:creationId xmlns:p14="http://schemas.microsoft.com/office/powerpoint/2010/main" val="40164552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46101" y="2286000"/>
            <a:ext cx="7734300" cy="3840163"/>
          </a:xfrm>
        </p:spPr>
        <p:txBody>
          <a:bodyPr>
            <a:normAutofit lnSpcReduction="10000"/>
          </a:bodyPr>
          <a:lstStyle/>
          <a:p>
            <a:r>
              <a:rPr lang="en-US" dirty="0" smtClean="0"/>
              <a:t>Miller, </a:t>
            </a:r>
            <a:r>
              <a:rPr lang="en-US" dirty="0" err="1" smtClean="0"/>
              <a:t>Benefield</a:t>
            </a:r>
            <a:r>
              <a:rPr lang="en-US" dirty="0" smtClean="0"/>
              <a:t>, and </a:t>
            </a:r>
            <a:r>
              <a:rPr lang="en-US" dirty="0" err="1" smtClean="0"/>
              <a:t>Tonigan</a:t>
            </a:r>
            <a:r>
              <a:rPr lang="en-US" dirty="0" smtClean="0"/>
              <a:t>, (1993), Comparing Counseling Styles, JCCP 61: 455 – 461.</a:t>
            </a:r>
          </a:p>
          <a:p>
            <a:r>
              <a:rPr lang="en-US" dirty="0" smtClean="0"/>
              <a:t>People were invited to get a drinking check up and were randomly assigned to a counselor with confrontational style </a:t>
            </a:r>
            <a:r>
              <a:rPr lang="en-US" dirty="0" err="1" smtClean="0"/>
              <a:t>vs</a:t>
            </a:r>
            <a:r>
              <a:rPr lang="en-US" dirty="0" smtClean="0"/>
              <a:t> supportive-reflective style [all the people who self-reported for the free check up were problem drinkers; and the one behavior on the part of the counselor that predicted client outcome: the more confrontational the counselor, the more the client drank (predicting 12-month drinking from actual in-session response)</a:t>
            </a:r>
            <a:endParaRPr lang="en-US" dirty="0"/>
          </a:p>
        </p:txBody>
      </p:sp>
      <p:sp>
        <p:nvSpPr>
          <p:cNvPr id="3" name="Footer Placeholder 2"/>
          <p:cNvSpPr>
            <a:spLocks noGrp="1"/>
          </p:cNvSpPr>
          <p:nvPr>
            <p:ph type="ftr" sz="quarter" idx="11"/>
          </p:nvPr>
        </p:nvSpPr>
        <p:spPr/>
        <p:txBody>
          <a:bodyPr/>
          <a:lstStyle/>
          <a:p>
            <a:r>
              <a:rPr lang="en-US" smtClean="0"/>
              <a:t>(c) Lou Agosta, PhD / 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32</a:t>
            </a:fld>
            <a:endParaRPr lang="en-US"/>
          </a:p>
        </p:txBody>
      </p:sp>
      <p:sp>
        <p:nvSpPr>
          <p:cNvPr id="5" name="Title 4"/>
          <p:cNvSpPr>
            <a:spLocks noGrp="1"/>
          </p:cNvSpPr>
          <p:nvPr>
            <p:ph type="title"/>
          </p:nvPr>
        </p:nvSpPr>
        <p:spPr/>
        <p:txBody>
          <a:bodyPr/>
          <a:lstStyle/>
          <a:p>
            <a:r>
              <a:rPr lang="en-US" dirty="0" smtClean="0"/>
              <a:t>Motivational Interviewing</a:t>
            </a:r>
            <a:endParaRPr lang="en-US" dirty="0"/>
          </a:p>
        </p:txBody>
      </p:sp>
    </p:spTree>
    <p:extLst>
      <p:ext uri="{BB962C8B-B14F-4D97-AF65-F5344CB8AC3E}">
        <p14:creationId xmlns:p14="http://schemas.microsoft.com/office/powerpoint/2010/main" val="37179873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46101" y="2286000"/>
            <a:ext cx="7734300" cy="3840163"/>
          </a:xfrm>
        </p:spPr>
        <p:txBody>
          <a:bodyPr>
            <a:normAutofit/>
          </a:bodyPr>
          <a:lstStyle/>
          <a:p>
            <a:r>
              <a:rPr lang="en-US" dirty="0" smtClean="0"/>
              <a:t>If you listen well, the client will emit about twice as much change talk; other wise, resistance is what often occurs</a:t>
            </a:r>
            <a:endParaRPr lang="en-US" dirty="0"/>
          </a:p>
        </p:txBody>
      </p:sp>
      <p:sp>
        <p:nvSpPr>
          <p:cNvPr id="3" name="Footer Placeholder 2"/>
          <p:cNvSpPr>
            <a:spLocks noGrp="1"/>
          </p:cNvSpPr>
          <p:nvPr>
            <p:ph type="ftr" sz="quarter" idx="11"/>
          </p:nvPr>
        </p:nvSpPr>
        <p:spPr/>
        <p:txBody>
          <a:bodyPr/>
          <a:lstStyle/>
          <a:p>
            <a:r>
              <a:rPr lang="en-US" smtClean="0"/>
              <a:t>(c) Lou Agosta, PhD / 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33</a:t>
            </a:fld>
            <a:endParaRPr lang="en-US"/>
          </a:p>
        </p:txBody>
      </p:sp>
      <p:sp>
        <p:nvSpPr>
          <p:cNvPr id="5" name="Title 4"/>
          <p:cNvSpPr>
            <a:spLocks noGrp="1"/>
          </p:cNvSpPr>
          <p:nvPr>
            <p:ph type="title"/>
          </p:nvPr>
        </p:nvSpPr>
        <p:spPr/>
        <p:txBody>
          <a:bodyPr/>
          <a:lstStyle/>
          <a:p>
            <a:r>
              <a:rPr lang="en-US" dirty="0" smtClean="0"/>
              <a:t>Motivational Interviewing</a:t>
            </a:r>
            <a:endParaRPr lang="en-US" dirty="0"/>
          </a:p>
        </p:txBody>
      </p:sp>
    </p:spTree>
    <p:extLst>
      <p:ext uri="{BB962C8B-B14F-4D97-AF65-F5344CB8AC3E}">
        <p14:creationId xmlns:p14="http://schemas.microsoft.com/office/powerpoint/2010/main" val="20155408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46101" y="2286000"/>
            <a:ext cx="7734300" cy="3840163"/>
          </a:xfrm>
        </p:spPr>
        <p:txBody>
          <a:bodyPr>
            <a:normAutofit/>
          </a:bodyPr>
          <a:lstStyle/>
          <a:p>
            <a:r>
              <a:rPr lang="en-US" dirty="0" smtClean="0"/>
              <a:t>Brief conversations can make a different</a:t>
            </a:r>
          </a:p>
          <a:p>
            <a:r>
              <a:rPr lang="en-US" dirty="0" smtClean="0"/>
              <a:t>It matters what the counselor does</a:t>
            </a:r>
          </a:p>
          <a:p>
            <a:r>
              <a:rPr lang="en-US" dirty="0" smtClean="0"/>
              <a:t>Counselor empathy predicts client change</a:t>
            </a:r>
          </a:p>
          <a:p>
            <a:r>
              <a:rPr lang="en-US" dirty="0" smtClean="0"/>
              <a:t>Confrontation undermines change</a:t>
            </a:r>
          </a:p>
          <a:p>
            <a:r>
              <a:rPr lang="en-US" dirty="0" smtClean="0"/>
              <a:t>Given a brief intervention clients went ahead and changed on their own without treatment</a:t>
            </a:r>
            <a:endParaRPr lang="en-US" dirty="0"/>
          </a:p>
        </p:txBody>
      </p:sp>
      <p:sp>
        <p:nvSpPr>
          <p:cNvPr id="3" name="Footer Placeholder 2"/>
          <p:cNvSpPr>
            <a:spLocks noGrp="1"/>
          </p:cNvSpPr>
          <p:nvPr>
            <p:ph type="ftr" sz="quarter" idx="11"/>
          </p:nvPr>
        </p:nvSpPr>
        <p:spPr/>
        <p:txBody>
          <a:bodyPr/>
          <a:lstStyle/>
          <a:p>
            <a:r>
              <a:rPr lang="en-US" smtClean="0"/>
              <a:t>(c) Lou Agosta, PhD / 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34</a:t>
            </a:fld>
            <a:endParaRPr lang="en-US"/>
          </a:p>
        </p:txBody>
      </p:sp>
      <p:sp>
        <p:nvSpPr>
          <p:cNvPr id="5" name="Title 4"/>
          <p:cNvSpPr>
            <a:spLocks noGrp="1"/>
          </p:cNvSpPr>
          <p:nvPr>
            <p:ph type="title"/>
          </p:nvPr>
        </p:nvSpPr>
        <p:spPr/>
        <p:txBody>
          <a:bodyPr/>
          <a:lstStyle/>
          <a:p>
            <a:r>
              <a:rPr lang="en-US" dirty="0" smtClean="0"/>
              <a:t>Motivational Interviewing</a:t>
            </a:r>
            <a:endParaRPr lang="en-US" dirty="0"/>
          </a:p>
        </p:txBody>
      </p:sp>
    </p:spTree>
    <p:extLst>
      <p:ext uri="{BB962C8B-B14F-4D97-AF65-F5344CB8AC3E}">
        <p14:creationId xmlns:p14="http://schemas.microsoft.com/office/powerpoint/2010/main" val="30241141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46101" y="2286000"/>
            <a:ext cx="7734300" cy="3840163"/>
          </a:xfrm>
        </p:spPr>
        <p:txBody>
          <a:bodyPr>
            <a:normAutofit/>
          </a:bodyPr>
          <a:lstStyle/>
          <a:p>
            <a:r>
              <a:rPr lang="en-US" dirty="0" smtClean="0"/>
              <a:t>Therapeutic relationship: counselor empathic/listening skill</a:t>
            </a:r>
          </a:p>
          <a:p>
            <a:r>
              <a:rPr lang="en-US" dirty="0" smtClean="0"/>
              <a:t>Evoking of client “change talk”</a:t>
            </a:r>
          </a:p>
          <a:p>
            <a:r>
              <a:rPr lang="en-US" dirty="0" smtClean="0"/>
              <a:t>Diminution of client “resistance”</a:t>
            </a:r>
          </a:p>
          <a:p>
            <a:r>
              <a:rPr lang="en-US" dirty="0" smtClean="0"/>
              <a:t>Counselor refraining from confrontation, uninvited advice, persuasion and education that undermine change [refrain from counter-therapeutic behaviors – do not scream and with addiction behavior it is also NOT recommended / general, non specific factors]</a:t>
            </a:r>
          </a:p>
          <a:p>
            <a:endParaRPr lang="en-US" dirty="0"/>
          </a:p>
        </p:txBody>
      </p:sp>
      <p:sp>
        <p:nvSpPr>
          <p:cNvPr id="3" name="Footer Placeholder 2"/>
          <p:cNvSpPr>
            <a:spLocks noGrp="1"/>
          </p:cNvSpPr>
          <p:nvPr>
            <p:ph type="ftr" sz="quarter" idx="11"/>
          </p:nvPr>
        </p:nvSpPr>
        <p:spPr/>
        <p:txBody>
          <a:bodyPr/>
          <a:lstStyle/>
          <a:p>
            <a:r>
              <a:rPr lang="en-US" smtClean="0"/>
              <a:t>(c) Lou Agosta, PhD / 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35</a:t>
            </a:fld>
            <a:endParaRPr lang="en-US"/>
          </a:p>
        </p:txBody>
      </p:sp>
      <p:sp>
        <p:nvSpPr>
          <p:cNvPr id="5" name="Title 4"/>
          <p:cNvSpPr>
            <a:spLocks noGrp="1"/>
          </p:cNvSpPr>
          <p:nvPr>
            <p:ph type="title"/>
          </p:nvPr>
        </p:nvSpPr>
        <p:spPr/>
        <p:txBody>
          <a:bodyPr>
            <a:normAutofit fontScale="90000"/>
          </a:bodyPr>
          <a:lstStyle/>
          <a:p>
            <a:r>
              <a:rPr lang="en-US" dirty="0" smtClean="0"/>
              <a:t>What matters: Motivational Interviewing: </a:t>
            </a:r>
            <a:endParaRPr lang="en-US" dirty="0"/>
          </a:p>
        </p:txBody>
      </p:sp>
    </p:spTree>
    <p:extLst>
      <p:ext uri="{BB962C8B-B14F-4D97-AF65-F5344CB8AC3E}">
        <p14:creationId xmlns:p14="http://schemas.microsoft.com/office/powerpoint/2010/main" val="27913060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46101" y="2286000"/>
            <a:ext cx="7734300" cy="3840163"/>
          </a:xfrm>
        </p:spPr>
        <p:txBody>
          <a:bodyPr>
            <a:normAutofit/>
          </a:bodyPr>
          <a:lstStyle/>
          <a:p>
            <a:r>
              <a:rPr lang="en-US" dirty="0" smtClean="0"/>
              <a:t>Removing obstacles to growth</a:t>
            </a:r>
          </a:p>
          <a:p>
            <a:r>
              <a:rPr lang="en-US" dirty="0" smtClean="0"/>
              <a:t>Exploring / clarifying personal values</a:t>
            </a:r>
          </a:p>
          <a:p>
            <a:r>
              <a:rPr lang="en-US" dirty="0" smtClean="0"/>
              <a:t>Reducing self / ideal discrepancy</a:t>
            </a:r>
          </a:p>
          <a:p>
            <a:r>
              <a:rPr lang="en-US" dirty="0" smtClean="0"/>
              <a:t>Integrity Therapy (Hobart Brower) – living authentically in life with your values – acceptance</a:t>
            </a:r>
          </a:p>
          <a:p>
            <a:r>
              <a:rPr lang="en-US" dirty="0" smtClean="0"/>
              <a:t>Maps for human growth</a:t>
            </a:r>
            <a:endParaRPr lang="en-US" dirty="0"/>
          </a:p>
        </p:txBody>
      </p:sp>
      <p:sp>
        <p:nvSpPr>
          <p:cNvPr id="3" name="Footer Placeholder 2"/>
          <p:cNvSpPr>
            <a:spLocks noGrp="1"/>
          </p:cNvSpPr>
          <p:nvPr>
            <p:ph type="ftr" sz="quarter" idx="11"/>
          </p:nvPr>
        </p:nvSpPr>
        <p:spPr/>
        <p:txBody>
          <a:bodyPr/>
          <a:lstStyle/>
          <a:p>
            <a:r>
              <a:rPr lang="en-US" smtClean="0"/>
              <a:t>(c) Lou Agosta, PhD / 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36</a:t>
            </a:fld>
            <a:endParaRPr lang="en-US"/>
          </a:p>
        </p:txBody>
      </p:sp>
      <p:sp>
        <p:nvSpPr>
          <p:cNvPr id="5" name="Title 4"/>
          <p:cNvSpPr>
            <a:spLocks noGrp="1"/>
          </p:cNvSpPr>
          <p:nvPr>
            <p:ph type="title"/>
          </p:nvPr>
        </p:nvSpPr>
        <p:spPr/>
        <p:txBody>
          <a:bodyPr>
            <a:normAutofit fontScale="90000"/>
          </a:bodyPr>
          <a:lstStyle/>
          <a:p>
            <a:r>
              <a:rPr lang="en-US" dirty="0" smtClean="0"/>
              <a:t>Promoting personal growth: Motivational Interviewing: </a:t>
            </a:r>
            <a:endParaRPr lang="en-US" dirty="0"/>
          </a:p>
        </p:txBody>
      </p:sp>
    </p:spTree>
    <p:extLst>
      <p:ext uri="{BB962C8B-B14F-4D97-AF65-F5344CB8AC3E}">
        <p14:creationId xmlns:p14="http://schemas.microsoft.com/office/powerpoint/2010/main" val="532142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Ebenezer Scrooge – a seemingly transient matter than leads to permanent change</a:t>
            </a:r>
          </a:p>
          <a:p>
            <a:r>
              <a:rPr lang="en-US" dirty="0" smtClean="0"/>
              <a:t>Jimmie Stewart, It’s a Wonderful Life</a:t>
            </a:r>
          </a:p>
          <a:p>
            <a:r>
              <a:rPr lang="en-US" dirty="0" smtClean="0"/>
              <a:t>St Paul, St Augustine, Martin Luther, Buddha, Moses, Theresa of Avila, St </a:t>
            </a:r>
            <a:r>
              <a:rPr lang="en-US" dirty="0" err="1" smtClean="0"/>
              <a:t>Bernadetter</a:t>
            </a:r>
            <a:r>
              <a:rPr lang="en-US" dirty="0" smtClean="0"/>
              <a:t>, Simone Weil, Mary Baker Eddy, John Wesley</a:t>
            </a:r>
          </a:p>
          <a:p>
            <a:r>
              <a:rPr lang="en-US" dirty="0" smtClean="0"/>
              <a:t>Joan of Arc, Florence </a:t>
            </a:r>
            <a:r>
              <a:rPr lang="en-US" dirty="0" err="1" smtClean="0"/>
              <a:t>Nightengale</a:t>
            </a:r>
            <a:r>
              <a:rPr lang="en-US" dirty="0" smtClean="0"/>
              <a:t>, Malcolm X, </a:t>
            </a:r>
            <a:r>
              <a:rPr lang="en-US" dirty="0"/>
              <a:t>J</a:t>
            </a:r>
            <a:r>
              <a:rPr lang="en-US" dirty="0" smtClean="0"/>
              <a:t>ane Addams, Bill W (Wilson)</a:t>
            </a:r>
            <a:endParaRPr lang="en-US" dirty="0"/>
          </a:p>
        </p:txBody>
      </p:sp>
      <p:sp>
        <p:nvSpPr>
          <p:cNvPr id="3" name="Footer Placeholder 2"/>
          <p:cNvSpPr>
            <a:spLocks noGrp="1"/>
          </p:cNvSpPr>
          <p:nvPr>
            <p:ph type="ftr" sz="quarter" idx="11"/>
          </p:nvPr>
        </p:nvSpPr>
        <p:spPr/>
        <p:txBody>
          <a:bodyPr/>
          <a:lstStyle/>
          <a:p>
            <a:r>
              <a:rPr lang="en-US" smtClean="0"/>
              <a:t>(c) Lou Agosta, PhD / 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37</a:t>
            </a:fld>
            <a:endParaRPr lang="en-US"/>
          </a:p>
        </p:txBody>
      </p:sp>
      <p:sp>
        <p:nvSpPr>
          <p:cNvPr id="5" name="Title 4"/>
          <p:cNvSpPr>
            <a:spLocks noGrp="1"/>
          </p:cNvSpPr>
          <p:nvPr>
            <p:ph type="title"/>
          </p:nvPr>
        </p:nvSpPr>
        <p:spPr/>
        <p:txBody>
          <a:bodyPr/>
          <a:lstStyle/>
          <a:p>
            <a:r>
              <a:rPr lang="en-US" dirty="0" smtClean="0"/>
              <a:t>Quantum Changes</a:t>
            </a:r>
            <a:endParaRPr lang="en-US" dirty="0"/>
          </a:p>
        </p:txBody>
      </p:sp>
    </p:spTree>
    <p:extLst>
      <p:ext uri="{BB962C8B-B14F-4D97-AF65-F5344CB8AC3E}">
        <p14:creationId xmlns:p14="http://schemas.microsoft.com/office/powerpoint/2010/main" val="6853568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36876"/>
            <a:ext cx="8552329" cy="4937242"/>
          </a:xfrm>
        </p:spPr>
        <p:txBody>
          <a:bodyPr>
            <a:normAutofit/>
          </a:bodyPr>
          <a:lstStyle/>
          <a:p>
            <a:r>
              <a:rPr lang="en-US" sz="2600" b="1" dirty="0" smtClean="0"/>
              <a:t>Post Traumatic Stress Disorder</a:t>
            </a:r>
          </a:p>
          <a:p>
            <a:r>
              <a:rPr lang="en-US" dirty="0" smtClean="0"/>
              <a:t>Direct experience / witness/ learn of / repeat exposure (not TV!)</a:t>
            </a:r>
          </a:p>
          <a:p>
            <a:r>
              <a:rPr lang="en-US" dirty="0" smtClean="0"/>
              <a:t>Intrusive symptoms (1/5): memories, dreams, dissociation reactions, psychological distress, physiological reactions</a:t>
            </a:r>
          </a:p>
          <a:p>
            <a:r>
              <a:rPr lang="en-US" dirty="0" smtClean="0"/>
              <a:t>Avoidance (1/2): actual memories, avoid external reminders</a:t>
            </a:r>
          </a:p>
          <a:p>
            <a:r>
              <a:rPr lang="en-US" dirty="0" smtClean="0"/>
              <a:t>Negative emotions (2/7): amnesia, negative beliefs, distortion-self-blame, negative emotional state, decreased interest, detached from others, no positive emotions</a:t>
            </a:r>
          </a:p>
          <a:p>
            <a:r>
              <a:rPr lang="en-US" dirty="0" smtClean="0"/>
              <a:t>Physiological (2/6): irritable/angry, reckless-self-destructive, </a:t>
            </a:r>
            <a:r>
              <a:rPr lang="en-US" dirty="0" err="1" smtClean="0"/>
              <a:t>hypervigilance</a:t>
            </a:r>
            <a:r>
              <a:rPr lang="en-US" dirty="0" smtClean="0"/>
              <a:t>, startle, poor concentration, sleep disturbance</a:t>
            </a:r>
          </a:p>
        </p:txBody>
      </p:sp>
      <p:sp>
        <p:nvSpPr>
          <p:cNvPr id="3" name="Title 2"/>
          <p:cNvSpPr>
            <a:spLocks noGrp="1"/>
          </p:cNvSpPr>
          <p:nvPr>
            <p:ph type="title"/>
          </p:nvPr>
        </p:nvSpPr>
        <p:spPr/>
        <p:txBody>
          <a:bodyPr/>
          <a:lstStyle/>
          <a:p>
            <a:r>
              <a:rPr lang="en-US" dirty="0" smtClean="0"/>
              <a:t>PTSD</a:t>
            </a:r>
            <a:endParaRPr lang="en-US" dirty="0"/>
          </a:p>
        </p:txBody>
      </p:sp>
      <p:sp>
        <p:nvSpPr>
          <p:cNvPr id="4" name="Footer Placeholder 3"/>
          <p:cNvSpPr>
            <a:spLocks noGrp="1"/>
          </p:cNvSpPr>
          <p:nvPr>
            <p:ph type="ftr" sz="quarter" idx="11"/>
          </p:nvPr>
        </p:nvSpPr>
        <p:spPr/>
        <p:txBody>
          <a:bodyPr/>
          <a:lstStyle/>
          <a:p>
            <a:r>
              <a:rPr lang="en-US" smtClean="0"/>
              <a:t>LAgosta@UChicago.edu / 773-203-0269</a:t>
            </a:r>
            <a:endParaRPr lang="en-US"/>
          </a:p>
        </p:txBody>
      </p:sp>
      <p:sp>
        <p:nvSpPr>
          <p:cNvPr id="5" name="Slide Number Placeholder 4"/>
          <p:cNvSpPr>
            <a:spLocks noGrp="1"/>
          </p:cNvSpPr>
          <p:nvPr>
            <p:ph type="sldNum" sz="quarter" idx="12"/>
          </p:nvPr>
        </p:nvSpPr>
        <p:spPr/>
        <p:txBody>
          <a:bodyPr/>
          <a:lstStyle/>
          <a:p>
            <a:fld id="{687D7A59-36E2-48B9-B146-C1E59501F63F}" type="slidenum">
              <a:rPr lang="en-US" smtClean="0"/>
              <a:pPr/>
              <a:t>38</a:t>
            </a:fld>
            <a:endParaRPr lang="en-US"/>
          </a:p>
        </p:txBody>
      </p:sp>
    </p:spTree>
    <p:extLst>
      <p:ext uri="{BB962C8B-B14F-4D97-AF65-F5344CB8AC3E}">
        <p14:creationId xmlns:p14="http://schemas.microsoft.com/office/powerpoint/2010/main" val="31688458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39</a:t>
            </a:fld>
            <a:endParaRPr lang="en-US"/>
          </a:p>
        </p:txBody>
      </p:sp>
      <p:sp>
        <p:nvSpPr>
          <p:cNvPr id="6" name="TextBox 3"/>
          <p:cNvSpPr txBox="1">
            <a:spLocks noChangeArrowheads="1"/>
          </p:cNvSpPr>
          <p:nvPr/>
        </p:nvSpPr>
        <p:spPr bwMode="auto">
          <a:xfrm>
            <a:off x="398463" y="820738"/>
            <a:ext cx="8334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a:t>escape</a:t>
            </a:r>
          </a:p>
        </p:txBody>
      </p:sp>
      <p:sp>
        <p:nvSpPr>
          <p:cNvPr id="7" name="Rectangle 4"/>
          <p:cNvSpPr>
            <a:spLocks noChangeArrowheads="1"/>
          </p:cNvSpPr>
          <p:nvPr/>
        </p:nvSpPr>
        <p:spPr bwMode="auto">
          <a:xfrm>
            <a:off x="2479675" y="771525"/>
            <a:ext cx="7715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safety</a:t>
            </a:r>
          </a:p>
          <a:p>
            <a:r>
              <a:rPr lang="en-US"/>
              <a:t>(trust)</a:t>
            </a:r>
          </a:p>
        </p:txBody>
      </p:sp>
      <p:sp>
        <p:nvSpPr>
          <p:cNvPr id="8" name="Rectangle 5"/>
          <p:cNvSpPr>
            <a:spLocks noChangeArrowheads="1"/>
          </p:cNvSpPr>
          <p:nvPr/>
        </p:nvSpPr>
        <p:spPr bwMode="auto">
          <a:xfrm>
            <a:off x="4233863" y="771525"/>
            <a:ext cx="19383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t>acknowledgement</a:t>
            </a:r>
          </a:p>
          <a:p>
            <a:pPr algn="ctr"/>
            <a:r>
              <a:rPr lang="en-US"/>
              <a:t>of what happened</a:t>
            </a:r>
          </a:p>
        </p:txBody>
      </p:sp>
      <p:sp>
        <p:nvSpPr>
          <p:cNvPr id="9" name="Rectangle 6"/>
          <p:cNvSpPr>
            <a:spLocks noChangeArrowheads="1"/>
          </p:cNvSpPr>
          <p:nvPr/>
        </p:nvSpPr>
        <p:spPr bwMode="auto">
          <a:xfrm>
            <a:off x="5795963" y="2149475"/>
            <a:ext cx="19843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t>acknowledgement</a:t>
            </a:r>
          </a:p>
          <a:p>
            <a:pPr algn="ctr"/>
            <a:r>
              <a:rPr lang="en-US"/>
              <a:t>of what the survivor made it mean</a:t>
            </a:r>
          </a:p>
        </p:txBody>
      </p:sp>
      <p:sp>
        <p:nvSpPr>
          <p:cNvPr id="10" name="Rectangle 8"/>
          <p:cNvSpPr>
            <a:spLocks noChangeArrowheads="1"/>
          </p:cNvSpPr>
          <p:nvPr/>
        </p:nvSpPr>
        <p:spPr bwMode="auto">
          <a:xfrm>
            <a:off x="6897688" y="3462338"/>
            <a:ext cx="1985962"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t>expectations (realistic or otherwise) of compensation for suffering</a:t>
            </a:r>
          </a:p>
        </p:txBody>
      </p:sp>
      <p:sp>
        <p:nvSpPr>
          <p:cNvPr id="11" name="Rectangle 13"/>
          <p:cNvSpPr>
            <a:spLocks noChangeArrowheads="1"/>
          </p:cNvSpPr>
          <p:nvPr/>
        </p:nvSpPr>
        <p:spPr bwMode="auto">
          <a:xfrm>
            <a:off x="331788" y="3905250"/>
            <a:ext cx="1984375"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t>survived, transformed</a:t>
            </a:r>
          </a:p>
          <a:p>
            <a:pPr algn="ctr"/>
            <a:r>
              <a:rPr lang="en-US"/>
              <a:t>abuse as a resource</a:t>
            </a:r>
          </a:p>
        </p:txBody>
      </p:sp>
      <p:sp>
        <p:nvSpPr>
          <p:cNvPr id="12" name="Rectangle 14"/>
          <p:cNvSpPr>
            <a:spLocks noChangeArrowheads="1"/>
          </p:cNvSpPr>
          <p:nvPr/>
        </p:nvSpPr>
        <p:spPr bwMode="auto">
          <a:xfrm>
            <a:off x="1966913" y="1735138"/>
            <a:ext cx="2500312"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t>re-engage with development process / access to a productive future and relatedness</a:t>
            </a:r>
          </a:p>
        </p:txBody>
      </p:sp>
      <p:sp>
        <p:nvSpPr>
          <p:cNvPr id="13" name="Rectangle 15"/>
          <p:cNvSpPr>
            <a:spLocks noChangeArrowheads="1"/>
          </p:cNvSpPr>
          <p:nvPr/>
        </p:nvSpPr>
        <p:spPr bwMode="auto">
          <a:xfrm>
            <a:off x="3376613" y="3579813"/>
            <a:ext cx="2154237"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t>Boundaries: confrontation with shame, guilt, rage, negative emotions</a:t>
            </a:r>
          </a:p>
          <a:p>
            <a:pPr algn="ctr"/>
            <a:endParaRPr lang="en-US"/>
          </a:p>
        </p:txBody>
      </p:sp>
      <p:sp>
        <p:nvSpPr>
          <p:cNvPr id="14" name="Oval 13"/>
          <p:cNvSpPr/>
          <p:nvPr/>
        </p:nvSpPr>
        <p:spPr>
          <a:xfrm>
            <a:off x="4024313" y="458788"/>
            <a:ext cx="2436812" cy="1184275"/>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Oval 14"/>
          <p:cNvSpPr/>
          <p:nvPr/>
        </p:nvSpPr>
        <p:spPr>
          <a:xfrm>
            <a:off x="257175" y="623888"/>
            <a:ext cx="1289050" cy="79375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 name="Oval 15"/>
          <p:cNvSpPr/>
          <p:nvPr/>
        </p:nvSpPr>
        <p:spPr>
          <a:xfrm>
            <a:off x="2239963" y="623888"/>
            <a:ext cx="1289050" cy="890587"/>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Oval 16"/>
          <p:cNvSpPr/>
          <p:nvPr/>
        </p:nvSpPr>
        <p:spPr>
          <a:xfrm>
            <a:off x="3208338" y="5373688"/>
            <a:ext cx="2530475" cy="142875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Oval 17"/>
          <p:cNvSpPr/>
          <p:nvPr/>
        </p:nvSpPr>
        <p:spPr>
          <a:xfrm>
            <a:off x="6602413" y="3462338"/>
            <a:ext cx="2530475" cy="142875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Oval 18"/>
          <p:cNvSpPr/>
          <p:nvPr/>
        </p:nvSpPr>
        <p:spPr>
          <a:xfrm>
            <a:off x="5507038" y="1908175"/>
            <a:ext cx="2530475" cy="142875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Oval 19"/>
          <p:cNvSpPr/>
          <p:nvPr/>
        </p:nvSpPr>
        <p:spPr>
          <a:xfrm>
            <a:off x="68263" y="3762375"/>
            <a:ext cx="2530475" cy="142875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Oval 20"/>
          <p:cNvSpPr/>
          <p:nvPr/>
        </p:nvSpPr>
        <p:spPr>
          <a:xfrm>
            <a:off x="3232150" y="3514725"/>
            <a:ext cx="2530475" cy="142875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Oval 21"/>
          <p:cNvSpPr/>
          <p:nvPr/>
        </p:nvSpPr>
        <p:spPr>
          <a:xfrm>
            <a:off x="1966913" y="1689100"/>
            <a:ext cx="2530475" cy="142875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23" name="Straight Arrow Connector 22"/>
          <p:cNvCxnSpPr/>
          <p:nvPr/>
        </p:nvCxnSpPr>
        <p:spPr>
          <a:xfrm>
            <a:off x="3573463" y="808038"/>
            <a:ext cx="357187" cy="0"/>
          </a:xfrm>
          <a:prstGeom prst="straightConnector1">
            <a:avLst/>
          </a:prstGeom>
          <a:ln>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flipH="1">
            <a:off x="5213350" y="2967038"/>
            <a:ext cx="346075" cy="520700"/>
          </a:xfrm>
          <a:prstGeom prst="straightConnector1">
            <a:avLst/>
          </a:prstGeom>
          <a:ln>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H="1">
            <a:off x="5795963" y="5032375"/>
            <a:ext cx="931862" cy="563563"/>
          </a:xfrm>
          <a:prstGeom prst="straightConnector1">
            <a:avLst/>
          </a:prstGeom>
          <a:ln>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2239963" y="5233988"/>
            <a:ext cx="781050" cy="361950"/>
          </a:xfrm>
          <a:prstGeom prst="straightConnector1">
            <a:avLst/>
          </a:prstGeom>
          <a:ln>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4638675" y="2419350"/>
            <a:ext cx="576263" cy="0"/>
          </a:xfrm>
          <a:prstGeom prst="straightConnector1">
            <a:avLst/>
          </a:prstGeom>
          <a:ln>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a:stCxn id="14" idx="3"/>
          </p:cNvCxnSpPr>
          <p:nvPr/>
        </p:nvCxnSpPr>
        <p:spPr>
          <a:xfrm flipH="1">
            <a:off x="4233863" y="1470025"/>
            <a:ext cx="147637" cy="333375"/>
          </a:xfrm>
          <a:prstGeom prst="straightConnector1">
            <a:avLst/>
          </a:prstGeom>
          <a:ln>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9" name="TextBox 55"/>
          <p:cNvSpPr txBox="1">
            <a:spLocks noChangeArrowheads="1"/>
          </p:cNvSpPr>
          <p:nvPr/>
        </p:nvSpPr>
        <p:spPr bwMode="auto">
          <a:xfrm>
            <a:off x="7278688" y="5032375"/>
            <a:ext cx="1811337"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1800" u="sng" dirty="0"/>
              <a:t>Risks</a:t>
            </a:r>
          </a:p>
          <a:p>
            <a:pPr algn="ctr" eaLnBrk="1" hangingPunct="1"/>
            <a:r>
              <a:rPr lang="en-US" sz="1800" dirty="0"/>
              <a:t>Retraumatization</a:t>
            </a:r>
          </a:p>
          <a:p>
            <a:pPr algn="ctr" eaLnBrk="1" hangingPunct="1"/>
            <a:r>
              <a:rPr lang="en-US" sz="1800" dirty="0"/>
              <a:t>Stuckness</a:t>
            </a:r>
          </a:p>
          <a:p>
            <a:pPr algn="ctr" eaLnBrk="1" hangingPunct="1"/>
            <a:r>
              <a:rPr lang="en-US" sz="1800" dirty="0"/>
              <a:t>Endless looping</a:t>
            </a:r>
          </a:p>
          <a:p>
            <a:pPr algn="ctr" eaLnBrk="1" hangingPunct="1"/>
            <a:r>
              <a:rPr lang="en-US" sz="1800" dirty="0"/>
              <a:t>Conformity</a:t>
            </a:r>
          </a:p>
          <a:p>
            <a:pPr algn="ctr" eaLnBrk="1" hangingPunct="1"/>
            <a:r>
              <a:rPr lang="en-US" sz="1800" dirty="0"/>
              <a:t>Isolation</a:t>
            </a:r>
          </a:p>
          <a:p>
            <a:pPr algn="ctr" eaLnBrk="1" hangingPunct="1"/>
            <a:endParaRPr lang="en-US" sz="1800" dirty="0"/>
          </a:p>
        </p:txBody>
      </p:sp>
      <p:cxnSp>
        <p:nvCxnSpPr>
          <p:cNvPr id="30" name="Straight Arrow Connector 29"/>
          <p:cNvCxnSpPr/>
          <p:nvPr/>
        </p:nvCxnSpPr>
        <p:spPr>
          <a:xfrm flipV="1">
            <a:off x="1730375" y="2890838"/>
            <a:ext cx="357188" cy="596900"/>
          </a:xfrm>
          <a:prstGeom prst="straightConnector1">
            <a:avLst/>
          </a:prstGeom>
          <a:ln>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a:off x="6137275" y="1619250"/>
            <a:ext cx="288925" cy="288925"/>
          </a:xfrm>
          <a:prstGeom prst="straightConnector1">
            <a:avLst/>
          </a:prstGeom>
          <a:ln>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a:off x="4024313" y="3071813"/>
            <a:ext cx="209550" cy="415925"/>
          </a:xfrm>
          <a:prstGeom prst="straightConnector1">
            <a:avLst/>
          </a:prstGeom>
          <a:ln>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H="1" flipV="1">
            <a:off x="8037513" y="2954338"/>
            <a:ext cx="288925" cy="382587"/>
          </a:xfrm>
          <a:prstGeom prst="straightConnector1">
            <a:avLst/>
          </a:prstGeom>
          <a:ln>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a:off x="1730375" y="974725"/>
            <a:ext cx="368300"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2847975" y="4318000"/>
            <a:ext cx="374650" cy="0"/>
          </a:xfrm>
          <a:prstGeom prst="straightConnector1">
            <a:avLst/>
          </a:prstGeom>
          <a:ln>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a:stCxn id="16" idx="3"/>
            <a:endCxn id="22" idx="1"/>
          </p:cNvCxnSpPr>
          <p:nvPr/>
        </p:nvCxnSpPr>
        <p:spPr>
          <a:xfrm flipH="1">
            <a:off x="2336800" y="1384300"/>
            <a:ext cx="92075" cy="514350"/>
          </a:xfrm>
          <a:prstGeom prst="straightConnector1">
            <a:avLst/>
          </a:prstGeom>
          <a:ln>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37" name="TextBox 88"/>
          <p:cNvSpPr txBox="1">
            <a:spLocks noChangeArrowheads="1"/>
          </p:cNvSpPr>
          <p:nvPr/>
        </p:nvSpPr>
        <p:spPr bwMode="auto">
          <a:xfrm flipH="1">
            <a:off x="1071562" y="100668"/>
            <a:ext cx="76375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2800" dirty="0">
                <a:solidFill>
                  <a:schemeClr val="bg1"/>
                </a:solidFill>
              </a:rPr>
              <a:t>Recovery Cloud: Transforming Domestic Violence</a:t>
            </a:r>
            <a:r>
              <a:rPr lang="en-US" sz="1800" dirty="0">
                <a:solidFill>
                  <a:schemeClr val="bg1"/>
                </a:solidFill>
              </a:rPr>
              <a:t> </a:t>
            </a:r>
          </a:p>
        </p:txBody>
      </p:sp>
      <p:sp>
        <p:nvSpPr>
          <p:cNvPr id="38" name="TextBox 92"/>
          <p:cNvSpPr txBox="1">
            <a:spLocks noChangeArrowheads="1"/>
          </p:cNvSpPr>
          <p:nvPr/>
        </p:nvSpPr>
        <p:spPr bwMode="auto">
          <a:xfrm>
            <a:off x="398463" y="6465888"/>
            <a:ext cx="20939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a:t>© Lou Agosta, PH.D.</a:t>
            </a:r>
          </a:p>
        </p:txBody>
      </p:sp>
      <p:sp>
        <p:nvSpPr>
          <p:cNvPr id="39" name="Rectangle 1"/>
          <p:cNvSpPr>
            <a:spLocks noChangeArrowheads="1"/>
          </p:cNvSpPr>
          <p:nvPr/>
        </p:nvSpPr>
        <p:spPr bwMode="auto">
          <a:xfrm>
            <a:off x="3529013" y="5373688"/>
            <a:ext cx="2209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t>access to emotional resources,  aspiration, ambition,</a:t>
            </a:r>
          </a:p>
          <a:p>
            <a:pPr algn="ctr"/>
            <a:r>
              <a:rPr lang="en-US"/>
              <a:t>ideals</a:t>
            </a:r>
          </a:p>
        </p:txBody>
      </p:sp>
      <p:cxnSp>
        <p:nvCxnSpPr>
          <p:cNvPr id="40" name="Straight Arrow Connector 39"/>
          <p:cNvCxnSpPr/>
          <p:nvPr/>
        </p:nvCxnSpPr>
        <p:spPr>
          <a:xfrm flipH="1">
            <a:off x="6219825" y="4414838"/>
            <a:ext cx="460375" cy="0"/>
          </a:xfrm>
          <a:prstGeom prst="straightConnector1">
            <a:avLst/>
          </a:prstGeom>
          <a:ln>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a:off x="4584700" y="4945063"/>
            <a:ext cx="0" cy="366712"/>
          </a:xfrm>
          <a:prstGeom prst="straightConnector1">
            <a:avLst/>
          </a:prstGeom>
          <a:ln>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 name="TextBox 1"/>
          <p:cNvSpPr txBox="1"/>
          <p:nvPr/>
        </p:nvSpPr>
        <p:spPr>
          <a:xfrm>
            <a:off x="68263" y="5833006"/>
            <a:ext cx="2775119" cy="369332"/>
          </a:xfrm>
          <a:prstGeom prst="rect">
            <a:avLst/>
          </a:prstGeom>
          <a:noFill/>
        </p:spPr>
        <p:txBody>
          <a:bodyPr wrap="none" rtlCol="0">
            <a:spAutoFit/>
          </a:bodyPr>
          <a:lstStyle/>
          <a:p>
            <a:r>
              <a:rPr lang="en-US" b="1" dirty="0"/>
              <a:t>http://</a:t>
            </a:r>
            <a:r>
              <a:rPr lang="en-US" b="1" dirty="0" err="1"/>
              <a:t>tinyurl.com</a:t>
            </a:r>
            <a:r>
              <a:rPr lang="en-US" b="1" dirty="0"/>
              <a:t>/zne2c6c</a:t>
            </a:r>
            <a:endParaRPr lang="en-US" dirty="0"/>
          </a:p>
        </p:txBody>
      </p:sp>
    </p:spTree>
    <p:extLst>
      <p:ext uri="{BB962C8B-B14F-4D97-AF65-F5344CB8AC3E}">
        <p14:creationId xmlns:p14="http://schemas.microsoft.com/office/powerpoint/2010/main" val="27930926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1" y="2007719"/>
            <a:ext cx="7823200" cy="4118444"/>
          </a:xfrm>
        </p:spPr>
        <p:txBody>
          <a:bodyPr>
            <a:noAutofit/>
          </a:bodyPr>
          <a:lstStyle/>
          <a:p>
            <a:r>
              <a:rPr lang="en-US" sz="2800" dirty="0" smtClean="0"/>
              <a:t>Escape: if the survivor decides to leave: keys, </a:t>
            </a:r>
            <a:r>
              <a:rPr lang="en-US" sz="2800" dirty="0" err="1" smtClean="0"/>
              <a:t>govt</a:t>
            </a:r>
            <a:r>
              <a:rPr lang="en-US" sz="2800" dirty="0" smtClean="0"/>
              <a:t> issued photo id, wallet, purse, bank payment cards, passports, immunization records for children, birth certificates [this list is not complete]</a:t>
            </a:r>
          </a:p>
          <a:p>
            <a:r>
              <a:rPr lang="en-US" sz="2800" dirty="0" smtClean="0"/>
              <a:t>Safety: triggers and hyper-vigilance; amygdala hijack; intrusive thoughts; criteria for complex PTSD and “subclinical” PTSD</a:t>
            </a:r>
            <a:endParaRPr lang="en-US" sz="2800" dirty="0"/>
          </a:p>
        </p:txBody>
      </p:sp>
      <p:sp>
        <p:nvSpPr>
          <p:cNvPr id="3" name="Title 2"/>
          <p:cNvSpPr>
            <a:spLocks noGrp="1"/>
          </p:cNvSpPr>
          <p:nvPr>
            <p:ph type="title"/>
          </p:nvPr>
        </p:nvSpPr>
        <p:spPr/>
        <p:txBody>
          <a:bodyPr>
            <a:normAutofit fontScale="90000"/>
          </a:bodyPr>
          <a:lstStyle/>
          <a:p>
            <a:r>
              <a:rPr lang="en-US" dirty="0" smtClean="0"/>
              <a:t>Steps to Recovery [definitely </a:t>
            </a:r>
            <a:r>
              <a:rPr lang="en-US" i="1" dirty="0" smtClean="0"/>
              <a:t>not</a:t>
            </a:r>
            <a:r>
              <a:rPr lang="en-US" dirty="0" smtClean="0"/>
              <a:t> sequential and many-to-many]</a:t>
            </a:r>
            <a:endParaRPr lang="en-US" dirty="0"/>
          </a:p>
        </p:txBody>
      </p:sp>
      <p:sp>
        <p:nvSpPr>
          <p:cNvPr id="4" name="Footer Placeholder 3"/>
          <p:cNvSpPr>
            <a:spLocks noGrp="1"/>
          </p:cNvSpPr>
          <p:nvPr>
            <p:ph type="ftr" sz="quarter" idx="11"/>
          </p:nvPr>
        </p:nvSpPr>
        <p:spPr/>
        <p:txBody>
          <a:bodyPr/>
          <a:lstStyle/>
          <a:p>
            <a:r>
              <a:rPr lang="en-US" smtClean="0"/>
              <a:t>LAgosta@UChicago.edu / 773-203-0269</a:t>
            </a:r>
            <a:endParaRPr lang="en-US"/>
          </a:p>
        </p:txBody>
      </p:sp>
      <p:sp>
        <p:nvSpPr>
          <p:cNvPr id="5" name="Slide Number Placeholder 4"/>
          <p:cNvSpPr>
            <a:spLocks noGrp="1"/>
          </p:cNvSpPr>
          <p:nvPr>
            <p:ph type="sldNum" sz="quarter" idx="12"/>
          </p:nvPr>
        </p:nvSpPr>
        <p:spPr/>
        <p:txBody>
          <a:bodyPr/>
          <a:lstStyle/>
          <a:p>
            <a:fld id="{687D7A59-36E2-48B9-B146-C1E59501F63F}" type="slidenum">
              <a:rPr lang="en-US" smtClean="0"/>
              <a:pPr/>
              <a:t>40</a:t>
            </a:fld>
            <a:endParaRPr lang="en-US"/>
          </a:p>
        </p:txBody>
      </p:sp>
    </p:spTree>
    <p:extLst>
      <p:ext uri="{BB962C8B-B14F-4D97-AF65-F5344CB8AC3E}">
        <p14:creationId xmlns:p14="http://schemas.microsoft.com/office/powerpoint/2010/main" val="28866451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130640"/>
            <a:ext cx="8229599" cy="4119523"/>
          </a:xfrm>
        </p:spPr>
        <p:txBody>
          <a:bodyPr>
            <a:normAutofit/>
          </a:bodyPr>
          <a:lstStyle/>
          <a:p>
            <a:r>
              <a:rPr lang="en-US" sz="2800" dirty="0" smtClean="0"/>
              <a:t>Acknowledgement of what happened: “You must be dreaming – it never happened,” said by the abuser is an attempt to create an alternative fact – by issuing a performative utterance – the invalidation of the survivor’s experience can be as damaging as the violence itself – and (in may cases)  it lives far longer – the validation of the survivor’s experience is profoundly restorative of self-integration and possibilities of self-soothing</a:t>
            </a:r>
            <a:endParaRPr lang="en-US" sz="2800" dirty="0"/>
          </a:p>
        </p:txBody>
      </p:sp>
      <p:sp>
        <p:nvSpPr>
          <p:cNvPr id="3" name="Title 2"/>
          <p:cNvSpPr>
            <a:spLocks noGrp="1"/>
          </p:cNvSpPr>
          <p:nvPr>
            <p:ph type="title"/>
          </p:nvPr>
        </p:nvSpPr>
        <p:spPr>
          <a:xfrm>
            <a:off x="0" y="338328"/>
            <a:ext cx="9144000" cy="1252728"/>
          </a:xfrm>
        </p:spPr>
        <p:txBody>
          <a:bodyPr>
            <a:normAutofit fontScale="90000"/>
          </a:bodyPr>
          <a:lstStyle/>
          <a:p>
            <a:r>
              <a:rPr lang="en-US" dirty="0" smtClean="0"/>
              <a:t>Steps to Recovery: Acknowledgement of what happened</a:t>
            </a:r>
            <a:endParaRPr lang="en-US" dirty="0"/>
          </a:p>
        </p:txBody>
      </p:sp>
      <p:sp>
        <p:nvSpPr>
          <p:cNvPr id="4" name="Footer Placeholder 3"/>
          <p:cNvSpPr>
            <a:spLocks noGrp="1"/>
          </p:cNvSpPr>
          <p:nvPr>
            <p:ph type="ftr" sz="quarter" idx="11"/>
          </p:nvPr>
        </p:nvSpPr>
        <p:spPr/>
        <p:txBody>
          <a:bodyPr/>
          <a:lstStyle/>
          <a:p>
            <a:r>
              <a:rPr lang="en-US" smtClean="0"/>
              <a:t>LAgosta@UChicago.edu / 773-203-0269</a:t>
            </a:r>
            <a:endParaRPr lang="en-US"/>
          </a:p>
        </p:txBody>
      </p:sp>
      <p:sp>
        <p:nvSpPr>
          <p:cNvPr id="5" name="Slide Number Placeholder 4"/>
          <p:cNvSpPr>
            <a:spLocks noGrp="1"/>
          </p:cNvSpPr>
          <p:nvPr>
            <p:ph type="sldNum" sz="quarter" idx="12"/>
          </p:nvPr>
        </p:nvSpPr>
        <p:spPr/>
        <p:txBody>
          <a:bodyPr/>
          <a:lstStyle/>
          <a:p>
            <a:fld id="{687D7A59-36E2-48B9-B146-C1E59501F63F}" type="slidenum">
              <a:rPr lang="en-US" smtClean="0"/>
              <a:pPr/>
              <a:t>41</a:t>
            </a:fld>
            <a:endParaRPr lang="en-US"/>
          </a:p>
        </p:txBody>
      </p:sp>
    </p:spTree>
    <p:extLst>
      <p:ext uri="{BB962C8B-B14F-4D97-AF65-F5344CB8AC3E}">
        <p14:creationId xmlns:p14="http://schemas.microsoft.com/office/powerpoint/2010/main" val="12283786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130640"/>
            <a:ext cx="8229599" cy="4119523"/>
          </a:xfrm>
        </p:spPr>
        <p:txBody>
          <a:bodyPr>
            <a:normAutofit/>
          </a:bodyPr>
          <a:lstStyle/>
          <a:p>
            <a:r>
              <a:rPr lang="en-US" sz="2800" dirty="0" smtClean="0"/>
              <a:t>Acknowledgement of what happened [</a:t>
            </a:r>
            <a:r>
              <a:rPr lang="en-US" sz="2000" dirty="0" err="1" smtClean="0"/>
              <a:t>cont</a:t>
            </a:r>
            <a:r>
              <a:rPr lang="en-US" sz="2800" dirty="0" smtClean="0"/>
              <a:t>]: telling what happened causes the trauma to shrink – not to disappear completely – but lose [some of] its power – to become less intense, intrusive, distracting – </a:t>
            </a:r>
          </a:p>
          <a:p>
            <a:r>
              <a:rPr lang="en-US" sz="2800" dirty="0" smtClean="0"/>
              <a:t>the two ton elephant in the middle of the living room: when made visible it tends to give people freedom to relate to it (or not to relate to it)</a:t>
            </a:r>
          </a:p>
        </p:txBody>
      </p:sp>
      <p:sp>
        <p:nvSpPr>
          <p:cNvPr id="3" name="Title 2"/>
          <p:cNvSpPr>
            <a:spLocks noGrp="1"/>
          </p:cNvSpPr>
          <p:nvPr>
            <p:ph type="title"/>
          </p:nvPr>
        </p:nvSpPr>
        <p:spPr>
          <a:xfrm>
            <a:off x="0" y="338328"/>
            <a:ext cx="9144000" cy="1252728"/>
          </a:xfrm>
        </p:spPr>
        <p:txBody>
          <a:bodyPr>
            <a:normAutofit fontScale="90000"/>
          </a:bodyPr>
          <a:lstStyle/>
          <a:p>
            <a:r>
              <a:rPr lang="en-US" dirty="0" smtClean="0"/>
              <a:t>Steps to Recovery: Acknowledgement of what happened</a:t>
            </a:r>
            <a:endParaRPr lang="en-US" dirty="0"/>
          </a:p>
        </p:txBody>
      </p:sp>
      <p:sp>
        <p:nvSpPr>
          <p:cNvPr id="4" name="Footer Placeholder 3"/>
          <p:cNvSpPr>
            <a:spLocks noGrp="1"/>
          </p:cNvSpPr>
          <p:nvPr>
            <p:ph type="ftr" sz="quarter" idx="11"/>
          </p:nvPr>
        </p:nvSpPr>
        <p:spPr/>
        <p:txBody>
          <a:bodyPr/>
          <a:lstStyle/>
          <a:p>
            <a:r>
              <a:rPr lang="en-US" smtClean="0"/>
              <a:t>LAgosta@UChicago.edu / 773-203-0269</a:t>
            </a:r>
            <a:endParaRPr lang="en-US"/>
          </a:p>
        </p:txBody>
      </p:sp>
      <p:sp>
        <p:nvSpPr>
          <p:cNvPr id="5" name="Slide Number Placeholder 4"/>
          <p:cNvSpPr>
            <a:spLocks noGrp="1"/>
          </p:cNvSpPr>
          <p:nvPr>
            <p:ph type="sldNum" sz="quarter" idx="12"/>
          </p:nvPr>
        </p:nvSpPr>
        <p:spPr/>
        <p:txBody>
          <a:bodyPr/>
          <a:lstStyle/>
          <a:p>
            <a:fld id="{687D7A59-36E2-48B9-B146-C1E59501F63F}" type="slidenum">
              <a:rPr lang="en-US" smtClean="0"/>
              <a:pPr/>
              <a:t>42</a:t>
            </a:fld>
            <a:endParaRPr lang="en-US"/>
          </a:p>
        </p:txBody>
      </p:sp>
    </p:spTree>
    <p:extLst>
      <p:ext uri="{BB962C8B-B14F-4D97-AF65-F5344CB8AC3E}">
        <p14:creationId xmlns:p14="http://schemas.microsoft.com/office/powerpoint/2010/main" val="4982506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130640"/>
            <a:ext cx="8686800" cy="4484648"/>
          </a:xfrm>
        </p:spPr>
        <p:txBody>
          <a:bodyPr>
            <a:normAutofit/>
          </a:bodyPr>
          <a:lstStyle/>
          <a:p>
            <a:r>
              <a:rPr lang="en-US" sz="2800" dirty="0" smtClean="0"/>
              <a:t>Empathy is all about boundaries – between self and other – traversing and navigating boundaries – empathy provides a non-judgmental context into which to speak shameful and upsetting perpetrations</a:t>
            </a:r>
          </a:p>
          <a:p>
            <a:r>
              <a:rPr lang="en-US" sz="2800" dirty="0" smtClean="0"/>
              <a:t>When the survivor encounter the distinction “Boundary Violation,” events may fall into place</a:t>
            </a:r>
          </a:p>
          <a:p>
            <a:r>
              <a:rPr lang="en-US" sz="2800" dirty="0" smtClean="0"/>
              <a:t>Both Pride and Shame emerge at the same time: </a:t>
            </a:r>
          </a:p>
          <a:p>
            <a:r>
              <a:rPr lang="en-US" sz="2800" dirty="0"/>
              <a:t>P</a:t>
            </a:r>
            <a:r>
              <a:rPr lang="en-US" sz="2800" dirty="0" smtClean="0"/>
              <a:t>roud to have survived and wanting </a:t>
            </a:r>
            <a:r>
              <a:rPr lang="en-US" sz="2800" dirty="0" err="1" smtClean="0"/>
              <a:t>ot</a:t>
            </a:r>
            <a:r>
              <a:rPr lang="en-US" sz="2800" dirty="0" smtClean="0"/>
              <a:t> be known as a Survivor – yet ashamed of what happened</a:t>
            </a:r>
          </a:p>
        </p:txBody>
      </p:sp>
      <p:sp>
        <p:nvSpPr>
          <p:cNvPr id="3" name="Title 2"/>
          <p:cNvSpPr>
            <a:spLocks noGrp="1"/>
          </p:cNvSpPr>
          <p:nvPr>
            <p:ph type="title"/>
          </p:nvPr>
        </p:nvSpPr>
        <p:spPr>
          <a:xfrm>
            <a:off x="0" y="399789"/>
            <a:ext cx="9144000" cy="1252728"/>
          </a:xfrm>
        </p:spPr>
        <p:txBody>
          <a:bodyPr>
            <a:normAutofit fontScale="90000"/>
          </a:bodyPr>
          <a:lstStyle/>
          <a:p>
            <a:r>
              <a:rPr lang="en-US" dirty="0" smtClean="0"/>
              <a:t>Steps to Recovery: confrontation with boundaries: encounter with shame, rage, upset</a:t>
            </a:r>
            <a:endParaRPr lang="en-US" dirty="0"/>
          </a:p>
        </p:txBody>
      </p:sp>
      <p:sp>
        <p:nvSpPr>
          <p:cNvPr id="4" name="Footer Placeholder 3"/>
          <p:cNvSpPr>
            <a:spLocks noGrp="1"/>
          </p:cNvSpPr>
          <p:nvPr>
            <p:ph type="ftr" sz="quarter" idx="11"/>
          </p:nvPr>
        </p:nvSpPr>
        <p:spPr/>
        <p:txBody>
          <a:bodyPr/>
          <a:lstStyle/>
          <a:p>
            <a:r>
              <a:rPr lang="en-US" smtClean="0"/>
              <a:t>LAgosta@UChicago.edu / 773-203-0269</a:t>
            </a:r>
            <a:endParaRPr lang="en-US"/>
          </a:p>
        </p:txBody>
      </p:sp>
      <p:sp>
        <p:nvSpPr>
          <p:cNvPr id="5" name="Slide Number Placeholder 4"/>
          <p:cNvSpPr>
            <a:spLocks noGrp="1"/>
          </p:cNvSpPr>
          <p:nvPr>
            <p:ph type="sldNum" sz="quarter" idx="12"/>
          </p:nvPr>
        </p:nvSpPr>
        <p:spPr/>
        <p:txBody>
          <a:bodyPr/>
          <a:lstStyle/>
          <a:p>
            <a:fld id="{687D7A59-36E2-48B9-B146-C1E59501F63F}" type="slidenum">
              <a:rPr lang="en-US" smtClean="0"/>
              <a:pPr/>
              <a:t>43</a:t>
            </a:fld>
            <a:endParaRPr lang="en-US"/>
          </a:p>
        </p:txBody>
      </p:sp>
    </p:spTree>
    <p:extLst>
      <p:ext uri="{BB962C8B-B14F-4D97-AF65-F5344CB8AC3E}">
        <p14:creationId xmlns:p14="http://schemas.microsoft.com/office/powerpoint/2010/main" val="9147414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130640"/>
            <a:ext cx="8686800" cy="4484648"/>
          </a:xfrm>
        </p:spPr>
        <p:txBody>
          <a:bodyPr>
            <a:normAutofit lnSpcReduction="10000"/>
          </a:bodyPr>
          <a:lstStyle/>
          <a:p>
            <a:r>
              <a:rPr lang="en-US" sz="2800" dirty="0" smtClean="0"/>
              <a:t>This is a significant – even major – sticking point. Some survivors never get beyond it.</a:t>
            </a:r>
          </a:p>
          <a:p>
            <a:r>
              <a:rPr lang="en-US" sz="2800" dirty="0" smtClean="0"/>
              <a:t>ASK: do you want your own life – or do you want a [possibly imaginary] legal case, process of revenge, or toxic emotional inheritance?</a:t>
            </a:r>
          </a:p>
          <a:p>
            <a:r>
              <a:rPr lang="en-US" sz="2800" dirty="0" smtClean="0"/>
              <a:t>This is not always an either/or: seeking restorative justice can be healing – but the Truth and Reconciliation Commission required that perpetrators “tell the truth” and “say what happened” prior to the survivors saying whether or not they Forgave </a:t>
            </a:r>
            <a:r>
              <a:rPr lang="is-IS" sz="2800" dirty="0" smtClean="0"/>
              <a:t>… </a:t>
            </a:r>
            <a:endParaRPr lang="en-US" sz="2800" dirty="0" smtClean="0"/>
          </a:p>
        </p:txBody>
      </p:sp>
      <p:sp>
        <p:nvSpPr>
          <p:cNvPr id="3" name="Title 2"/>
          <p:cNvSpPr>
            <a:spLocks noGrp="1"/>
          </p:cNvSpPr>
          <p:nvPr>
            <p:ph type="title"/>
          </p:nvPr>
        </p:nvSpPr>
        <p:spPr>
          <a:xfrm>
            <a:off x="0" y="399789"/>
            <a:ext cx="9144000" cy="1252728"/>
          </a:xfrm>
        </p:spPr>
        <p:txBody>
          <a:bodyPr>
            <a:normAutofit fontScale="90000"/>
          </a:bodyPr>
          <a:lstStyle/>
          <a:p>
            <a:r>
              <a:rPr lang="en-US" dirty="0" smtClean="0"/>
              <a:t>Steps to Recovery: expectation of compensation for suffering</a:t>
            </a:r>
            <a:endParaRPr lang="en-US" dirty="0"/>
          </a:p>
        </p:txBody>
      </p:sp>
      <p:sp>
        <p:nvSpPr>
          <p:cNvPr id="4" name="Footer Placeholder 3"/>
          <p:cNvSpPr>
            <a:spLocks noGrp="1"/>
          </p:cNvSpPr>
          <p:nvPr>
            <p:ph type="ftr" sz="quarter" idx="11"/>
          </p:nvPr>
        </p:nvSpPr>
        <p:spPr/>
        <p:txBody>
          <a:bodyPr/>
          <a:lstStyle/>
          <a:p>
            <a:r>
              <a:rPr lang="en-US" smtClean="0"/>
              <a:t>LAgosta@UChicago.edu / 773-203-0269</a:t>
            </a:r>
            <a:endParaRPr lang="en-US"/>
          </a:p>
        </p:txBody>
      </p:sp>
      <p:sp>
        <p:nvSpPr>
          <p:cNvPr id="5" name="Slide Number Placeholder 4"/>
          <p:cNvSpPr>
            <a:spLocks noGrp="1"/>
          </p:cNvSpPr>
          <p:nvPr>
            <p:ph type="sldNum" sz="quarter" idx="12"/>
          </p:nvPr>
        </p:nvSpPr>
        <p:spPr/>
        <p:txBody>
          <a:bodyPr/>
          <a:lstStyle/>
          <a:p>
            <a:fld id="{687D7A59-36E2-48B9-B146-C1E59501F63F}" type="slidenum">
              <a:rPr lang="en-US" smtClean="0"/>
              <a:pPr/>
              <a:t>44</a:t>
            </a:fld>
            <a:endParaRPr lang="en-US"/>
          </a:p>
        </p:txBody>
      </p:sp>
    </p:spTree>
    <p:extLst>
      <p:ext uri="{BB962C8B-B14F-4D97-AF65-F5344CB8AC3E}">
        <p14:creationId xmlns:p14="http://schemas.microsoft.com/office/powerpoint/2010/main" val="24156983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Dialectical Behavioral Therapy</a:t>
            </a:r>
            <a:endParaRPr lang="en-US" dirty="0"/>
          </a:p>
        </p:txBody>
      </p:sp>
      <p:sp>
        <p:nvSpPr>
          <p:cNvPr id="2" name="Footer Placeholder 1"/>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45</a:t>
            </a:fld>
            <a:endParaRPr lang="en-US"/>
          </a:p>
        </p:txBody>
      </p:sp>
    </p:spTree>
    <p:extLst>
      <p:ext uri="{BB962C8B-B14F-4D97-AF65-F5344CB8AC3E}">
        <p14:creationId xmlns:p14="http://schemas.microsoft.com/office/powerpoint/2010/main" val="18028396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3639" y="2032000"/>
            <a:ext cx="8086762" cy="4094163"/>
          </a:xfrm>
        </p:spPr>
        <p:txBody>
          <a:bodyPr>
            <a:noAutofit/>
          </a:bodyPr>
          <a:lstStyle/>
          <a:p>
            <a:r>
              <a:rPr lang="en-US" sz="2800" dirty="0" smtClean="0"/>
              <a:t>Marsha </a:t>
            </a:r>
            <a:r>
              <a:rPr lang="en-US" sz="2800" dirty="0" err="1" smtClean="0"/>
              <a:t>Linehan</a:t>
            </a:r>
            <a:r>
              <a:rPr lang="en-US" sz="2800" dirty="0" smtClean="0"/>
              <a:t>, 1993, Books and articles too numerous to list here: a major research challenges was to demonstrate the that the success of DBT was not merely a function of her charisma and that DBT could be learned / practiced by other people [yes, it could be]</a:t>
            </a:r>
          </a:p>
          <a:p>
            <a:r>
              <a:rPr lang="en-US" sz="2800" dirty="0" smtClean="0"/>
              <a:t>Mindfulness-based strategies – acceptance and change – applied to Suicidal / Para-suicidal Behavior (self-injury), substance abuse, eating disorders</a:t>
            </a:r>
            <a:endParaRPr lang="en-US" sz="2800" dirty="0"/>
          </a:p>
        </p:txBody>
      </p:sp>
      <p:sp>
        <p:nvSpPr>
          <p:cNvPr id="3" name="Footer Placeholder 2"/>
          <p:cNvSpPr>
            <a:spLocks noGrp="1"/>
          </p:cNvSpPr>
          <p:nvPr>
            <p:ph type="ftr" sz="quarter" idx="11"/>
          </p:nvPr>
        </p:nvSpPr>
        <p:spPr/>
        <p:txBody>
          <a:bodyPr/>
          <a:lstStyle/>
          <a:p>
            <a:r>
              <a:rPr lang="en-US" smtClean="0"/>
              <a:t>(c) Lou Agosta, PhD / 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46</a:t>
            </a:fld>
            <a:endParaRPr lang="en-US"/>
          </a:p>
        </p:txBody>
      </p:sp>
      <p:sp>
        <p:nvSpPr>
          <p:cNvPr id="5" name="Title 4"/>
          <p:cNvSpPr>
            <a:spLocks noGrp="1"/>
          </p:cNvSpPr>
          <p:nvPr>
            <p:ph type="title"/>
          </p:nvPr>
        </p:nvSpPr>
        <p:spPr/>
        <p:txBody>
          <a:bodyPr/>
          <a:lstStyle/>
          <a:p>
            <a:r>
              <a:rPr lang="en-US" dirty="0" smtClean="0"/>
              <a:t>Dialectical Behavioral Therapy</a:t>
            </a:r>
            <a:endParaRPr lang="en-US" dirty="0"/>
          </a:p>
        </p:txBody>
      </p:sp>
    </p:spTree>
    <p:extLst>
      <p:ext uri="{BB962C8B-B14F-4D97-AF65-F5344CB8AC3E}">
        <p14:creationId xmlns:p14="http://schemas.microsoft.com/office/powerpoint/2010/main" val="32223158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1" y="2260600"/>
            <a:ext cx="7823200" cy="3865563"/>
          </a:xfrm>
        </p:spPr>
        <p:txBody>
          <a:bodyPr>
            <a:normAutofit/>
          </a:bodyPr>
          <a:lstStyle/>
          <a:p>
            <a:r>
              <a:rPr lang="en-US" sz="2800" dirty="0"/>
              <a:t>Borderline personality disorder affects how you feel about yourself, how you relate to others and how you behave.</a:t>
            </a:r>
          </a:p>
          <a:p>
            <a:r>
              <a:rPr lang="en-US" sz="2800" dirty="0"/>
              <a:t>Signs and symptoms may include:</a:t>
            </a:r>
          </a:p>
          <a:p>
            <a:r>
              <a:rPr lang="en-US" sz="2800" dirty="0"/>
              <a:t>An intense fear of abandonment, even going to extreme measures to avoid real or imagined separation or </a:t>
            </a:r>
            <a:r>
              <a:rPr lang="en-US" sz="2800" dirty="0" smtClean="0"/>
              <a:t>rejection</a:t>
            </a:r>
            <a:endParaRPr lang="en-US" sz="2800" dirty="0"/>
          </a:p>
        </p:txBody>
      </p:sp>
      <p:sp>
        <p:nvSpPr>
          <p:cNvPr id="3" name="Footer Placeholder 2"/>
          <p:cNvSpPr>
            <a:spLocks noGrp="1"/>
          </p:cNvSpPr>
          <p:nvPr>
            <p:ph type="ftr" sz="quarter" idx="11"/>
          </p:nvPr>
        </p:nvSpPr>
        <p:spPr/>
        <p:txBody>
          <a:bodyPr/>
          <a:lstStyle/>
          <a:p>
            <a:r>
              <a:rPr lang="en-US" smtClean="0"/>
              <a:t>(c) Lou Agosta, PhD / 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47</a:t>
            </a:fld>
            <a:endParaRPr lang="en-US"/>
          </a:p>
        </p:txBody>
      </p:sp>
      <p:sp>
        <p:nvSpPr>
          <p:cNvPr id="5" name="Title 4"/>
          <p:cNvSpPr>
            <a:spLocks noGrp="1"/>
          </p:cNvSpPr>
          <p:nvPr>
            <p:ph type="title"/>
          </p:nvPr>
        </p:nvSpPr>
        <p:spPr/>
        <p:txBody>
          <a:bodyPr/>
          <a:lstStyle/>
          <a:p>
            <a:r>
              <a:rPr lang="en-US" dirty="0" smtClean="0"/>
              <a:t>Borderline Personality Disorder</a:t>
            </a:r>
            <a:endParaRPr lang="en-US" dirty="0"/>
          </a:p>
        </p:txBody>
      </p:sp>
    </p:spTree>
    <p:extLst>
      <p:ext uri="{BB962C8B-B14F-4D97-AF65-F5344CB8AC3E}">
        <p14:creationId xmlns:p14="http://schemas.microsoft.com/office/powerpoint/2010/main" val="7718487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1" y="2260600"/>
            <a:ext cx="7823200" cy="3865563"/>
          </a:xfrm>
        </p:spPr>
        <p:txBody>
          <a:bodyPr>
            <a:normAutofit/>
          </a:bodyPr>
          <a:lstStyle/>
          <a:p>
            <a:r>
              <a:rPr lang="en-US" sz="2800" dirty="0"/>
              <a:t>A pattern of unstable intense relationships, such as idealizing someone one moment and then suddenly believing the person doesn't care enough or is cruel</a:t>
            </a:r>
          </a:p>
          <a:p>
            <a:r>
              <a:rPr lang="en-US" sz="2800" dirty="0"/>
              <a:t>Rapid changes in self-identity and self-image that include shifting goals and values, and seeing yourself as bad or as if you don't exist at all</a:t>
            </a:r>
          </a:p>
        </p:txBody>
      </p:sp>
      <p:sp>
        <p:nvSpPr>
          <p:cNvPr id="3" name="Footer Placeholder 2"/>
          <p:cNvSpPr>
            <a:spLocks noGrp="1"/>
          </p:cNvSpPr>
          <p:nvPr>
            <p:ph type="ftr" sz="quarter" idx="11"/>
          </p:nvPr>
        </p:nvSpPr>
        <p:spPr/>
        <p:txBody>
          <a:bodyPr/>
          <a:lstStyle/>
          <a:p>
            <a:r>
              <a:rPr lang="en-US" smtClean="0"/>
              <a:t>(c) Lou Agosta, PhD / 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48</a:t>
            </a:fld>
            <a:endParaRPr lang="en-US"/>
          </a:p>
        </p:txBody>
      </p:sp>
      <p:sp>
        <p:nvSpPr>
          <p:cNvPr id="5" name="Title 4"/>
          <p:cNvSpPr>
            <a:spLocks noGrp="1"/>
          </p:cNvSpPr>
          <p:nvPr>
            <p:ph type="title"/>
          </p:nvPr>
        </p:nvSpPr>
        <p:spPr/>
        <p:txBody>
          <a:bodyPr/>
          <a:lstStyle/>
          <a:p>
            <a:r>
              <a:rPr lang="en-US" dirty="0" smtClean="0"/>
              <a:t>Borderline Personality Disorder</a:t>
            </a:r>
            <a:endParaRPr lang="en-US" dirty="0"/>
          </a:p>
        </p:txBody>
      </p:sp>
    </p:spTree>
    <p:extLst>
      <p:ext uri="{BB962C8B-B14F-4D97-AF65-F5344CB8AC3E}">
        <p14:creationId xmlns:p14="http://schemas.microsoft.com/office/powerpoint/2010/main" val="18146876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42900" y="2146300"/>
            <a:ext cx="7937501" cy="3979863"/>
          </a:xfrm>
        </p:spPr>
        <p:txBody>
          <a:bodyPr>
            <a:noAutofit/>
          </a:bodyPr>
          <a:lstStyle/>
          <a:p>
            <a:r>
              <a:rPr lang="en-US" sz="2800" dirty="0"/>
              <a:t>Periods of stress-related paranoia and loss of contact with reality, lasting from a few minutes to a few hours</a:t>
            </a:r>
          </a:p>
          <a:p>
            <a:r>
              <a:rPr lang="en-US" sz="2800" dirty="0"/>
              <a:t>Impulsive and risky behavior, such as gambling, reckless driving, unsafe sex, spending sprees, binge eating or drug abuse, or sabotaging success by suddenly quitting a good job or ending a positive relationship</a:t>
            </a:r>
          </a:p>
          <a:p>
            <a:r>
              <a:rPr lang="en-US" sz="2800" dirty="0"/>
              <a:t>Suicidal threats or behavior or self-injury, often in response to fear of separation or </a:t>
            </a:r>
            <a:r>
              <a:rPr lang="en-US" sz="2800" dirty="0" smtClean="0"/>
              <a:t>rejection</a:t>
            </a:r>
            <a:endParaRPr lang="en-US" sz="2800" dirty="0"/>
          </a:p>
        </p:txBody>
      </p:sp>
      <p:sp>
        <p:nvSpPr>
          <p:cNvPr id="3" name="Footer Placeholder 2"/>
          <p:cNvSpPr>
            <a:spLocks noGrp="1"/>
          </p:cNvSpPr>
          <p:nvPr>
            <p:ph type="ftr" sz="quarter" idx="11"/>
          </p:nvPr>
        </p:nvSpPr>
        <p:spPr/>
        <p:txBody>
          <a:bodyPr/>
          <a:lstStyle/>
          <a:p>
            <a:r>
              <a:rPr lang="en-US" smtClean="0"/>
              <a:t>(c) Lou Agosta, PhD / 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49</a:t>
            </a:fld>
            <a:endParaRPr lang="en-US"/>
          </a:p>
        </p:txBody>
      </p:sp>
      <p:sp>
        <p:nvSpPr>
          <p:cNvPr id="5" name="Title 4"/>
          <p:cNvSpPr>
            <a:spLocks noGrp="1"/>
          </p:cNvSpPr>
          <p:nvPr>
            <p:ph type="title"/>
          </p:nvPr>
        </p:nvSpPr>
        <p:spPr/>
        <p:txBody>
          <a:bodyPr/>
          <a:lstStyle/>
          <a:p>
            <a:r>
              <a:rPr lang="en-US" dirty="0" smtClean="0"/>
              <a:t>Borderline Personality Disorder</a:t>
            </a:r>
            <a:endParaRPr lang="en-US" dirty="0"/>
          </a:p>
        </p:txBody>
      </p:sp>
    </p:spTree>
    <p:extLst>
      <p:ext uri="{BB962C8B-B14F-4D97-AF65-F5344CB8AC3E}">
        <p14:creationId xmlns:p14="http://schemas.microsoft.com/office/powerpoint/2010/main" val="19233090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42900" y="2146300"/>
            <a:ext cx="7937501" cy="3979863"/>
          </a:xfrm>
        </p:spPr>
        <p:txBody>
          <a:bodyPr>
            <a:normAutofit/>
          </a:bodyPr>
          <a:lstStyle/>
          <a:p>
            <a:r>
              <a:rPr lang="en-US" sz="2800" dirty="0"/>
              <a:t>Wide mood swings lasting from a few hours to a few days, which can include intense happiness, irritability, shame or anxiety</a:t>
            </a:r>
          </a:p>
          <a:p>
            <a:r>
              <a:rPr lang="en-US" sz="2800" dirty="0"/>
              <a:t>Ongoing feelings of emptiness</a:t>
            </a:r>
          </a:p>
          <a:p>
            <a:r>
              <a:rPr lang="en-US" sz="2800" dirty="0"/>
              <a:t>Inappropriate, intense anger, such as frequently losing your temper, being sarcastic or bitter, or having physical fights</a:t>
            </a:r>
          </a:p>
        </p:txBody>
      </p:sp>
      <p:sp>
        <p:nvSpPr>
          <p:cNvPr id="3" name="Footer Placeholder 2"/>
          <p:cNvSpPr>
            <a:spLocks noGrp="1"/>
          </p:cNvSpPr>
          <p:nvPr>
            <p:ph type="ftr" sz="quarter" idx="11"/>
          </p:nvPr>
        </p:nvSpPr>
        <p:spPr/>
        <p:txBody>
          <a:bodyPr/>
          <a:lstStyle/>
          <a:p>
            <a:r>
              <a:rPr lang="en-US" smtClean="0"/>
              <a:t>(c) Lou Agosta, PhD / 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50</a:t>
            </a:fld>
            <a:endParaRPr lang="en-US"/>
          </a:p>
        </p:txBody>
      </p:sp>
      <p:sp>
        <p:nvSpPr>
          <p:cNvPr id="5" name="Title 4"/>
          <p:cNvSpPr>
            <a:spLocks noGrp="1"/>
          </p:cNvSpPr>
          <p:nvPr>
            <p:ph type="title"/>
          </p:nvPr>
        </p:nvSpPr>
        <p:spPr/>
        <p:txBody>
          <a:bodyPr/>
          <a:lstStyle/>
          <a:p>
            <a:r>
              <a:rPr lang="en-US" dirty="0" smtClean="0"/>
              <a:t>Borderline Personality Disorder</a:t>
            </a:r>
            <a:endParaRPr lang="en-US" dirty="0"/>
          </a:p>
        </p:txBody>
      </p:sp>
    </p:spTree>
    <p:extLst>
      <p:ext uri="{BB962C8B-B14F-4D97-AF65-F5344CB8AC3E}">
        <p14:creationId xmlns:p14="http://schemas.microsoft.com/office/powerpoint/2010/main" val="25632306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1" y="2133600"/>
            <a:ext cx="7823200" cy="3992563"/>
          </a:xfrm>
        </p:spPr>
        <p:txBody>
          <a:bodyPr>
            <a:noAutofit/>
          </a:bodyPr>
          <a:lstStyle/>
          <a:p>
            <a:r>
              <a:rPr lang="en-US" sz="2800" dirty="0" smtClean="0"/>
              <a:t>Biology based emotional sensitivity</a:t>
            </a:r>
          </a:p>
          <a:p>
            <a:r>
              <a:rPr lang="en-US" sz="2800" dirty="0" smtClean="0"/>
              <a:t>Invalidating environment (does not acknowledge their sensitivity or punishes and devalues and stigmatizes the sensitivity); the environment was unable to respond to the sensitivity</a:t>
            </a:r>
          </a:p>
          <a:p>
            <a:r>
              <a:rPr lang="en-US" sz="2800" dirty="0" smtClean="0"/>
              <a:t>These two factors contribute to borderline personality disorder, which often manifest at puberty</a:t>
            </a:r>
            <a:endParaRPr lang="en-US" sz="2800" dirty="0"/>
          </a:p>
        </p:txBody>
      </p:sp>
      <p:sp>
        <p:nvSpPr>
          <p:cNvPr id="3" name="Footer Placeholder 2"/>
          <p:cNvSpPr>
            <a:spLocks noGrp="1"/>
          </p:cNvSpPr>
          <p:nvPr>
            <p:ph type="ftr" sz="quarter" idx="11"/>
          </p:nvPr>
        </p:nvSpPr>
        <p:spPr/>
        <p:txBody>
          <a:bodyPr/>
          <a:lstStyle/>
          <a:p>
            <a:r>
              <a:rPr lang="en-US" smtClean="0"/>
              <a:t>(c) Lou Agosta, PhD / 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51</a:t>
            </a:fld>
            <a:endParaRPr lang="en-US"/>
          </a:p>
        </p:txBody>
      </p:sp>
      <p:sp>
        <p:nvSpPr>
          <p:cNvPr id="5" name="Title 4"/>
          <p:cNvSpPr>
            <a:spLocks noGrp="1"/>
          </p:cNvSpPr>
          <p:nvPr>
            <p:ph type="title"/>
          </p:nvPr>
        </p:nvSpPr>
        <p:spPr/>
        <p:txBody>
          <a:bodyPr/>
          <a:lstStyle/>
          <a:p>
            <a:r>
              <a:rPr lang="en-US" dirty="0" smtClean="0"/>
              <a:t>Dialectical Behavioral Therapy</a:t>
            </a:r>
            <a:endParaRPr lang="en-US" dirty="0"/>
          </a:p>
        </p:txBody>
      </p:sp>
    </p:spTree>
    <p:extLst>
      <p:ext uri="{BB962C8B-B14F-4D97-AF65-F5344CB8AC3E}">
        <p14:creationId xmlns:p14="http://schemas.microsoft.com/office/powerpoint/2010/main" val="39118574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Mindfulness / radical acceptance</a:t>
            </a:r>
          </a:p>
          <a:p>
            <a:r>
              <a:rPr lang="en-US" dirty="0" smtClean="0"/>
              <a:t>Ability to tolerate being uncomfortable, stress</a:t>
            </a:r>
          </a:p>
          <a:p>
            <a:r>
              <a:rPr lang="en-US" dirty="0" smtClean="0"/>
              <a:t>Interventions from CBT, skills building</a:t>
            </a:r>
          </a:p>
          <a:p>
            <a:r>
              <a:rPr lang="en-US" dirty="0" smtClean="0"/>
              <a:t>Not a suicide prevention program as such (according to Marsha </a:t>
            </a:r>
            <a:r>
              <a:rPr lang="en-US" dirty="0" err="1" smtClean="0"/>
              <a:t>Linehan</a:t>
            </a:r>
            <a:r>
              <a:rPr lang="en-US" dirty="0" smtClean="0"/>
              <a:t>) but a “life worth living” program</a:t>
            </a:r>
            <a:endParaRPr lang="en-US" dirty="0"/>
          </a:p>
        </p:txBody>
      </p:sp>
      <p:sp>
        <p:nvSpPr>
          <p:cNvPr id="3" name="Title 2"/>
          <p:cNvSpPr>
            <a:spLocks noGrp="1"/>
          </p:cNvSpPr>
          <p:nvPr>
            <p:ph type="title"/>
          </p:nvPr>
        </p:nvSpPr>
        <p:spPr/>
        <p:txBody>
          <a:bodyPr/>
          <a:lstStyle/>
          <a:p>
            <a:r>
              <a:rPr lang="en-US" dirty="0" smtClean="0"/>
              <a:t>DBT (in short)</a:t>
            </a:r>
            <a:endParaRPr lang="en-US" dirty="0"/>
          </a:p>
        </p:txBody>
      </p:sp>
      <p:sp>
        <p:nvSpPr>
          <p:cNvPr id="4" name="Footer Placeholder 3"/>
          <p:cNvSpPr>
            <a:spLocks noGrp="1"/>
          </p:cNvSpPr>
          <p:nvPr>
            <p:ph type="ftr" sz="quarter" idx="11"/>
          </p:nvPr>
        </p:nvSpPr>
        <p:spPr/>
        <p:txBody>
          <a:bodyPr/>
          <a:lstStyle/>
          <a:p>
            <a:r>
              <a:rPr lang="en-US" smtClean="0"/>
              <a:t>LAgosta@UChicago.edu / 773-203-0269</a:t>
            </a:r>
            <a:endParaRPr lang="en-US"/>
          </a:p>
        </p:txBody>
      </p:sp>
      <p:sp>
        <p:nvSpPr>
          <p:cNvPr id="5" name="Slide Number Placeholder 4"/>
          <p:cNvSpPr>
            <a:spLocks noGrp="1"/>
          </p:cNvSpPr>
          <p:nvPr>
            <p:ph type="sldNum" sz="quarter" idx="12"/>
          </p:nvPr>
        </p:nvSpPr>
        <p:spPr/>
        <p:txBody>
          <a:bodyPr/>
          <a:lstStyle/>
          <a:p>
            <a:fld id="{687D7A59-36E2-48B9-B146-C1E59501F63F}" type="slidenum">
              <a:rPr lang="en-US" smtClean="0"/>
              <a:pPr/>
              <a:t>52</a:t>
            </a:fld>
            <a:endParaRPr lang="en-US"/>
          </a:p>
        </p:txBody>
      </p:sp>
    </p:spTree>
    <p:extLst>
      <p:ext uri="{BB962C8B-B14F-4D97-AF65-F5344CB8AC3E}">
        <p14:creationId xmlns:p14="http://schemas.microsoft.com/office/powerpoint/2010/main" val="31711510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800" dirty="0" smtClean="0"/>
              <a:t>Emotion mind + Logic mind = Wise mind</a:t>
            </a:r>
          </a:p>
          <a:p>
            <a:r>
              <a:rPr lang="en-US" sz="2800" dirty="0" smtClean="0"/>
              <a:t>Balance – equilibrium – homeostatic regulation </a:t>
            </a:r>
          </a:p>
          <a:p>
            <a:r>
              <a:rPr lang="en-US" sz="2800" dirty="0" smtClean="0"/>
              <a:t>Self-harm is motivated / occurs by intense emotions with which the individual is trying to deal and is unable to integrate or handle</a:t>
            </a:r>
            <a:endParaRPr lang="en-US" sz="2800" dirty="0"/>
          </a:p>
        </p:txBody>
      </p:sp>
      <p:sp>
        <p:nvSpPr>
          <p:cNvPr id="3" name="Footer Placeholder 2"/>
          <p:cNvSpPr>
            <a:spLocks noGrp="1"/>
          </p:cNvSpPr>
          <p:nvPr>
            <p:ph type="ftr" sz="quarter" idx="11"/>
          </p:nvPr>
        </p:nvSpPr>
        <p:spPr/>
        <p:txBody>
          <a:bodyPr/>
          <a:lstStyle/>
          <a:p>
            <a:r>
              <a:rPr lang="en-US" smtClean="0"/>
              <a:t>(c) Lou Agosta, PhD / 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53</a:t>
            </a:fld>
            <a:endParaRPr lang="en-US"/>
          </a:p>
        </p:txBody>
      </p:sp>
      <p:sp>
        <p:nvSpPr>
          <p:cNvPr id="5" name="Title 4"/>
          <p:cNvSpPr>
            <a:spLocks noGrp="1"/>
          </p:cNvSpPr>
          <p:nvPr>
            <p:ph type="title"/>
          </p:nvPr>
        </p:nvSpPr>
        <p:spPr/>
        <p:txBody>
          <a:bodyPr/>
          <a:lstStyle/>
          <a:p>
            <a:r>
              <a:rPr lang="en-US" dirty="0" smtClean="0"/>
              <a:t>Dialectical Behavioral Therapy</a:t>
            </a:r>
            <a:endParaRPr lang="en-US" dirty="0"/>
          </a:p>
        </p:txBody>
      </p:sp>
    </p:spTree>
    <p:extLst>
      <p:ext uri="{BB962C8B-B14F-4D97-AF65-F5344CB8AC3E}">
        <p14:creationId xmlns:p14="http://schemas.microsoft.com/office/powerpoint/2010/main" val="26179988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91056"/>
            <a:ext cx="7823201" cy="4535107"/>
          </a:xfrm>
        </p:spPr>
        <p:txBody>
          <a:bodyPr>
            <a:noAutofit/>
          </a:bodyPr>
          <a:lstStyle/>
          <a:p>
            <a:r>
              <a:rPr lang="en-US" sz="2800" dirty="0" smtClean="0"/>
              <a:t>Mindfulness</a:t>
            </a:r>
          </a:p>
          <a:p>
            <a:r>
              <a:rPr lang="en-US" sz="2800" dirty="0" smtClean="0"/>
              <a:t>Describe skills: Learning how to be aware – teach people to describe – distinguish their interpretation (judgments) from what actually happened</a:t>
            </a:r>
          </a:p>
          <a:p>
            <a:r>
              <a:rPr lang="en-US" sz="2800" dirty="0" smtClean="0"/>
              <a:t>Participating (getting people to experience that they are connected) “throw oneself in” “become one with” </a:t>
            </a:r>
          </a:p>
          <a:p>
            <a:r>
              <a:rPr lang="en-US" sz="2800" dirty="0" smtClean="0"/>
              <a:t>Judgments are ALWAYS in the mind of the observer and they are not very effective</a:t>
            </a:r>
          </a:p>
          <a:p>
            <a:r>
              <a:rPr lang="en-US" sz="2800" dirty="0" smtClean="0"/>
              <a:t>“Giving up being right” </a:t>
            </a:r>
            <a:endParaRPr lang="en-US" sz="2800"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54</a:t>
            </a:fld>
            <a:endParaRPr lang="en-US"/>
          </a:p>
        </p:txBody>
      </p:sp>
      <p:sp>
        <p:nvSpPr>
          <p:cNvPr id="5" name="Title 4"/>
          <p:cNvSpPr>
            <a:spLocks noGrp="1"/>
          </p:cNvSpPr>
          <p:nvPr>
            <p:ph type="title"/>
          </p:nvPr>
        </p:nvSpPr>
        <p:spPr/>
        <p:txBody>
          <a:bodyPr/>
          <a:lstStyle/>
          <a:p>
            <a:r>
              <a:rPr lang="en-US" dirty="0" smtClean="0"/>
              <a:t>DBT Skills: Mindfulness Skills</a:t>
            </a:r>
            <a:endParaRPr lang="en-US" dirty="0"/>
          </a:p>
        </p:txBody>
      </p:sp>
    </p:spTree>
    <p:extLst>
      <p:ext uri="{BB962C8B-B14F-4D97-AF65-F5344CB8AC3E}">
        <p14:creationId xmlns:p14="http://schemas.microsoft.com/office/powerpoint/2010/main" val="15218518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71501" y="2349500"/>
            <a:ext cx="7708900" cy="3776663"/>
          </a:xfrm>
        </p:spPr>
        <p:txBody>
          <a:bodyPr>
            <a:normAutofit/>
          </a:bodyPr>
          <a:lstStyle/>
          <a:p>
            <a:r>
              <a:rPr lang="en-US" dirty="0" smtClean="0"/>
              <a:t>Identifying your emotion: if a person can label / describe their emotion, it actually changes the brain – how do you know what your emotion is? (Feelings, urges, thinking)</a:t>
            </a:r>
          </a:p>
          <a:p>
            <a:r>
              <a:rPr lang="en-US" dirty="0" smtClean="0"/>
              <a:t>How to change your emotion – only an emotion you want to change – </a:t>
            </a:r>
          </a:p>
          <a:p>
            <a:r>
              <a:rPr lang="en-US" dirty="0" smtClean="0"/>
              <a:t>Do one’s emotions fits the facts? If it fits the facts, you do problem solving; if it does not fit the facts, you take opposite action – do the opposite of what you feel (!?)</a:t>
            </a:r>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55</a:t>
            </a:fld>
            <a:endParaRPr lang="en-US"/>
          </a:p>
        </p:txBody>
      </p:sp>
      <p:sp>
        <p:nvSpPr>
          <p:cNvPr id="5" name="Title 4"/>
          <p:cNvSpPr>
            <a:spLocks noGrp="1"/>
          </p:cNvSpPr>
          <p:nvPr>
            <p:ph type="title"/>
          </p:nvPr>
        </p:nvSpPr>
        <p:spPr/>
        <p:txBody>
          <a:bodyPr/>
          <a:lstStyle/>
          <a:p>
            <a:r>
              <a:rPr lang="en-US" dirty="0" smtClean="0"/>
              <a:t>DBT Skills: Emotional Regulation</a:t>
            </a:r>
            <a:endParaRPr lang="en-US" dirty="0"/>
          </a:p>
        </p:txBody>
      </p:sp>
    </p:spTree>
    <p:extLst>
      <p:ext uri="{BB962C8B-B14F-4D97-AF65-F5344CB8AC3E}">
        <p14:creationId xmlns:p14="http://schemas.microsoft.com/office/powerpoint/2010/main" val="16157993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1" y="2298700"/>
            <a:ext cx="7823200" cy="3827463"/>
          </a:xfrm>
        </p:spPr>
        <p:txBody>
          <a:bodyPr>
            <a:noAutofit/>
          </a:bodyPr>
          <a:lstStyle/>
          <a:p>
            <a:r>
              <a:rPr lang="en-US" dirty="0" smtClean="0"/>
              <a:t>Core mindfulness skills [being aware of the present moment and not judging it – neither holding onto it or pushing it away – experiencing it as what it is (e.g., paced breathing)]</a:t>
            </a:r>
          </a:p>
          <a:p>
            <a:r>
              <a:rPr lang="en-US" dirty="0" smtClean="0"/>
              <a:t>Interpersonal effectiveness skills (e.g., how to handle conflict) </a:t>
            </a:r>
          </a:p>
          <a:p>
            <a:r>
              <a:rPr lang="en-US" dirty="0" smtClean="0"/>
              <a:t>Emotion regulation skills (not about control but about shifting / influencing / how to process the emotion)</a:t>
            </a:r>
          </a:p>
          <a:p>
            <a:r>
              <a:rPr lang="en-US" dirty="0" smtClean="0"/>
              <a:t>Distress tolerance (tend to go to ineffective self-harm – harm reduction – hold onto ice cubes as long as one could – causes pain,</a:t>
            </a:r>
            <a:r>
              <a:rPr lang="en-US" dirty="0"/>
              <a:t> </a:t>
            </a:r>
            <a:r>
              <a:rPr lang="en-US" dirty="0" smtClean="0"/>
              <a:t>but not too much harm)</a:t>
            </a:r>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56</a:t>
            </a:fld>
            <a:endParaRPr lang="en-US"/>
          </a:p>
        </p:txBody>
      </p:sp>
      <p:sp>
        <p:nvSpPr>
          <p:cNvPr id="5" name="Title 4"/>
          <p:cNvSpPr>
            <a:spLocks noGrp="1"/>
          </p:cNvSpPr>
          <p:nvPr>
            <p:ph type="title"/>
          </p:nvPr>
        </p:nvSpPr>
        <p:spPr/>
        <p:txBody>
          <a:bodyPr/>
          <a:lstStyle/>
          <a:p>
            <a:r>
              <a:rPr lang="en-US" dirty="0" smtClean="0"/>
              <a:t>Dialectical Behavioral Therapy</a:t>
            </a:r>
            <a:endParaRPr lang="en-US" dirty="0"/>
          </a:p>
        </p:txBody>
      </p:sp>
    </p:spTree>
    <p:extLst>
      <p:ext uri="{BB962C8B-B14F-4D97-AF65-F5344CB8AC3E}">
        <p14:creationId xmlns:p14="http://schemas.microsoft.com/office/powerpoint/2010/main" val="225603461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1" y="2298700"/>
            <a:ext cx="7823200" cy="3827463"/>
          </a:xfrm>
        </p:spPr>
        <p:txBody>
          <a:bodyPr>
            <a:noAutofit/>
          </a:bodyPr>
          <a:lstStyle/>
          <a:p>
            <a:r>
              <a:rPr lang="en-US" dirty="0" smtClean="0"/>
              <a:t>Acceptance based treatment strategies rather than straight forward change</a:t>
            </a:r>
          </a:p>
          <a:p>
            <a:r>
              <a:rPr lang="en-US" dirty="0" smtClean="0"/>
              <a:t>The first idea is that people who meet criteria for BPD has skill deficits, behavior deficits (and may usefully be taught something new to do)</a:t>
            </a:r>
          </a:p>
          <a:p>
            <a:r>
              <a:rPr lang="en-US" dirty="0" smtClean="0"/>
              <a:t>The second is that the individual does not use their capabilities due to motivational factors – being rewarded for the wrong things – focus on motivational factors – take the person seriously – the only way they will take me seriously [secondary gain]</a:t>
            </a:r>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57</a:t>
            </a:fld>
            <a:endParaRPr lang="en-US"/>
          </a:p>
        </p:txBody>
      </p:sp>
      <p:sp>
        <p:nvSpPr>
          <p:cNvPr id="5" name="Title 4"/>
          <p:cNvSpPr>
            <a:spLocks noGrp="1"/>
          </p:cNvSpPr>
          <p:nvPr>
            <p:ph type="title"/>
          </p:nvPr>
        </p:nvSpPr>
        <p:spPr/>
        <p:txBody>
          <a:bodyPr/>
          <a:lstStyle/>
          <a:p>
            <a:r>
              <a:rPr lang="en-US" dirty="0" smtClean="0"/>
              <a:t>Dialectical Behavioral Therapy</a:t>
            </a:r>
            <a:endParaRPr lang="en-US" dirty="0"/>
          </a:p>
        </p:txBody>
      </p:sp>
    </p:spTree>
    <p:extLst>
      <p:ext uri="{BB962C8B-B14F-4D97-AF65-F5344CB8AC3E}">
        <p14:creationId xmlns:p14="http://schemas.microsoft.com/office/powerpoint/2010/main" val="36990009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72353" y="2076824"/>
            <a:ext cx="8307294" cy="4538465"/>
          </a:xfrm>
        </p:spPr>
        <p:txBody>
          <a:bodyPr>
            <a:normAutofit/>
          </a:bodyPr>
          <a:lstStyle/>
          <a:p>
            <a:r>
              <a:rPr lang="en-US" dirty="0" smtClean="0"/>
              <a:t>Paranoid: withdrawn, cold, suspicious, or irrational; have few confidants and may read hidden meaning into innocent remarks; suspect that others want to deceive, hurt or exploit</a:t>
            </a:r>
          </a:p>
          <a:p>
            <a:r>
              <a:rPr lang="en-US" dirty="0" smtClean="0"/>
              <a:t>Schizoid: care little for social relationships; restricted emotional range, seem indifferent to criticism or praise; tend to be solitary; avoid close (including sexual) relations</a:t>
            </a:r>
          </a:p>
          <a:p>
            <a:r>
              <a:rPr lang="en-US" dirty="0" smtClean="0"/>
              <a:t>Schizotypal: interpersonal relations are so difficult that they appear peculiar or strange to others; lack close friends and are uncomfortable in social situations; show suspiciousness, unusual perceptions or thinking, eccentric speech, and inappropriate affect</a:t>
            </a:r>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58</a:t>
            </a:fld>
            <a:endParaRPr lang="en-US"/>
          </a:p>
        </p:txBody>
      </p:sp>
      <p:sp>
        <p:nvSpPr>
          <p:cNvPr id="5" name="Title 4"/>
          <p:cNvSpPr>
            <a:spLocks noGrp="1"/>
          </p:cNvSpPr>
          <p:nvPr>
            <p:ph type="title"/>
          </p:nvPr>
        </p:nvSpPr>
        <p:spPr/>
        <p:txBody>
          <a:bodyPr/>
          <a:lstStyle/>
          <a:p>
            <a:r>
              <a:rPr lang="en-US" dirty="0" smtClean="0"/>
              <a:t>Additional Personality Disorders A</a:t>
            </a:r>
            <a:endParaRPr lang="en-US" dirty="0"/>
          </a:p>
        </p:txBody>
      </p:sp>
    </p:spTree>
    <p:extLst>
      <p:ext uri="{BB962C8B-B14F-4D97-AF65-F5344CB8AC3E}">
        <p14:creationId xmlns:p14="http://schemas.microsoft.com/office/powerpoint/2010/main" val="28782745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76824"/>
            <a:ext cx="8522447" cy="4538465"/>
          </a:xfrm>
        </p:spPr>
        <p:txBody>
          <a:bodyPr>
            <a:normAutofit fontScale="92500" lnSpcReduction="10000"/>
          </a:bodyPr>
          <a:lstStyle/>
          <a:p>
            <a:r>
              <a:rPr lang="en-US" dirty="0" smtClean="0"/>
              <a:t>Antisocial: irresponsible, often criminal behavior, beginning in childhood or early adolescence with truancy, running away, cruelty, fighting, destructiveness, lying and theft; may default on debts or otherwise behave irresponsibly; act recklessly, and show no remorse</a:t>
            </a:r>
          </a:p>
          <a:p>
            <a:r>
              <a:rPr lang="en-US" dirty="0" smtClean="0"/>
              <a:t>Borderline: see above: </a:t>
            </a:r>
            <a:r>
              <a:rPr lang="en-US" dirty="0" err="1" smtClean="0"/>
              <a:t>parasuicidal</a:t>
            </a:r>
            <a:r>
              <a:rPr lang="en-US" dirty="0" smtClean="0"/>
              <a:t> (self-harm); volatile affect, volatile relations, volatile identity; fear of abandonment: “I hate you; don’t leave me!”</a:t>
            </a:r>
          </a:p>
          <a:p>
            <a:r>
              <a:rPr lang="en-US" dirty="0" smtClean="0"/>
              <a:t>Histrionic: overly emotional, vague, and desperate for attention, needing constant assurance about their attractiveness; self-centered and sexually seductive</a:t>
            </a:r>
          </a:p>
          <a:p>
            <a:r>
              <a:rPr lang="en-US" dirty="0" smtClean="0"/>
              <a:t>Narcissistic: self-</a:t>
            </a:r>
            <a:r>
              <a:rPr lang="en-US" dirty="0"/>
              <a:t>i</a:t>
            </a:r>
            <a:r>
              <a:rPr lang="en-US" dirty="0" smtClean="0"/>
              <a:t>mportant, envious, fantasies of success or uniqueness of their own problems; strong sense of entitlement and lack of compassion for others; cold and haughty at times; reject criticism and crave attention and recognition</a:t>
            </a:r>
          </a:p>
          <a:p>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59</a:t>
            </a:fld>
            <a:r>
              <a:rPr lang="en-US" dirty="0" smtClean="0"/>
              <a:t>; reject criticism, need attention and </a:t>
            </a:r>
            <a:endParaRPr lang="en-US" dirty="0"/>
          </a:p>
        </p:txBody>
      </p:sp>
      <p:sp>
        <p:nvSpPr>
          <p:cNvPr id="5" name="Title 4"/>
          <p:cNvSpPr>
            <a:spLocks noGrp="1"/>
          </p:cNvSpPr>
          <p:nvPr>
            <p:ph type="title"/>
          </p:nvPr>
        </p:nvSpPr>
        <p:spPr/>
        <p:txBody>
          <a:bodyPr/>
          <a:lstStyle/>
          <a:p>
            <a:r>
              <a:rPr lang="en-US" dirty="0" smtClean="0"/>
              <a:t>Personality Disorders B</a:t>
            </a:r>
            <a:endParaRPr lang="en-US" dirty="0"/>
          </a:p>
        </p:txBody>
      </p:sp>
    </p:spTree>
    <p:extLst>
      <p:ext uri="{BB962C8B-B14F-4D97-AF65-F5344CB8AC3E}">
        <p14:creationId xmlns:p14="http://schemas.microsoft.com/office/powerpoint/2010/main" val="42468773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76824"/>
            <a:ext cx="8522447" cy="4538465"/>
          </a:xfrm>
        </p:spPr>
        <p:txBody>
          <a:bodyPr>
            <a:normAutofit fontScale="92500"/>
          </a:bodyPr>
          <a:lstStyle/>
          <a:p>
            <a:r>
              <a:rPr lang="en-US" dirty="0" smtClean="0"/>
              <a:t>Avoidant: timid people, easily wounded by criticism, hesitant to become involved with others; fear embarrassment of showing emotions or saying things that seem foolish; no close friends and exaggerate the risks of undertaking pursuits outside their routine</a:t>
            </a:r>
          </a:p>
          <a:p>
            <a:r>
              <a:rPr lang="en-US" dirty="0" smtClean="0"/>
              <a:t>Dependent: need the approval of others that they have troublemaking independent decisions or starting projects; agree with others they know to be wrong; fear abandonment; feel helpless when alone; and are miserable when relationships end; volunteer for unpleasant tasks to be liked</a:t>
            </a:r>
          </a:p>
          <a:p>
            <a:r>
              <a:rPr lang="en-US" dirty="0" smtClean="0"/>
              <a:t>Obsessive-compulsive: perfectionism and rigidity; often workaholics; indecisive due to excessive attention to detail; insist on getting their way; lack generosity; do not express affection; hoard stuff</a:t>
            </a:r>
            <a:endParaRPr lang="en-US" dirty="0"/>
          </a:p>
        </p:txBody>
      </p:sp>
      <p:sp>
        <p:nvSpPr>
          <p:cNvPr id="3" name="Footer Placeholder 2"/>
          <p:cNvSpPr>
            <a:spLocks noGrp="1"/>
          </p:cNvSpPr>
          <p:nvPr>
            <p:ph type="ftr" sz="quarter" idx="11"/>
          </p:nvPr>
        </p:nvSpPr>
        <p:spPr/>
        <p:txBody>
          <a:bodyPr/>
          <a:lstStyle/>
          <a:p>
            <a:r>
              <a:rPr lang="en-US" dirty="0" err="1" smtClean="0"/>
              <a:t>LAgosta@UChicago.edu</a:t>
            </a:r>
            <a:r>
              <a:rPr lang="en-US" dirty="0" smtClean="0"/>
              <a:t> / 773-203-0269</a:t>
            </a:r>
            <a:endParaRPr lang="en-US" dirty="0"/>
          </a:p>
        </p:txBody>
      </p:sp>
      <p:sp>
        <p:nvSpPr>
          <p:cNvPr id="4" name="Slide Number Placeholder 3"/>
          <p:cNvSpPr>
            <a:spLocks noGrp="1"/>
          </p:cNvSpPr>
          <p:nvPr>
            <p:ph type="sldNum" sz="quarter" idx="12"/>
          </p:nvPr>
        </p:nvSpPr>
        <p:spPr/>
        <p:txBody>
          <a:bodyPr/>
          <a:lstStyle/>
          <a:p>
            <a:fld id="{687D7A59-36E2-48B9-B146-C1E59501F63F}" type="slidenum">
              <a:rPr lang="en-US" smtClean="0"/>
              <a:pPr/>
              <a:t>60</a:t>
            </a:fld>
            <a:r>
              <a:rPr lang="en-US" dirty="0" smtClean="0"/>
              <a:t>; reject criticism, need attention and </a:t>
            </a:r>
            <a:endParaRPr lang="en-US" dirty="0"/>
          </a:p>
        </p:txBody>
      </p:sp>
      <p:sp>
        <p:nvSpPr>
          <p:cNvPr id="5" name="Title 4"/>
          <p:cNvSpPr>
            <a:spLocks noGrp="1"/>
          </p:cNvSpPr>
          <p:nvPr>
            <p:ph type="title"/>
          </p:nvPr>
        </p:nvSpPr>
        <p:spPr/>
        <p:txBody>
          <a:bodyPr/>
          <a:lstStyle/>
          <a:p>
            <a:r>
              <a:rPr lang="en-US" dirty="0" smtClean="0"/>
              <a:t>Personality Disorders C</a:t>
            </a:r>
            <a:endParaRPr lang="en-US" dirty="0"/>
          </a:p>
        </p:txBody>
      </p:sp>
    </p:spTree>
    <p:extLst>
      <p:ext uri="{BB962C8B-B14F-4D97-AF65-F5344CB8AC3E}">
        <p14:creationId xmlns:p14="http://schemas.microsoft.com/office/powerpoint/2010/main" val="38764379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763059"/>
            <a:ext cx="8555815" cy="4363104"/>
          </a:xfrm>
        </p:spPr>
        <p:txBody>
          <a:bodyPr>
            <a:normAutofit lnSpcReduction="10000"/>
          </a:bodyPr>
          <a:lstStyle/>
          <a:p>
            <a:r>
              <a:rPr lang="en-US" dirty="0" smtClean="0"/>
              <a:t>Autoimmune or inflammatory diseases: paraneoplastic syndromes [non-metastatic system effects that accompany malignancy], NMDA antibody encephalitis, Vasculitis [destroy blood vessels by inflammation]</a:t>
            </a:r>
          </a:p>
          <a:p>
            <a:r>
              <a:rPr lang="en-US" dirty="0" smtClean="0"/>
              <a:t>Drug, inhalant, and alcohol abuse, overdose</a:t>
            </a:r>
          </a:p>
          <a:p>
            <a:r>
              <a:rPr lang="en-US" dirty="0" smtClean="0"/>
              <a:t>Head trauma, including child abuse</a:t>
            </a:r>
          </a:p>
          <a:p>
            <a:r>
              <a:rPr lang="en-US" dirty="0" smtClean="0"/>
              <a:t>Infections (HIV, Variant Creutzfeldt-Jakob, SSPE (</a:t>
            </a:r>
            <a:r>
              <a:rPr lang="en-US" dirty="0"/>
              <a:t>Subacute </a:t>
            </a:r>
            <a:r>
              <a:rPr lang="en-US" dirty="0" err="1" smtClean="0"/>
              <a:t>schlerlosing</a:t>
            </a:r>
            <a:r>
              <a:rPr lang="en-US" dirty="0" smtClean="0"/>
              <a:t> </a:t>
            </a:r>
            <a:r>
              <a:rPr lang="en-US" dirty="0" err="1"/>
              <a:t>panencephalitis</a:t>
            </a:r>
            <a:r>
              <a:rPr lang="en-US" dirty="0" smtClean="0"/>
              <a:t>))</a:t>
            </a:r>
          </a:p>
          <a:p>
            <a:r>
              <a:rPr lang="en-US" dirty="0" smtClean="0"/>
              <a:t>Metabolic abnormal: </a:t>
            </a:r>
            <a:r>
              <a:rPr lang="en-US" dirty="0" err="1" smtClean="0"/>
              <a:t>adrenoleukodystrophy</a:t>
            </a:r>
            <a:r>
              <a:rPr lang="en-US" dirty="0" smtClean="0"/>
              <a:t>, Wilson disease</a:t>
            </a:r>
          </a:p>
          <a:p>
            <a:r>
              <a:rPr lang="en-US" dirty="0" smtClean="0"/>
              <a:t>Neurodegenerative Illness: Huntington disease; metachromatic </a:t>
            </a:r>
            <a:r>
              <a:rPr lang="en-US" dirty="0" err="1" smtClean="0"/>
              <a:t>leukodystrophy</a:t>
            </a:r>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61</a:t>
            </a:fld>
            <a:endParaRPr lang="en-US"/>
          </a:p>
        </p:txBody>
      </p:sp>
      <p:sp>
        <p:nvSpPr>
          <p:cNvPr id="5" name="Title 4"/>
          <p:cNvSpPr>
            <a:spLocks noGrp="1"/>
          </p:cNvSpPr>
          <p:nvPr>
            <p:ph type="title"/>
          </p:nvPr>
        </p:nvSpPr>
        <p:spPr/>
        <p:txBody>
          <a:bodyPr>
            <a:normAutofit fontScale="90000"/>
          </a:bodyPr>
          <a:lstStyle/>
          <a:p>
            <a:r>
              <a:rPr lang="en-US" dirty="0" smtClean="0"/>
              <a:t>Causes of Dementia (neurocognitive impairment) in Adolescent</a:t>
            </a:r>
            <a:endParaRPr lang="en-US" dirty="0"/>
          </a:p>
        </p:txBody>
      </p:sp>
    </p:spTree>
    <p:extLst>
      <p:ext uri="{BB962C8B-B14F-4D97-AF65-F5344CB8AC3E}">
        <p14:creationId xmlns:p14="http://schemas.microsoft.com/office/powerpoint/2010/main" val="70699841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927412"/>
            <a:ext cx="7408333" cy="4198751"/>
          </a:xfrm>
        </p:spPr>
        <p:txBody>
          <a:bodyPr/>
          <a:lstStyle/>
          <a:p>
            <a:r>
              <a:rPr lang="en-US" dirty="0" smtClean="0"/>
              <a:t>Alzheimer: 70%</a:t>
            </a:r>
          </a:p>
          <a:p>
            <a:r>
              <a:rPr lang="en-US" dirty="0" smtClean="0"/>
              <a:t>With </a:t>
            </a:r>
            <a:r>
              <a:rPr lang="en-US" dirty="0" err="1" smtClean="0"/>
              <a:t>Lewy</a:t>
            </a:r>
            <a:r>
              <a:rPr lang="en-US" dirty="0" smtClean="0"/>
              <a:t> bodies (DLB) 15%</a:t>
            </a:r>
          </a:p>
          <a:p>
            <a:r>
              <a:rPr lang="en-US" dirty="0" smtClean="0"/>
              <a:t>Vascular neurocognitive impairment (VCI): 10%</a:t>
            </a:r>
          </a:p>
          <a:p>
            <a:r>
              <a:rPr lang="en-US" dirty="0" err="1" smtClean="0"/>
              <a:t>Frontotemporal</a:t>
            </a:r>
            <a:r>
              <a:rPr lang="en-US" dirty="0" smtClean="0"/>
              <a:t>: 5 – 10%</a:t>
            </a:r>
          </a:p>
          <a:p>
            <a:r>
              <a:rPr lang="en-US" dirty="0" smtClean="0"/>
              <a:t>All other: 5 – 10% </a:t>
            </a:r>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62</a:t>
            </a:fld>
            <a:endParaRPr lang="en-US"/>
          </a:p>
        </p:txBody>
      </p:sp>
      <p:sp>
        <p:nvSpPr>
          <p:cNvPr id="5" name="Title 4"/>
          <p:cNvSpPr>
            <a:spLocks noGrp="1"/>
          </p:cNvSpPr>
          <p:nvPr>
            <p:ph type="title"/>
          </p:nvPr>
        </p:nvSpPr>
        <p:spPr/>
        <p:txBody>
          <a:bodyPr>
            <a:normAutofit fontScale="90000"/>
          </a:bodyPr>
          <a:lstStyle/>
          <a:p>
            <a:r>
              <a:rPr lang="en-US" dirty="0" smtClean="0"/>
              <a:t>Prevalence (Dementia producing illnesses)</a:t>
            </a:r>
            <a:endParaRPr lang="en-US" dirty="0"/>
          </a:p>
        </p:txBody>
      </p:sp>
    </p:spTree>
    <p:extLst>
      <p:ext uri="{BB962C8B-B14F-4D97-AF65-F5344CB8AC3E}">
        <p14:creationId xmlns:p14="http://schemas.microsoft.com/office/powerpoint/2010/main" val="160776896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Anosmia: Even before the onset of dementia, Alzheimer disease patients require high concentrations of a volatile substance to detect the smell. </a:t>
            </a:r>
          </a:p>
          <a:p>
            <a:r>
              <a:rPr lang="en-US" dirty="0" smtClean="0"/>
              <a:t>Neurologists also find anosmia in patients with Parkinson disease and dementia with </a:t>
            </a:r>
            <a:r>
              <a:rPr lang="en-US" dirty="0" err="1" smtClean="0"/>
              <a:t>Lewy</a:t>
            </a:r>
            <a:r>
              <a:rPr lang="en-US" dirty="0" smtClean="0"/>
              <a:t> </a:t>
            </a:r>
            <a:r>
              <a:rPr lang="en-US" dirty="0" err="1" smtClean="0"/>
              <a:t>bobdies</a:t>
            </a:r>
            <a:r>
              <a:rPr lang="en-US" dirty="0" smtClean="0"/>
              <a:t>, but not in those with VCI [vascular neurocognitive impairment] or depression</a:t>
            </a:r>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63</a:t>
            </a:fld>
            <a:endParaRPr lang="en-US"/>
          </a:p>
        </p:txBody>
      </p:sp>
      <p:sp>
        <p:nvSpPr>
          <p:cNvPr id="5" name="Title 4"/>
          <p:cNvSpPr>
            <a:spLocks noGrp="1"/>
          </p:cNvSpPr>
          <p:nvPr>
            <p:ph type="title"/>
          </p:nvPr>
        </p:nvSpPr>
        <p:spPr/>
        <p:txBody>
          <a:bodyPr/>
          <a:lstStyle/>
          <a:p>
            <a:r>
              <a:rPr lang="en-US" dirty="0" smtClean="0"/>
              <a:t>One interesting clue</a:t>
            </a:r>
            <a:endParaRPr lang="en-US" dirty="0"/>
          </a:p>
        </p:txBody>
      </p:sp>
    </p:spTree>
    <p:extLst>
      <p:ext uri="{BB962C8B-B14F-4D97-AF65-F5344CB8AC3E}">
        <p14:creationId xmlns:p14="http://schemas.microsoft.com/office/powerpoint/2010/main" val="264355683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Consist of an amyloid core surrounded by abnormal axons and dendrites (</a:t>
            </a:r>
            <a:r>
              <a:rPr lang="en-US" dirty="0" err="1" smtClean="0"/>
              <a:t>neurites</a:t>
            </a:r>
            <a:r>
              <a:rPr lang="en-US" dirty="0" smtClean="0"/>
              <a:t>) that look like a burned out camp fire. Up to 50% of the amyloid core contains an insoluble, 42-amino-acid peptide, amyloid beta-peptide (Aβ). Accumulation of Aβ is necessary but alone insufficient for the development of Alzheimer</a:t>
            </a:r>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64</a:t>
            </a:fld>
            <a:endParaRPr lang="en-US"/>
          </a:p>
        </p:txBody>
      </p:sp>
      <p:sp>
        <p:nvSpPr>
          <p:cNvPr id="5" name="Title 4"/>
          <p:cNvSpPr>
            <a:spLocks noGrp="1"/>
          </p:cNvSpPr>
          <p:nvPr>
            <p:ph type="title"/>
          </p:nvPr>
        </p:nvSpPr>
        <p:spPr/>
        <p:txBody>
          <a:bodyPr/>
          <a:lstStyle/>
          <a:p>
            <a:r>
              <a:rPr lang="en-US" dirty="0" smtClean="0"/>
              <a:t>Plaques – </a:t>
            </a:r>
            <a:r>
              <a:rPr lang="en-US" dirty="0" err="1" smtClean="0"/>
              <a:t>neuritic</a:t>
            </a:r>
            <a:r>
              <a:rPr lang="en-US" dirty="0" smtClean="0"/>
              <a:t> plaques</a:t>
            </a:r>
            <a:endParaRPr lang="en-US" dirty="0"/>
          </a:p>
        </p:txBody>
      </p:sp>
    </p:spTree>
    <p:extLst>
      <p:ext uri="{BB962C8B-B14F-4D97-AF65-F5344CB8AC3E}">
        <p14:creationId xmlns:p14="http://schemas.microsoft.com/office/powerpoint/2010/main" val="259436562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Cluster within the hippocampus neurons: the tangles appear as paired, periodic helical filaments with neurons and disrupt the normal cytoskeletal architecture</a:t>
            </a:r>
          </a:p>
          <a:p>
            <a:r>
              <a:rPr lang="en-US" dirty="0" err="1" smtClean="0"/>
              <a:t>Hyperphophorylated</a:t>
            </a:r>
            <a:r>
              <a:rPr lang="en-US" dirty="0" smtClean="0"/>
              <a:t> forms of tau protein, which is a microtubule binding protein that undergoes changes</a:t>
            </a:r>
          </a:p>
          <a:p>
            <a:r>
              <a:rPr lang="en-US" dirty="0" smtClean="0"/>
              <a:t>Correlation between neurofibrillary tangles and dementia is strong: progressive </a:t>
            </a:r>
            <a:r>
              <a:rPr lang="en-US" dirty="0" err="1" smtClean="0"/>
              <a:t>supranuclear</a:t>
            </a:r>
            <a:r>
              <a:rPr lang="en-US" dirty="0" smtClean="0"/>
              <a:t> palsy (PSP, </a:t>
            </a:r>
            <a:r>
              <a:rPr lang="en-US" dirty="0" err="1" smtClean="0"/>
              <a:t>frontotemporal</a:t>
            </a:r>
            <a:r>
              <a:rPr lang="en-US" dirty="0" smtClean="0"/>
              <a:t> dementia, and TBI [and ALZ]</a:t>
            </a:r>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65</a:t>
            </a:fld>
            <a:endParaRPr lang="en-US"/>
          </a:p>
        </p:txBody>
      </p:sp>
      <p:sp>
        <p:nvSpPr>
          <p:cNvPr id="5" name="Title 4"/>
          <p:cNvSpPr>
            <a:spLocks noGrp="1"/>
          </p:cNvSpPr>
          <p:nvPr>
            <p:ph type="title"/>
          </p:nvPr>
        </p:nvSpPr>
        <p:spPr/>
        <p:txBody>
          <a:bodyPr/>
          <a:lstStyle/>
          <a:p>
            <a:r>
              <a:rPr lang="en-US" dirty="0" smtClean="0"/>
              <a:t>Neurofibrillary tangles </a:t>
            </a:r>
            <a:endParaRPr lang="en-US" dirty="0"/>
          </a:p>
        </p:txBody>
      </p:sp>
    </p:spTree>
    <p:extLst>
      <p:ext uri="{BB962C8B-B14F-4D97-AF65-F5344CB8AC3E}">
        <p14:creationId xmlns:p14="http://schemas.microsoft.com/office/powerpoint/2010/main" val="60172161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Postulates that reduced cholinergic activity causes the dementia of ALZ – even in normal individuals, blocking cerebral Ach receptors causes profound memory impairments – an injection of scopolamine, which has central anticholinergic activity, induces a several-minute episode of ALZ-like impairment that can be reversed with </a:t>
            </a:r>
            <a:r>
              <a:rPr lang="en-US" dirty="0" err="1" smtClean="0"/>
              <a:t>physostigmine</a:t>
            </a:r>
            <a:r>
              <a:rPr lang="en-US" dirty="0" smtClean="0"/>
              <a:t>.</a:t>
            </a:r>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66</a:t>
            </a:fld>
            <a:endParaRPr lang="en-US"/>
          </a:p>
        </p:txBody>
      </p:sp>
      <p:sp>
        <p:nvSpPr>
          <p:cNvPr id="5" name="Title 4"/>
          <p:cNvSpPr>
            <a:spLocks noGrp="1"/>
          </p:cNvSpPr>
          <p:nvPr>
            <p:ph type="title"/>
          </p:nvPr>
        </p:nvSpPr>
        <p:spPr/>
        <p:txBody>
          <a:bodyPr/>
          <a:lstStyle/>
          <a:p>
            <a:r>
              <a:rPr lang="en-US" dirty="0" smtClean="0"/>
              <a:t>ALZ: cholinergic hypothesis</a:t>
            </a:r>
            <a:endParaRPr lang="en-US" dirty="0"/>
          </a:p>
        </p:txBody>
      </p:sp>
    </p:spTree>
    <p:extLst>
      <p:ext uri="{BB962C8B-B14F-4D97-AF65-F5344CB8AC3E}">
        <p14:creationId xmlns:p14="http://schemas.microsoft.com/office/powerpoint/2010/main" val="5224171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cholinergic hypothesis led to the introduction of donepezil (Aricept) and other cholinesterase inhibitors in an attempt at preserving Ach activity by inactivating its metabolic enzyme, cholinesterase</a:t>
            </a:r>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67</a:t>
            </a:fld>
            <a:endParaRPr lang="en-US"/>
          </a:p>
        </p:txBody>
      </p:sp>
      <p:sp>
        <p:nvSpPr>
          <p:cNvPr id="5" name="Title 4"/>
          <p:cNvSpPr>
            <a:spLocks noGrp="1"/>
          </p:cNvSpPr>
          <p:nvPr>
            <p:ph type="title"/>
          </p:nvPr>
        </p:nvSpPr>
        <p:spPr/>
        <p:txBody>
          <a:bodyPr/>
          <a:lstStyle/>
          <a:p>
            <a:r>
              <a:rPr lang="en-US" dirty="0" smtClean="0"/>
              <a:t>ALZ: cholinergic hypothesis</a:t>
            </a:r>
            <a:endParaRPr lang="en-US" dirty="0"/>
          </a:p>
        </p:txBody>
      </p:sp>
    </p:spTree>
    <p:extLst>
      <p:ext uri="{BB962C8B-B14F-4D97-AF65-F5344CB8AC3E}">
        <p14:creationId xmlns:p14="http://schemas.microsoft.com/office/powerpoint/2010/main" val="210593932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Certain allele combinations of the gene coding for Apo-E, a cholesterol-carrying serum protein, confer substantial risk. Synthesized in the liver and brain, serum Apo-E binds to Aβ. </a:t>
            </a:r>
            <a:r>
              <a:rPr lang="en-US" dirty="0" err="1" smtClean="0"/>
              <a:t>Neuritic</a:t>
            </a:r>
            <a:r>
              <a:rPr lang="en-US" dirty="0" smtClean="0"/>
              <a:t> plaques accumulate the mixture. Chromosome 19 encodes the gene for Apo-E in three alleles – Approximately 10-20% of the population inherits E3-E4 or E4-E4, which are the pairs most closely associated with ALZ </a:t>
            </a:r>
          </a:p>
          <a:p>
            <a:r>
              <a:rPr lang="en-US" dirty="0" smtClean="0"/>
              <a:t>No E4: 20%; one E4: 50%; two E4s: 90%  </a:t>
            </a:r>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68</a:t>
            </a:fld>
            <a:endParaRPr lang="en-US"/>
          </a:p>
        </p:txBody>
      </p:sp>
      <p:sp>
        <p:nvSpPr>
          <p:cNvPr id="5" name="Title 4"/>
          <p:cNvSpPr>
            <a:spLocks noGrp="1"/>
          </p:cNvSpPr>
          <p:nvPr>
            <p:ph type="title"/>
          </p:nvPr>
        </p:nvSpPr>
        <p:spPr/>
        <p:txBody>
          <a:bodyPr/>
          <a:lstStyle/>
          <a:p>
            <a:r>
              <a:rPr lang="en-US" dirty="0" smtClean="0"/>
              <a:t>ALZ: RISK Factors</a:t>
            </a:r>
            <a:endParaRPr lang="en-US" dirty="0"/>
          </a:p>
        </p:txBody>
      </p:sp>
    </p:spTree>
    <p:extLst>
      <p:ext uri="{BB962C8B-B14F-4D97-AF65-F5344CB8AC3E}">
        <p14:creationId xmlns:p14="http://schemas.microsoft.com/office/powerpoint/2010/main" val="314400321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076824"/>
            <a:ext cx="7814733" cy="4173340"/>
          </a:xfrm>
        </p:spPr>
        <p:txBody>
          <a:bodyPr>
            <a:normAutofit lnSpcReduction="10000"/>
          </a:bodyPr>
          <a:lstStyle/>
          <a:p>
            <a:r>
              <a:rPr lang="en-US" dirty="0" smtClean="0"/>
              <a:t>Histologic signature: cortical spherical </a:t>
            </a:r>
            <a:r>
              <a:rPr lang="en-US" dirty="0" err="1" smtClean="0"/>
              <a:t>intracytoplasmic</a:t>
            </a:r>
            <a:r>
              <a:rPr lang="en-US" dirty="0" smtClean="0"/>
              <a:t> inclusions: </a:t>
            </a:r>
            <a:r>
              <a:rPr lang="en-US" dirty="0" err="1" smtClean="0"/>
              <a:t>Lewy</a:t>
            </a:r>
            <a:r>
              <a:rPr lang="en-US" dirty="0" smtClean="0"/>
              <a:t> bodies: circular </a:t>
            </a:r>
            <a:r>
              <a:rPr lang="en-US" dirty="0" err="1" smtClean="0"/>
              <a:t>eosinophilic</a:t>
            </a:r>
            <a:r>
              <a:rPr lang="en-US" dirty="0" smtClean="0"/>
              <a:t> dense </a:t>
            </a:r>
            <a:r>
              <a:rPr lang="en-US" dirty="0" err="1" smtClean="0"/>
              <a:t>proteinaceous</a:t>
            </a:r>
            <a:r>
              <a:rPr lang="en-US" dirty="0" smtClean="0"/>
              <a:t> core surrounded by loose fibrils</a:t>
            </a:r>
          </a:p>
          <a:p>
            <a:r>
              <a:rPr lang="en-US" dirty="0" smtClean="0"/>
              <a:t>α-</a:t>
            </a:r>
            <a:r>
              <a:rPr lang="en-US" dirty="0" err="1" smtClean="0"/>
              <a:t>synuclein</a:t>
            </a:r>
            <a:r>
              <a:rPr lang="en-US" dirty="0" smtClean="0"/>
              <a:t> – 140-amino-acid protein encoded on chromosome 4 – the concentration of the </a:t>
            </a:r>
            <a:r>
              <a:rPr lang="en-US" dirty="0" err="1" smtClean="0"/>
              <a:t>Lewy</a:t>
            </a:r>
            <a:r>
              <a:rPr lang="en-US" dirty="0" smtClean="0"/>
              <a:t> bodies correlates with the severity of the dementia</a:t>
            </a:r>
          </a:p>
          <a:p>
            <a:r>
              <a:rPr lang="en-US" dirty="0" smtClean="0"/>
              <a:t>In DLB, visions of people and animals and other hallucinations often appear so detailed and vivid that they provoke fear and confusion – an impostor replaces a close friend or relative</a:t>
            </a:r>
          </a:p>
          <a:p>
            <a:r>
              <a:rPr lang="en-US" dirty="0" smtClean="0"/>
              <a:t>See the Netflix series “The Boss” with Kelsey Grammar</a:t>
            </a:r>
          </a:p>
          <a:p>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69</a:t>
            </a:fld>
            <a:endParaRPr lang="en-US"/>
          </a:p>
        </p:txBody>
      </p:sp>
      <p:sp>
        <p:nvSpPr>
          <p:cNvPr id="5" name="Title 4"/>
          <p:cNvSpPr>
            <a:spLocks noGrp="1"/>
          </p:cNvSpPr>
          <p:nvPr>
            <p:ph type="title"/>
          </p:nvPr>
        </p:nvSpPr>
        <p:spPr/>
        <p:txBody>
          <a:bodyPr/>
          <a:lstStyle/>
          <a:p>
            <a:r>
              <a:rPr lang="en-US" dirty="0" smtClean="0"/>
              <a:t>Dementia with </a:t>
            </a:r>
            <a:r>
              <a:rPr lang="en-US" dirty="0" err="1" smtClean="0"/>
              <a:t>Lewy</a:t>
            </a:r>
            <a:r>
              <a:rPr lang="en-US" dirty="0" smtClean="0"/>
              <a:t> Bodies</a:t>
            </a:r>
            <a:endParaRPr lang="en-US" dirty="0"/>
          </a:p>
        </p:txBody>
      </p:sp>
    </p:spTree>
    <p:extLst>
      <p:ext uri="{BB962C8B-B14F-4D97-AF65-F5344CB8AC3E}">
        <p14:creationId xmlns:p14="http://schemas.microsoft.com/office/powerpoint/2010/main" val="178802759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Disinhibition</a:t>
            </a:r>
          </a:p>
          <a:p>
            <a:r>
              <a:rPr lang="en-US" dirty="0" smtClean="0"/>
              <a:t>Apathy</a:t>
            </a:r>
          </a:p>
          <a:p>
            <a:r>
              <a:rPr lang="en-US" dirty="0" smtClean="0"/>
              <a:t>Loss of sympathy</a:t>
            </a:r>
          </a:p>
          <a:p>
            <a:r>
              <a:rPr lang="en-US" dirty="0" smtClean="0"/>
              <a:t>Perseverative or compulsive behaviors</a:t>
            </a:r>
          </a:p>
          <a:p>
            <a:r>
              <a:rPr lang="en-US" dirty="0" smtClean="0"/>
              <a:t>“Excessive” – sometimes compulsive – talking, eating, smoking</a:t>
            </a:r>
          </a:p>
          <a:p>
            <a:r>
              <a:rPr lang="en-US" dirty="0" smtClean="0"/>
              <a:t>Impaired executive ability</a:t>
            </a:r>
          </a:p>
          <a:p>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70</a:t>
            </a:fld>
            <a:endParaRPr lang="en-US"/>
          </a:p>
        </p:txBody>
      </p:sp>
      <p:sp>
        <p:nvSpPr>
          <p:cNvPr id="5" name="Title 4"/>
          <p:cNvSpPr>
            <a:spLocks noGrp="1"/>
          </p:cNvSpPr>
          <p:nvPr>
            <p:ph type="title"/>
          </p:nvPr>
        </p:nvSpPr>
        <p:spPr/>
        <p:txBody>
          <a:bodyPr/>
          <a:lstStyle/>
          <a:p>
            <a:r>
              <a:rPr lang="en-US" dirty="0" err="1" smtClean="0"/>
              <a:t>Frontotemporal</a:t>
            </a:r>
            <a:r>
              <a:rPr lang="en-US" dirty="0" smtClean="0"/>
              <a:t> Dementia</a:t>
            </a:r>
            <a:endParaRPr lang="en-US" dirty="0"/>
          </a:p>
        </p:txBody>
      </p:sp>
    </p:spTree>
    <p:extLst>
      <p:ext uri="{BB962C8B-B14F-4D97-AF65-F5344CB8AC3E}">
        <p14:creationId xmlns:p14="http://schemas.microsoft.com/office/powerpoint/2010/main" val="406041442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smtClean="0"/>
              <a:t>A hybrid of a dementia producing illness and distinctive conjugate eye movement (neurocognitive disorder due to another medical condition)</a:t>
            </a:r>
          </a:p>
          <a:p>
            <a:r>
              <a:rPr lang="en-US" dirty="0" smtClean="0"/>
              <a:t>PSP patients present with Parkinsonism, except that they rarely have a tremor: predominant axial rigidity that forces their head, neck and entire spine to remain overly upright and unnaturally straight</a:t>
            </a:r>
          </a:p>
          <a:p>
            <a:r>
              <a:rPr lang="en-US" dirty="0" smtClean="0"/>
              <a:t>The patient loses his ability to look first in vertical then lateral direction cannot comply with the examiner’s request to look downward. However, when the examiner rocks the patient’s head back and forth (</a:t>
            </a:r>
            <a:r>
              <a:rPr lang="en-US" dirty="0" err="1" smtClean="0"/>
              <a:t>oculocephalic</a:t>
            </a:r>
            <a:r>
              <a:rPr lang="en-US" dirty="0" smtClean="0"/>
              <a:t> maneuver), the eyes dip well below the meridian </a:t>
            </a:r>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71</a:t>
            </a:fld>
            <a:endParaRPr lang="en-US"/>
          </a:p>
        </p:txBody>
      </p:sp>
      <p:sp>
        <p:nvSpPr>
          <p:cNvPr id="5" name="Title 4"/>
          <p:cNvSpPr>
            <a:spLocks noGrp="1"/>
          </p:cNvSpPr>
          <p:nvPr>
            <p:ph type="title"/>
          </p:nvPr>
        </p:nvSpPr>
        <p:spPr/>
        <p:txBody>
          <a:bodyPr/>
          <a:lstStyle/>
          <a:p>
            <a:r>
              <a:rPr lang="en-US" dirty="0" smtClean="0"/>
              <a:t>Progressive </a:t>
            </a:r>
            <a:r>
              <a:rPr lang="en-US" dirty="0" err="1" smtClean="0"/>
              <a:t>Supernuclear</a:t>
            </a:r>
            <a:r>
              <a:rPr lang="en-US" dirty="0" smtClean="0"/>
              <a:t> </a:t>
            </a:r>
            <a:r>
              <a:rPr lang="en-US" dirty="0" smtClean="0"/>
              <a:t>Palsy </a:t>
            </a:r>
            <a:endParaRPr lang="en-US" dirty="0"/>
          </a:p>
        </p:txBody>
      </p:sp>
    </p:spTree>
    <p:extLst>
      <p:ext uri="{BB962C8B-B14F-4D97-AF65-F5344CB8AC3E}">
        <p14:creationId xmlns:p14="http://schemas.microsoft.com/office/powerpoint/2010/main" val="300731824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Neuropathologists designate a minority of cases that have neurons containing </a:t>
            </a:r>
            <a:r>
              <a:rPr lang="en-US" dirty="0" err="1" smtClean="0"/>
              <a:t>argentophilic</a:t>
            </a:r>
            <a:r>
              <a:rPr lang="en-US" dirty="0" smtClean="0"/>
              <a:t> (silver-staining) inclusions (Pick bodies) as Pick disease – a histologic variant of </a:t>
            </a:r>
            <a:r>
              <a:rPr lang="en-US" dirty="0" err="1" smtClean="0"/>
              <a:t>frontotemporal</a:t>
            </a:r>
            <a:r>
              <a:rPr lang="en-US" dirty="0" smtClean="0"/>
              <a:t> dementia</a:t>
            </a:r>
          </a:p>
          <a:p>
            <a:r>
              <a:rPr lang="en-US" dirty="0" smtClean="0"/>
              <a:t>GROUP: ALZ, </a:t>
            </a:r>
            <a:r>
              <a:rPr lang="en-US" dirty="0" err="1" smtClean="0"/>
              <a:t>fronototemporal</a:t>
            </a:r>
            <a:r>
              <a:rPr lang="en-US" dirty="0" smtClean="0"/>
              <a:t> dementia, PSP – </a:t>
            </a:r>
            <a:r>
              <a:rPr lang="en-US" dirty="0" err="1" smtClean="0"/>
              <a:t>tauopathies</a:t>
            </a:r>
            <a:endParaRPr lang="en-US" dirty="0" smtClean="0"/>
          </a:p>
          <a:p>
            <a:r>
              <a:rPr lang="en-US" dirty="0" smtClean="0"/>
              <a:t>GROUP: Parkinson and DLB - </a:t>
            </a:r>
            <a:r>
              <a:rPr lang="en-US" dirty="0" err="1" smtClean="0"/>
              <a:t>synucleinpathies</a:t>
            </a:r>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72</a:t>
            </a:fld>
            <a:endParaRPr lang="en-US"/>
          </a:p>
        </p:txBody>
      </p:sp>
      <p:sp>
        <p:nvSpPr>
          <p:cNvPr id="5" name="Title 4"/>
          <p:cNvSpPr>
            <a:spLocks noGrp="1"/>
          </p:cNvSpPr>
          <p:nvPr>
            <p:ph type="title"/>
          </p:nvPr>
        </p:nvSpPr>
        <p:spPr/>
        <p:txBody>
          <a:bodyPr/>
          <a:lstStyle/>
          <a:p>
            <a:r>
              <a:rPr lang="en-US" dirty="0" smtClean="0"/>
              <a:t>Terminological innovations</a:t>
            </a:r>
            <a:endParaRPr lang="en-US" dirty="0"/>
          </a:p>
        </p:txBody>
      </p:sp>
    </p:spTree>
    <p:extLst>
      <p:ext uri="{BB962C8B-B14F-4D97-AF65-F5344CB8AC3E}">
        <p14:creationId xmlns:p14="http://schemas.microsoft.com/office/powerpoint/2010/main" val="142202041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822824"/>
            <a:ext cx="9144000" cy="4792464"/>
          </a:xfrm>
        </p:spPr>
        <p:txBody>
          <a:bodyPr>
            <a:normAutofit lnSpcReduction="10000"/>
          </a:bodyPr>
          <a:lstStyle/>
          <a:p>
            <a:r>
              <a:rPr lang="en-US" dirty="0" smtClean="0"/>
              <a:t>A hospital review board refers a 60-year old well-respected psychiatrist to a psychiatrist in a neighboring county for evaluation because several female patients have accused him of improper sexual advances. During the exam, the psychiatrist has good cognitive function, but he does not seem as verbal or forthcoming as the examining psychiatrist had expected. However, when he speaks, he is impetuous. He dismisses the accusations. He acknowledges several episodes of his recent uncharacteristic, public verbal attacks on junior colleagues. He has continued to work, maintain his family life, and pursue his hobbies. A neurologist, who previously examined the psychiatrist, has already reported that his MMSE score was 27, physical testing showed no abnormalities, and MRI of the brain and an EEG were within normal limits. Which is the condition most likely developing?</a:t>
            </a:r>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73</a:t>
            </a:fld>
            <a:endParaRPr lang="en-US"/>
          </a:p>
        </p:txBody>
      </p:sp>
      <p:sp>
        <p:nvSpPr>
          <p:cNvPr id="5" name="Title 4"/>
          <p:cNvSpPr>
            <a:spLocks noGrp="1"/>
          </p:cNvSpPr>
          <p:nvPr>
            <p:ph type="title"/>
          </p:nvPr>
        </p:nvSpPr>
        <p:spPr/>
        <p:txBody>
          <a:bodyPr/>
          <a:lstStyle/>
          <a:p>
            <a:r>
              <a:rPr lang="en-US" dirty="0" smtClean="0"/>
              <a:t>Q1</a:t>
            </a:r>
            <a:endParaRPr lang="en-US" dirty="0"/>
          </a:p>
        </p:txBody>
      </p:sp>
    </p:spTree>
    <p:extLst>
      <p:ext uri="{BB962C8B-B14F-4D97-AF65-F5344CB8AC3E}">
        <p14:creationId xmlns:p14="http://schemas.microsoft.com/office/powerpoint/2010/main" val="49330416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 MCI</a:t>
            </a:r>
          </a:p>
          <a:p>
            <a:r>
              <a:rPr lang="en-US" dirty="0" smtClean="0"/>
              <a:t>B. Dementia from Alzheimer</a:t>
            </a:r>
          </a:p>
          <a:p>
            <a:r>
              <a:rPr lang="en-US" dirty="0" smtClean="0"/>
              <a:t>C. Dementia from diffuse </a:t>
            </a:r>
            <a:r>
              <a:rPr lang="en-US" dirty="0" err="1" smtClean="0"/>
              <a:t>Lewy</a:t>
            </a:r>
            <a:r>
              <a:rPr lang="en-US" dirty="0" smtClean="0"/>
              <a:t> bodies disease</a:t>
            </a:r>
          </a:p>
          <a:p>
            <a:r>
              <a:rPr lang="en-US" dirty="0" smtClean="0"/>
              <a:t>D. </a:t>
            </a:r>
            <a:r>
              <a:rPr lang="en-US" dirty="0" err="1" smtClean="0"/>
              <a:t>Frontotemoral</a:t>
            </a:r>
            <a:r>
              <a:rPr lang="en-US" dirty="0" smtClean="0"/>
              <a:t> dementia</a:t>
            </a:r>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74</a:t>
            </a:fld>
            <a:endParaRPr lang="en-US"/>
          </a:p>
        </p:txBody>
      </p:sp>
      <p:sp>
        <p:nvSpPr>
          <p:cNvPr id="5" name="Title 4"/>
          <p:cNvSpPr>
            <a:spLocks noGrp="1"/>
          </p:cNvSpPr>
          <p:nvPr>
            <p:ph type="title"/>
          </p:nvPr>
        </p:nvSpPr>
        <p:spPr/>
        <p:txBody>
          <a:bodyPr/>
          <a:lstStyle/>
          <a:p>
            <a:r>
              <a:rPr lang="en-US" dirty="0" smtClean="0"/>
              <a:t>Choices 1</a:t>
            </a:r>
            <a:endParaRPr lang="en-US" dirty="0"/>
          </a:p>
        </p:txBody>
      </p:sp>
    </p:spTree>
    <p:extLst>
      <p:ext uri="{BB962C8B-B14F-4D97-AF65-F5344CB8AC3E}">
        <p14:creationId xmlns:p14="http://schemas.microsoft.com/office/powerpoint/2010/main" val="64355963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3639" y="2196353"/>
            <a:ext cx="8086762" cy="3929810"/>
          </a:xfrm>
        </p:spPr>
        <p:txBody>
          <a:bodyPr>
            <a:normAutofit fontScale="92500"/>
          </a:bodyPr>
          <a:lstStyle/>
          <a:p>
            <a:r>
              <a:rPr lang="en-US" dirty="0" smtClean="0"/>
              <a:t>D. The patient has shown uninhibited behavior and impaired judgment in the in the inappropriate sexual advances and impetuousness. In addition, some of his behavior might have been aggressive, such as the attacks on colleagues. He does not fulfill criteria for dementia because he can still function at work and at home, and his MMSE score, while lower than expected for his education, is within normal limits. Because his abnormal behavior dwarfs his cognitive impairment, the neurologist felt that the psychiatrist most likely has developed </a:t>
            </a:r>
            <a:r>
              <a:rPr lang="en-US" dirty="0" err="1" smtClean="0"/>
              <a:t>frontotemporal</a:t>
            </a:r>
            <a:r>
              <a:rPr lang="en-US" dirty="0" smtClean="0"/>
              <a:t> dementia. Alternatively hypomania or bipolar disorder might have been an alternative diagnosis in a different scenario. </a:t>
            </a:r>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75</a:t>
            </a:fld>
            <a:endParaRPr lang="en-US"/>
          </a:p>
        </p:txBody>
      </p:sp>
      <p:sp>
        <p:nvSpPr>
          <p:cNvPr id="5" name="Title 4"/>
          <p:cNvSpPr>
            <a:spLocks noGrp="1"/>
          </p:cNvSpPr>
          <p:nvPr>
            <p:ph type="title"/>
          </p:nvPr>
        </p:nvSpPr>
        <p:spPr/>
        <p:txBody>
          <a:bodyPr/>
          <a:lstStyle/>
          <a:p>
            <a:r>
              <a:rPr lang="en-US" dirty="0" smtClean="0"/>
              <a:t>Discussion 1</a:t>
            </a:r>
            <a:endParaRPr lang="en-US" dirty="0"/>
          </a:p>
        </p:txBody>
      </p:sp>
    </p:spTree>
    <p:extLst>
      <p:ext uri="{BB962C8B-B14F-4D97-AF65-F5344CB8AC3E}">
        <p14:creationId xmlns:p14="http://schemas.microsoft.com/office/powerpoint/2010/main" val="322981932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13765" y="2076824"/>
            <a:ext cx="7966635" cy="4049339"/>
          </a:xfrm>
        </p:spPr>
        <p:txBody>
          <a:bodyPr>
            <a:normAutofit fontScale="92500" lnSpcReduction="10000"/>
          </a:bodyPr>
          <a:lstStyle/>
          <a:p>
            <a:r>
              <a:rPr lang="en-US" dirty="0" smtClean="0"/>
              <a:t>A wife brought her 70-year-old husband, a retired high school physics teacher, to a psychiatrist because for the previous 3-6 months he was suffering from increasingly vivid and frightening hallucinations, especially at night and memory problems during the day. During the initial evaluation, he was alert and oriented. His MMSE score was 25. He had reduced spontaneous movement and increased tone in his wrist and elbow muscles. His gait was shuffling, and he had a positive pull test. A CT and routine blood tests, including those for dementia, reveal no abnormalities. During the follow up evaluation, he was lethargic and scored only 20 on the MMSE. However, still untreated, he was alert during the next exam. The wife confirmed that he had a fluctuating sensorium. Which is the most likely disorder?</a:t>
            </a:r>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76</a:t>
            </a:fld>
            <a:endParaRPr lang="en-US"/>
          </a:p>
        </p:txBody>
      </p:sp>
      <p:sp>
        <p:nvSpPr>
          <p:cNvPr id="5" name="Title 4"/>
          <p:cNvSpPr>
            <a:spLocks noGrp="1"/>
          </p:cNvSpPr>
          <p:nvPr>
            <p:ph type="title"/>
          </p:nvPr>
        </p:nvSpPr>
        <p:spPr/>
        <p:txBody>
          <a:bodyPr/>
          <a:lstStyle/>
          <a:p>
            <a:r>
              <a:rPr lang="en-US" dirty="0" smtClean="0"/>
              <a:t>Question 2</a:t>
            </a:r>
            <a:endParaRPr lang="en-US" dirty="0"/>
          </a:p>
        </p:txBody>
      </p:sp>
    </p:spTree>
    <p:extLst>
      <p:ext uri="{BB962C8B-B14F-4D97-AF65-F5344CB8AC3E}">
        <p14:creationId xmlns:p14="http://schemas.microsoft.com/office/powerpoint/2010/main" val="315068390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 Parkinson disease</a:t>
            </a:r>
          </a:p>
          <a:p>
            <a:r>
              <a:rPr lang="en-US" dirty="0" smtClean="0"/>
              <a:t>B. Side effect from a medication</a:t>
            </a:r>
          </a:p>
          <a:p>
            <a:r>
              <a:rPr lang="en-US" dirty="0" smtClean="0"/>
              <a:t>C. Alzheimer disease</a:t>
            </a:r>
          </a:p>
          <a:p>
            <a:r>
              <a:rPr lang="en-US" dirty="0" smtClean="0"/>
              <a:t>D. Dementia with </a:t>
            </a:r>
            <a:r>
              <a:rPr lang="en-US" dirty="0" err="1"/>
              <a:t>L</a:t>
            </a:r>
            <a:r>
              <a:rPr lang="en-US" dirty="0" err="1" smtClean="0"/>
              <a:t>ewy</a:t>
            </a:r>
            <a:r>
              <a:rPr lang="en-US" dirty="0" smtClean="0"/>
              <a:t> bodies</a:t>
            </a:r>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77</a:t>
            </a:fld>
            <a:endParaRPr lang="en-US"/>
          </a:p>
        </p:txBody>
      </p:sp>
      <p:sp>
        <p:nvSpPr>
          <p:cNvPr id="5" name="Title 4"/>
          <p:cNvSpPr>
            <a:spLocks noGrp="1"/>
          </p:cNvSpPr>
          <p:nvPr>
            <p:ph type="title"/>
          </p:nvPr>
        </p:nvSpPr>
        <p:spPr/>
        <p:txBody>
          <a:bodyPr/>
          <a:lstStyle/>
          <a:p>
            <a:r>
              <a:rPr lang="en-US" dirty="0" smtClean="0"/>
              <a:t>Choices 2</a:t>
            </a:r>
            <a:endParaRPr lang="en-US" dirty="0"/>
          </a:p>
        </p:txBody>
      </p:sp>
    </p:spTree>
    <p:extLst>
      <p:ext uri="{BB962C8B-B14F-4D97-AF65-F5344CB8AC3E}">
        <p14:creationId xmlns:p14="http://schemas.microsoft.com/office/powerpoint/2010/main" val="102868255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87176"/>
            <a:ext cx="8447741" cy="4262988"/>
          </a:xfrm>
        </p:spPr>
        <p:txBody>
          <a:bodyPr>
            <a:normAutofit lnSpcReduction="10000"/>
          </a:bodyPr>
          <a:lstStyle/>
          <a:p>
            <a:r>
              <a:rPr lang="en-US" dirty="0" smtClean="0"/>
              <a:t>D. Dementia with </a:t>
            </a:r>
            <a:r>
              <a:rPr lang="en-US" dirty="0" err="1" smtClean="0"/>
              <a:t>Lewy</a:t>
            </a:r>
            <a:r>
              <a:rPr lang="en-US" dirty="0" smtClean="0"/>
              <a:t> bodies present with features of both Alzheimer and Parkinson diseases. In addition, with its fluctuating level of consciousness, this illness mimics delirium. The development of REM sleep behavior disorder often precedes the onset of dementia with </a:t>
            </a:r>
            <a:r>
              <a:rPr lang="en-US" dirty="0" err="1" smtClean="0"/>
              <a:t>Lewy</a:t>
            </a:r>
            <a:r>
              <a:rPr lang="en-US" dirty="0" smtClean="0"/>
              <a:t> bodies. In addition to sharing clinical features with ALZ and delirium, dementia with </a:t>
            </a:r>
            <a:r>
              <a:rPr lang="en-US" dirty="0" err="1" smtClean="0"/>
              <a:t>Lewy</a:t>
            </a:r>
            <a:r>
              <a:rPr lang="en-US" dirty="0" smtClean="0"/>
              <a:t> bodies is similar to longstanding Parkinson disease, except that its rigidity and </a:t>
            </a:r>
            <a:r>
              <a:rPr lang="en-US" dirty="0" err="1" smtClean="0"/>
              <a:t>akinesia</a:t>
            </a:r>
            <a:r>
              <a:rPr lang="en-US" dirty="0" smtClean="0"/>
              <a:t> predominate over tremor. An important clinical distinction is that, at its onset, Parkinson disease causes neither cognitive impairment nor visual hallucinations, but dementia with </a:t>
            </a:r>
            <a:r>
              <a:rPr lang="en-US" dirty="0" err="1" smtClean="0"/>
              <a:t>Lewy</a:t>
            </a:r>
            <a:r>
              <a:rPr lang="en-US" dirty="0" smtClean="0"/>
              <a:t> bodies typically presents with these symptoms. </a:t>
            </a:r>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78</a:t>
            </a:fld>
            <a:endParaRPr lang="en-US"/>
          </a:p>
        </p:txBody>
      </p:sp>
      <p:sp>
        <p:nvSpPr>
          <p:cNvPr id="5" name="Title 4"/>
          <p:cNvSpPr>
            <a:spLocks noGrp="1"/>
          </p:cNvSpPr>
          <p:nvPr>
            <p:ph type="title"/>
          </p:nvPr>
        </p:nvSpPr>
        <p:spPr/>
        <p:txBody>
          <a:bodyPr/>
          <a:lstStyle/>
          <a:p>
            <a:r>
              <a:rPr lang="en-US" dirty="0" smtClean="0"/>
              <a:t>Discussion 2</a:t>
            </a:r>
            <a:endParaRPr lang="en-US" dirty="0"/>
          </a:p>
        </p:txBody>
      </p:sp>
    </p:spTree>
    <p:extLst>
      <p:ext uri="{BB962C8B-B14F-4D97-AF65-F5344CB8AC3E}">
        <p14:creationId xmlns:p14="http://schemas.microsoft.com/office/powerpoint/2010/main" val="157673882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52706"/>
            <a:ext cx="8462681" cy="4601882"/>
          </a:xfrm>
        </p:spPr>
        <p:txBody>
          <a:bodyPr/>
          <a:lstStyle/>
          <a:p>
            <a:r>
              <a:rPr lang="en-US" dirty="0" smtClean="0"/>
              <a:t>The geriatric service has solicited a psychiatric consultation for a 70-year-old retired physician who has become intermittently withdrawn and apathetic during the course of his hospitalization for a heart attack. He has a history of depression and MCI. Other than a low-grade fever, his medial and neurological exams show no abnormalities. His head CT and CSF analysis are normal for his age. During the psychiatric </a:t>
            </a:r>
            <a:r>
              <a:rPr lang="en-US" dirty="0" err="1" smtClean="0"/>
              <a:t>eval</a:t>
            </a:r>
            <a:r>
              <a:rPr lang="en-US" dirty="0" smtClean="0"/>
              <a:t>, he fails to establish eye contact and seems to have trouble attending to the mental status test. He scores 20 on the MMSE before falling asleep. When conversing, his output is spare but correct. During the interview he tugs on his bedclothes. Explanation for withdrawal and apathy?</a:t>
            </a:r>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79</a:t>
            </a:fld>
            <a:endParaRPr lang="en-US"/>
          </a:p>
        </p:txBody>
      </p:sp>
      <p:sp>
        <p:nvSpPr>
          <p:cNvPr id="5" name="Title 4"/>
          <p:cNvSpPr>
            <a:spLocks noGrp="1"/>
          </p:cNvSpPr>
          <p:nvPr>
            <p:ph type="title"/>
          </p:nvPr>
        </p:nvSpPr>
        <p:spPr/>
        <p:txBody>
          <a:bodyPr>
            <a:normAutofit/>
          </a:bodyPr>
          <a:lstStyle/>
          <a:p>
            <a:r>
              <a:rPr lang="en-US" dirty="0" smtClean="0"/>
              <a:t>Q3</a:t>
            </a:r>
            <a:endParaRPr lang="en-US" dirty="0"/>
          </a:p>
        </p:txBody>
      </p:sp>
    </p:spTree>
    <p:extLst>
      <p:ext uri="{BB962C8B-B14F-4D97-AF65-F5344CB8AC3E}">
        <p14:creationId xmlns:p14="http://schemas.microsoft.com/office/powerpoint/2010/main" val="113341886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 Dementia</a:t>
            </a:r>
          </a:p>
          <a:p>
            <a:r>
              <a:rPr lang="en-US" dirty="0" smtClean="0"/>
              <a:t>B. Aphasia</a:t>
            </a:r>
          </a:p>
          <a:p>
            <a:r>
              <a:rPr lang="en-US" dirty="0" smtClean="0"/>
              <a:t>C. Anosognosia</a:t>
            </a:r>
          </a:p>
          <a:p>
            <a:r>
              <a:rPr lang="en-US" dirty="0" smtClean="0"/>
              <a:t>D. Delirium</a:t>
            </a:r>
          </a:p>
          <a:p>
            <a:r>
              <a:rPr lang="en-US" dirty="0" smtClean="0"/>
              <a:t>E. Depression</a:t>
            </a:r>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80</a:t>
            </a:fld>
            <a:endParaRPr lang="en-US"/>
          </a:p>
        </p:txBody>
      </p:sp>
      <p:sp>
        <p:nvSpPr>
          <p:cNvPr id="5" name="Title 4"/>
          <p:cNvSpPr>
            <a:spLocks noGrp="1"/>
          </p:cNvSpPr>
          <p:nvPr>
            <p:ph type="title"/>
          </p:nvPr>
        </p:nvSpPr>
        <p:spPr/>
        <p:txBody>
          <a:bodyPr/>
          <a:lstStyle/>
          <a:p>
            <a:r>
              <a:rPr lang="en-US" dirty="0" smtClean="0"/>
              <a:t>Choices 3</a:t>
            </a:r>
            <a:endParaRPr lang="en-US" dirty="0"/>
          </a:p>
        </p:txBody>
      </p:sp>
    </p:spTree>
    <p:extLst>
      <p:ext uri="{BB962C8B-B14F-4D97-AF65-F5344CB8AC3E}">
        <p14:creationId xmlns:p14="http://schemas.microsoft.com/office/powerpoint/2010/main" val="174158015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D. The characteristic feature of his mental status impairment is his impaired and fluctuating level of consciousness. It indicates delirium. A toxic-metabolic encephalopathy has probably caused the patient, who already had MCI and depression, to develop delirium. Cognitive impairment predisposes patients to delirium. </a:t>
            </a:r>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81</a:t>
            </a:fld>
            <a:endParaRPr lang="en-US"/>
          </a:p>
        </p:txBody>
      </p:sp>
      <p:sp>
        <p:nvSpPr>
          <p:cNvPr id="5" name="Title 4"/>
          <p:cNvSpPr>
            <a:spLocks noGrp="1"/>
          </p:cNvSpPr>
          <p:nvPr>
            <p:ph type="title"/>
          </p:nvPr>
        </p:nvSpPr>
        <p:spPr/>
        <p:txBody>
          <a:bodyPr/>
          <a:lstStyle/>
          <a:p>
            <a:r>
              <a:rPr lang="en-US" dirty="0" smtClean="0"/>
              <a:t>Discussion 3</a:t>
            </a:r>
            <a:endParaRPr lang="en-US" dirty="0"/>
          </a:p>
        </p:txBody>
      </p:sp>
    </p:spTree>
    <p:extLst>
      <p:ext uri="{BB962C8B-B14F-4D97-AF65-F5344CB8AC3E}">
        <p14:creationId xmlns:p14="http://schemas.microsoft.com/office/powerpoint/2010/main" val="382161817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67765" y="2181412"/>
            <a:ext cx="7712635" cy="3944751"/>
          </a:xfrm>
        </p:spPr>
        <p:txBody>
          <a:bodyPr/>
          <a:lstStyle/>
          <a:p>
            <a:r>
              <a:rPr lang="en-US" dirty="0" smtClean="0"/>
              <a:t>Which group of drivers has the highest rate of motor vehicle accidents (MVAs)?</a:t>
            </a:r>
          </a:p>
          <a:p>
            <a:r>
              <a:rPr lang="en-US" dirty="0" smtClean="0"/>
              <a:t>A. Healthy individuals older than 65 years old</a:t>
            </a:r>
          </a:p>
          <a:p>
            <a:r>
              <a:rPr lang="en-US" dirty="0" smtClean="0"/>
              <a:t>B. Alzheimer disease patients older than 65 years old</a:t>
            </a:r>
          </a:p>
          <a:p>
            <a:r>
              <a:rPr lang="en-US" dirty="0" smtClean="0"/>
              <a:t>C. Teenage driers</a:t>
            </a:r>
          </a:p>
          <a:p>
            <a:r>
              <a:rPr lang="en-US" dirty="0" smtClean="0"/>
              <a:t>D. 16 – 24 year old men</a:t>
            </a:r>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82</a:t>
            </a:fld>
            <a:endParaRPr lang="en-US"/>
          </a:p>
        </p:txBody>
      </p:sp>
      <p:sp>
        <p:nvSpPr>
          <p:cNvPr id="5" name="Title 4"/>
          <p:cNvSpPr>
            <a:spLocks noGrp="1"/>
          </p:cNvSpPr>
          <p:nvPr>
            <p:ph type="title"/>
          </p:nvPr>
        </p:nvSpPr>
        <p:spPr/>
        <p:txBody>
          <a:bodyPr/>
          <a:lstStyle/>
          <a:p>
            <a:r>
              <a:rPr lang="en-US" dirty="0" smtClean="0"/>
              <a:t>Q4 / Choices 4</a:t>
            </a:r>
            <a:endParaRPr lang="en-US" dirty="0"/>
          </a:p>
        </p:txBody>
      </p:sp>
    </p:spTree>
    <p:extLst>
      <p:ext uri="{BB962C8B-B14F-4D97-AF65-F5344CB8AC3E}">
        <p14:creationId xmlns:p14="http://schemas.microsoft.com/office/powerpoint/2010/main" val="312889511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136588"/>
            <a:ext cx="8358093" cy="4478700"/>
          </a:xfrm>
        </p:spPr>
        <p:txBody>
          <a:bodyPr>
            <a:normAutofit/>
          </a:bodyPr>
          <a:lstStyle/>
          <a:p>
            <a:r>
              <a:rPr lang="en-US" dirty="0" smtClean="0"/>
              <a:t>D. Individuals older than 65 years have a higher rate of MVAs than average drivers. Those with ALZ disease have a higher rate than same-aged drivers and their rate increases with the duration and severity of their illness. Factors than explain their high rate include poor judgment, impaired eye-hand-foot coordination, slowed reaction time, diminished vision and hearing, and excessive daytime sleepiness. Teenagers have a high rate, with young adult men (16 – 24 years old) having the highest. Often, in addition to lacking judgment and experience, they abuse alcohol. </a:t>
            </a:r>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83</a:t>
            </a:fld>
            <a:endParaRPr lang="en-US"/>
          </a:p>
        </p:txBody>
      </p:sp>
      <p:sp>
        <p:nvSpPr>
          <p:cNvPr id="5" name="Title 4"/>
          <p:cNvSpPr>
            <a:spLocks noGrp="1"/>
          </p:cNvSpPr>
          <p:nvPr>
            <p:ph type="title"/>
          </p:nvPr>
        </p:nvSpPr>
        <p:spPr/>
        <p:txBody>
          <a:bodyPr/>
          <a:lstStyle/>
          <a:p>
            <a:r>
              <a:rPr lang="en-US" dirty="0" smtClean="0"/>
              <a:t>Discussion 4</a:t>
            </a:r>
            <a:endParaRPr lang="en-US" dirty="0"/>
          </a:p>
        </p:txBody>
      </p:sp>
    </p:spTree>
    <p:extLst>
      <p:ext uri="{BB962C8B-B14F-4D97-AF65-F5344CB8AC3E}">
        <p14:creationId xmlns:p14="http://schemas.microsoft.com/office/powerpoint/2010/main" val="34386688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1" y="2309253"/>
            <a:ext cx="7823200" cy="3816910"/>
          </a:xfrm>
        </p:spPr>
        <p:txBody>
          <a:bodyPr>
            <a:normAutofit lnSpcReduction="10000"/>
          </a:bodyPr>
          <a:lstStyle/>
          <a:p>
            <a:r>
              <a:rPr lang="en-US" sz="2800" dirty="0" smtClean="0"/>
              <a:t>One idea: Death is an essential part of the agreement – no one gets out alive: death as an advisor</a:t>
            </a:r>
          </a:p>
          <a:p>
            <a:r>
              <a:rPr lang="en-US" sz="2800" dirty="0" smtClean="0"/>
              <a:t>Yet medical doctors have a commitment to promote life – “cheaters of death”</a:t>
            </a:r>
          </a:p>
          <a:p>
            <a:r>
              <a:rPr lang="en-US" sz="2800" dirty="0" smtClean="0"/>
              <a:t>Yet human beings are finite, limited, fragile, creatures</a:t>
            </a:r>
          </a:p>
          <a:p>
            <a:r>
              <a:rPr lang="en-US" sz="2800" dirty="0" smtClean="0"/>
              <a:t>At some point – it makes sense – to acknowledge Radical Acceptance of Limitations </a:t>
            </a:r>
          </a:p>
          <a:p>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84</a:t>
            </a:fld>
            <a:endParaRPr lang="en-US"/>
          </a:p>
        </p:txBody>
      </p:sp>
      <p:sp>
        <p:nvSpPr>
          <p:cNvPr id="5" name="Title 4"/>
          <p:cNvSpPr>
            <a:spLocks noGrp="1"/>
          </p:cNvSpPr>
          <p:nvPr>
            <p:ph type="title"/>
          </p:nvPr>
        </p:nvSpPr>
        <p:spPr/>
        <p:txBody>
          <a:bodyPr>
            <a:normAutofit fontScale="90000"/>
          </a:bodyPr>
          <a:lstStyle/>
          <a:p>
            <a:r>
              <a:rPr lang="en-US" dirty="0" smtClean="0"/>
              <a:t>Existential and humanistic psychotherapy (and medicine)</a:t>
            </a:r>
            <a:endParaRPr lang="en-US" dirty="0"/>
          </a:p>
        </p:txBody>
      </p:sp>
    </p:spTree>
    <p:extLst>
      <p:ext uri="{BB962C8B-B14F-4D97-AF65-F5344CB8AC3E}">
        <p14:creationId xmlns:p14="http://schemas.microsoft.com/office/powerpoint/2010/main" val="268353823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309253"/>
            <a:ext cx="8470345" cy="4118168"/>
          </a:xfrm>
        </p:spPr>
        <p:txBody>
          <a:bodyPr>
            <a:normAutofit/>
          </a:bodyPr>
          <a:lstStyle/>
          <a:p>
            <a:r>
              <a:rPr lang="en-US" sz="2800" dirty="0" smtClean="0"/>
              <a:t>Medical doctors are put in the position where they are supposed to eliminate ALL pain and suffering </a:t>
            </a:r>
          </a:p>
          <a:p>
            <a:r>
              <a:rPr lang="en-US" sz="2800" dirty="0" smtClean="0"/>
              <a:t>But there is a but – in life suffering is inevitable too – but the condition and qualifications are complex </a:t>
            </a:r>
          </a:p>
          <a:p>
            <a:r>
              <a:rPr lang="en-US" sz="2800" dirty="0" smtClean="0"/>
              <a:t>Pain and suffering are expectable parts of living and must managed – indeed sometimes they must be endured in silence [?!] [Kleinman</a:t>
            </a:r>
            <a:r>
              <a:rPr lang="en-US" sz="2800" i="1" dirty="0" smtClean="0"/>
              <a:t>, The Illness Narratives</a:t>
            </a:r>
            <a:r>
              <a:rPr lang="en-US" sz="2800" dirty="0" smtClean="0"/>
              <a:t> (1988): p. 23] </a:t>
            </a:r>
          </a:p>
          <a:p>
            <a:endParaRPr lang="en-US" dirty="0" smtClean="0"/>
          </a:p>
          <a:p>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85</a:t>
            </a:fld>
            <a:endParaRPr lang="en-US"/>
          </a:p>
        </p:txBody>
      </p:sp>
      <p:sp>
        <p:nvSpPr>
          <p:cNvPr id="5" name="Title 4"/>
          <p:cNvSpPr>
            <a:spLocks noGrp="1"/>
          </p:cNvSpPr>
          <p:nvPr>
            <p:ph type="title"/>
          </p:nvPr>
        </p:nvSpPr>
        <p:spPr/>
        <p:txBody>
          <a:bodyPr>
            <a:normAutofit fontScale="90000"/>
          </a:bodyPr>
          <a:lstStyle/>
          <a:p>
            <a:r>
              <a:rPr lang="en-US" dirty="0" smtClean="0"/>
              <a:t>Existential and humanistic psychotherapy (and medicine)</a:t>
            </a:r>
            <a:endParaRPr lang="en-US" dirty="0"/>
          </a:p>
        </p:txBody>
      </p:sp>
    </p:spTree>
    <p:extLst>
      <p:ext uri="{BB962C8B-B14F-4D97-AF65-F5344CB8AC3E}">
        <p14:creationId xmlns:p14="http://schemas.microsoft.com/office/powerpoint/2010/main" val="257075136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3638" y="2116816"/>
            <a:ext cx="9099475" cy="4133348"/>
          </a:xfrm>
        </p:spPr>
        <p:txBody>
          <a:bodyPr>
            <a:normAutofit fontScale="92500"/>
          </a:bodyPr>
          <a:lstStyle/>
          <a:p>
            <a:r>
              <a:rPr lang="en-US" sz="3000" dirty="0" smtClean="0"/>
              <a:t>One idea: Different ways of expressing pain and suffering</a:t>
            </a:r>
          </a:p>
          <a:p>
            <a:r>
              <a:rPr lang="en-US" sz="3000" dirty="0" smtClean="0"/>
              <a:t>The patient has an explanatory model of her or his illness</a:t>
            </a:r>
          </a:p>
          <a:p>
            <a:r>
              <a:rPr lang="en-US" sz="3000" dirty="0" smtClean="0"/>
              <a:t>What is the nature of this illness (in lay terms)?</a:t>
            </a:r>
          </a:p>
          <a:p>
            <a:r>
              <a:rPr lang="en-US" sz="3000" dirty="0" smtClean="0"/>
              <a:t>Why has it affected me? Why now?</a:t>
            </a:r>
          </a:p>
          <a:p>
            <a:r>
              <a:rPr lang="en-US" sz="3000" dirty="0" smtClean="0"/>
              <a:t>What does the patient make it mean that he is ill?</a:t>
            </a:r>
          </a:p>
          <a:p>
            <a:r>
              <a:rPr lang="en-US" sz="3000" dirty="0" smtClean="0"/>
              <a:t>What do I fear most about this illness and its treatment?</a:t>
            </a:r>
          </a:p>
          <a:p>
            <a:r>
              <a:rPr lang="en-US" sz="3000" dirty="0" smtClean="0"/>
              <a:t>What is the nature of the problem?</a:t>
            </a:r>
          </a:p>
          <a:p>
            <a:r>
              <a:rPr lang="en-US" sz="3000" dirty="0" smtClean="0"/>
              <a:t>What treatment do I desire? </a:t>
            </a:r>
          </a:p>
          <a:p>
            <a:endParaRPr lang="en-US" dirty="0" smtClean="0"/>
          </a:p>
          <a:p>
            <a:endParaRPr lang="en-US" dirty="0" smtClean="0"/>
          </a:p>
          <a:p>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86</a:t>
            </a:fld>
            <a:endParaRPr lang="en-US"/>
          </a:p>
        </p:txBody>
      </p:sp>
      <p:sp>
        <p:nvSpPr>
          <p:cNvPr id="5" name="Title 4"/>
          <p:cNvSpPr>
            <a:spLocks noGrp="1"/>
          </p:cNvSpPr>
          <p:nvPr>
            <p:ph type="title"/>
          </p:nvPr>
        </p:nvSpPr>
        <p:spPr>
          <a:xfrm>
            <a:off x="457200" y="527899"/>
            <a:ext cx="8229600" cy="1252728"/>
          </a:xfrm>
        </p:spPr>
        <p:txBody>
          <a:bodyPr>
            <a:normAutofit fontScale="90000"/>
          </a:bodyPr>
          <a:lstStyle/>
          <a:p>
            <a:r>
              <a:rPr lang="en-US" dirty="0" smtClean="0"/>
              <a:t>The explanatory model in the care of the chronically ill – and those with </a:t>
            </a:r>
            <a:r>
              <a:rPr lang="en-US" smtClean="0"/>
              <a:t>life   		style </a:t>
            </a:r>
            <a:r>
              <a:rPr lang="en-US" dirty="0" smtClean="0"/>
              <a:t>diseases </a:t>
            </a:r>
            <a:endParaRPr lang="en-US" dirty="0"/>
          </a:p>
        </p:txBody>
      </p:sp>
    </p:spTree>
    <p:extLst>
      <p:ext uri="{BB962C8B-B14F-4D97-AF65-F5344CB8AC3E}">
        <p14:creationId xmlns:p14="http://schemas.microsoft.com/office/powerpoint/2010/main" val="275838823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3638" y="1905134"/>
            <a:ext cx="8950362" cy="4710155"/>
          </a:xfrm>
        </p:spPr>
        <p:txBody>
          <a:bodyPr>
            <a:normAutofit fontScale="92500"/>
          </a:bodyPr>
          <a:lstStyle/>
          <a:p>
            <a:r>
              <a:rPr lang="en-US" sz="2800" dirty="0" smtClean="0"/>
              <a:t>When chest pain can be reduced to a treatable acute lobar pneumonia, the biological reduction[ism] is a success.</a:t>
            </a:r>
          </a:p>
          <a:p>
            <a:r>
              <a:rPr lang="en-US" sz="2800" dirty="0" smtClean="0"/>
              <a:t>When chest pain is reduced to chronic coronary artery disease for which calcium blockers and nitroglycerine are prescribed, while the patient’s fear, the family’s frustration, the job conflict, the sexual impotence, and the financial crisis go undiagnosed and unaddressed, it is much less of a success</a:t>
            </a:r>
          </a:p>
          <a:p>
            <a:r>
              <a:rPr lang="en-US" sz="2800" dirty="0" smtClean="0"/>
              <a:t>Arthur Kleinman, MD, </a:t>
            </a:r>
            <a:r>
              <a:rPr lang="en-US" sz="2800" i="1" dirty="0" smtClean="0"/>
              <a:t>The Illness Narratives: Suffering, Healing and the Human Condition</a:t>
            </a:r>
            <a:r>
              <a:rPr lang="en-US" sz="2800" dirty="0" smtClean="0"/>
              <a:t>. New York: Perseus Books, 1988: p. 6.</a:t>
            </a:r>
          </a:p>
          <a:p>
            <a:endParaRPr lang="en-US" dirty="0" smtClean="0"/>
          </a:p>
          <a:p>
            <a:endParaRPr lang="en-US" dirty="0" smtClean="0"/>
          </a:p>
          <a:p>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87</a:t>
            </a:fld>
            <a:endParaRPr lang="en-US"/>
          </a:p>
        </p:txBody>
      </p:sp>
      <p:sp>
        <p:nvSpPr>
          <p:cNvPr id="5" name="Title 4"/>
          <p:cNvSpPr>
            <a:spLocks noGrp="1"/>
          </p:cNvSpPr>
          <p:nvPr>
            <p:ph type="title"/>
          </p:nvPr>
        </p:nvSpPr>
        <p:spPr/>
        <p:txBody>
          <a:bodyPr>
            <a:normAutofit fontScale="90000"/>
          </a:bodyPr>
          <a:lstStyle/>
          <a:p>
            <a:r>
              <a:rPr lang="en-US" dirty="0" smtClean="0"/>
              <a:t>The human Body is the best picture of the human Soul</a:t>
            </a:r>
            <a:endParaRPr lang="en-US" dirty="0"/>
          </a:p>
        </p:txBody>
      </p:sp>
    </p:spTree>
    <p:extLst>
      <p:ext uri="{BB962C8B-B14F-4D97-AF65-F5344CB8AC3E}">
        <p14:creationId xmlns:p14="http://schemas.microsoft.com/office/powerpoint/2010/main" val="325988283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3638" y="1905134"/>
            <a:ext cx="8637706" cy="4483799"/>
          </a:xfrm>
        </p:spPr>
        <p:txBody>
          <a:bodyPr>
            <a:normAutofit/>
          </a:bodyPr>
          <a:lstStyle/>
          <a:p>
            <a:r>
              <a:rPr lang="en-US" sz="3200" dirty="0" smtClean="0"/>
              <a:t>Chronic illnesses tend to oscillate between periods of exacerbation, where symptoms worsen, to periods of quiescence, when disability is less disruptive.</a:t>
            </a:r>
          </a:p>
          <a:p>
            <a:r>
              <a:rPr lang="en-US" sz="3200" dirty="0" smtClean="0"/>
              <a:t>Psychological and social factors are often the determinates of the swing towards amplification. [Kleinman: p. 7]</a:t>
            </a:r>
          </a:p>
          <a:p>
            <a:endParaRPr lang="en-US" dirty="0" smtClean="0"/>
          </a:p>
          <a:p>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88</a:t>
            </a:fld>
            <a:endParaRPr lang="en-US"/>
          </a:p>
        </p:txBody>
      </p:sp>
      <p:sp>
        <p:nvSpPr>
          <p:cNvPr id="5" name="Title 4"/>
          <p:cNvSpPr>
            <a:spLocks noGrp="1"/>
          </p:cNvSpPr>
          <p:nvPr>
            <p:ph type="title"/>
          </p:nvPr>
        </p:nvSpPr>
        <p:spPr/>
        <p:txBody>
          <a:bodyPr>
            <a:normAutofit/>
          </a:bodyPr>
          <a:lstStyle/>
          <a:p>
            <a:r>
              <a:rPr lang="en-US" dirty="0" smtClean="0"/>
              <a:t>Chronic illness</a:t>
            </a:r>
            <a:endParaRPr lang="en-US" dirty="0"/>
          </a:p>
        </p:txBody>
      </p:sp>
    </p:spTree>
    <p:extLst>
      <p:ext uri="{BB962C8B-B14F-4D97-AF65-F5344CB8AC3E}">
        <p14:creationId xmlns:p14="http://schemas.microsoft.com/office/powerpoint/2010/main" val="250555580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3638" y="1905134"/>
            <a:ext cx="8637706" cy="4483799"/>
          </a:xfrm>
        </p:spPr>
        <p:txBody>
          <a:bodyPr>
            <a:normAutofit/>
          </a:bodyPr>
          <a:lstStyle/>
          <a:p>
            <a:r>
              <a:rPr lang="en-US" sz="3200" dirty="0" smtClean="0"/>
              <a:t>The transformation of chaotic human problems into closed-ended practical issues manageable by technological means rather than into open-ended questions concerned with conditions of human suffering and flourishing </a:t>
            </a:r>
          </a:p>
          <a:p>
            <a:r>
              <a:rPr lang="en-US" sz="3200" dirty="0" smtClean="0"/>
              <a:t>[Kleinman: p. 7]</a:t>
            </a:r>
          </a:p>
          <a:p>
            <a:endParaRPr lang="en-US" dirty="0" smtClean="0"/>
          </a:p>
          <a:p>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89</a:t>
            </a:fld>
            <a:endParaRPr lang="en-US"/>
          </a:p>
        </p:txBody>
      </p:sp>
      <p:sp>
        <p:nvSpPr>
          <p:cNvPr id="5" name="Title 4"/>
          <p:cNvSpPr>
            <a:spLocks noGrp="1"/>
          </p:cNvSpPr>
          <p:nvPr>
            <p:ph type="title"/>
          </p:nvPr>
        </p:nvSpPr>
        <p:spPr/>
        <p:txBody>
          <a:bodyPr>
            <a:normAutofit/>
          </a:bodyPr>
          <a:lstStyle/>
          <a:p>
            <a:r>
              <a:rPr lang="en-US" dirty="0" smtClean="0"/>
              <a:t>Chronic illness</a:t>
            </a:r>
            <a:endParaRPr lang="en-US" dirty="0"/>
          </a:p>
        </p:txBody>
      </p:sp>
    </p:spTree>
    <p:extLst>
      <p:ext uri="{BB962C8B-B14F-4D97-AF65-F5344CB8AC3E}">
        <p14:creationId xmlns:p14="http://schemas.microsoft.com/office/powerpoint/2010/main" val="381744456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3638" y="1905134"/>
            <a:ext cx="8950362" cy="4483799"/>
          </a:xfrm>
        </p:spPr>
        <p:txBody>
          <a:bodyPr>
            <a:normAutofit fontScale="92500"/>
          </a:bodyPr>
          <a:lstStyle/>
          <a:p>
            <a:r>
              <a:rPr lang="en-US" sz="3200" dirty="0" smtClean="0"/>
              <a:t>Evidence indicates that through examining the particular significance of a person’s illness it is possible to break the vicious cycles that amplify distress</a:t>
            </a:r>
          </a:p>
          <a:p>
            <a:r>
              <a:rPr lang="en-US" sz="3200" dirty="0" smtClean="0"/>
              <a:t>The interpretation of illness meaning </a:t>
            </a:r>
            <a:r>
              <a:rPr lang="en-US" sz="3200" dirty="0" err="1" smtClean="0"/>
              <a:t>vs</a:t>
            </a:r>
            <a:r>
              <a:rPr lang="en-US" sz="3200" dirty="0" smtClean="0"/>
              <a:t> a materialist pursuit of the biological mechanism of disease</a:t>
            </a:r>
          </a:p>
          <a:p>
            <a:r>
              <a:rPr lang="en-US" sz="3200" dirty="0" smtClean="0"/>
              <a:t>Too narrow a focus on painful bodily processes and too technically narrow and therefore dehumanizing vision of treatment [Kleinman: p. 9]</a:t>
            </a:r>
          </a:p>
          <a:p>
            <a:endParaRPr lang="en-US" dirty="0" smtClean="0"/>
          </a:p>
          <a:p>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90</a:t>
            </a:fld>
            <a:endParaRPr lang="en-US"/>
          </a:p>
        </p:txBody>
      </p:sp>
      <p:sp>
        <p:nvSpPr>
          <p:cNvPr id="5" name="Title 4"/>
          <p:cNvSpPr>
            <a:spLocks noGrp="1"/>
          </p:cNvSpPr>
          <p:nvPr>
            <p:ph type="title"/>
          </p:nvPr>
        </p:nvSpPr>
        <p:spPr/>
        <p:txBody>
          <a:bodyPr>
            <a:normAutofit/>
          </a:bodyPr>
          <a:lstStyle/>
          <a:p>
            <a:r>
              <a:rPr lang="en-US" dirty="0" smtClean="0"/>
              <a:t>Chronic illness</a:t>
            </a:r>
            <a:endParaRPr lang="en-US" dirty="0"/>
          </a:p>
        </p:txBody>
      </p:sp>
    </p:spTree>
    <p:extLst>
      <p:ext uri="{BB962C8B-B14F-4D97-AF65-F5344CB8AC3E}">
        <p14:creationId xmlns:p14="http://schemas.microsoft.com/office/powerpoint/2010/main" val="192348428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1" y="2181412"/>
            <a:ext cx="7823200" cy="3944751"/>
          </a:xfrm>
        </p:spPr>
        <p:txBody>
          <a:bodyPr>
            <a:normAutofit lnSpcReduction="10000"/>
          </a:bodyPr>
          <a:lstStyle/>
          <a:p>
            <a:r>
              <a:rPr lang="en-US" dirty="0" smtClean="0"/>
              <a:t>Identified by Leo </a:t>
            </a:r>
            <a:r>
              <a:rPr lang="en-US" dirty="0" err="1" smtClean="0"/>
              <a:t>Kanner</a:t>
            </a:r>
            <a:r>
              <a:rPr lang="en-US" dirty="0" smtClean="0"/>
              <a:t> (early infantile autism (1943)) – characterized by spinning, rocking, repetitive behavior</a:t>
            </a:r>
          </a:p>
          <a:p>
            <a:r>
              <a:rPr lang="en-US" dirty="0" smtClean="0"/>
              <a:t>Significant difficulties with social interactions and communications: does not want to be hugged; poor or no eye contact; lack interest in other children (people); stereotyped spinning of objects (or self); fixed, restricted interest in things (uses toys but not imaginatively); hyper-sensitive to sounds or smells; delay or absence or loss of language</a:t>
            </a:r>
          </a:p>
          <a:p>
            <a:r>
              <a:rPr lang="en-US" dirty="0" smtClean="0"/>
              <a:t>Lack of empathy</a:t>
            </a:r>
          </a:p>
          <a:p>
            <a:r>
              <a:rPr lang="en-US" dirty="0" smtClean="0"/>
              <a:t>Temple Grandin [celebrity </a:t>
            </a:r>
            <a:r>
              <a:rPr lang="en-US" dirty="0" err="1" smtClean="0"/>
              <a:t>autist</a:t>
            </a:r>
            <a:r>
              <a:rPr lang="en-US" dirty="0" smtClean="0"/>
              <a:t>]</a:t>
            </a:r>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91</a:t>
            </a:fld>
            <a:endParaRPr lang="en-US"/>
          </a:p>
        </p:txBody>
      </p:sp>
      <p:sp>
        <p:nvSpPr>
          <p:cNvPr id="5" name="Title 4"/>
          <p:cNvSpPr>
            <a:spLocks noGrp="1"/>
          </p:cNvSpPr>
          <p:nvPr>
            <p:ph type="title"/>
          </p:nvPr>
        </p:nvSpPr>
        <p:spPr/>
        <p:txBody>
          <a:bodyPr>
            <a:normAutofit fontScale="90000"/>
          </a:bodyPr>
          <a:lstStyle/>
          <a:p>
            <a:r>
              <a:rPr lang="en-US" dirty="0" smtClean="0"/>
              <a:t>Autism and Autism Spectrum Disorder</a:t>
            </a:r>
            <a:endParaRPr lang="en-US" dirty="0"/>
          </a:p>
        </p:txBody>
      </p:sp>
    </p:spTree>
    <p:extLst>
      <p:ext uri="{BB962C8B-B14F-4D97-AF65-F5344CB8AC3E}">
        <p14:creationId xmlns:p14="http://schemas.microsoft.com/office/powerpoint/2010/main" val="69621983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1" y="2241176"/>
            <a:ext cx="7823200" cy="3884987"/>
          </a:xfrm>
        </p:spPr>
        <p:txBody>
          <a:bodyPr>
            <a:normAutofit fontScale="92500"/>
          </a:bodyPr>
          <a:lstStyle/>
          <a:p>
            <a:r>
              <a:rPr lang="en-US" dirty="0" smtClean="0"/>
              <a:t>Teachers often notice and refer for evaluation these children, who are forever in motion, disrupting class by their restlessness or </a:t>
            </a:r>
            <a:r>
              <a:rPr lang="en-US" dirty="0"/>
              <a:t>f</a:t>
            </a:r>
            <a:r>
              <a:rPr lang="en-US" dirty="0" smtClean="0"/>
              <a:t>idgeting, jumping out of their seats, talking endlessly, interrupting others, seeming unable to take turns or play quietly.</a:t>
            </a:r>
          </a:p>
          <a:p>
            <a:r>
              <a:rPr lang="en-US" dirty="0" smtClean="0"/>
              <a:t>Also have difficulty paying attention and maintaining focus on their work or play. Readily distracted (and therefore disliking and avoiding sustained mental effort such as homework), they neglect details and therefore make careless errors. Poor organizational skills result in lost assignments and other materials and an inability to follow through with chores</a:t>
            </a:r>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92</a:t>
            </a:fld>
            <a:endParaRPr lang="en-US"/>
          </a:p>
        </p:txBody>
      </p:sp>
      <p:sp>
        <p:nvSpPr>
          <p:cNvPr id="5" name="Title 4"/>
          <p:cNvSpPr>
            <a:spLocks noGrp="1"/>
          </p:cNvSpPr>
          <p:nvPr>
            <p:ph type="title"/>
          </p:nvPr>
        </p:nvSpPr>
        <p:spPr/>
        <p:txBody>
          <a:bodyPr>
            <a:normAutofit fontScale="90000"/>
          </a:bodyPr>
          <a:lstStyle/>
          <a:p>
            <a:r>
              <a:rPr lang="en-US" dirty="0" smtClean="0"/>
              <a:t>Attention Deficit ‘ Hyperactivity Disorder</a:t>
            </a:r>
            <a:endParaRPr lang="en-US" dirty="0"/>
          </a:p>
        </p:txBody>
      </p:sp>
    </p:spTree>
    <p:extLst>
      <p:ext uri="{BB962C8B-B14F-4D97-AF65-F5344CB8AC3E}">
        <p14:creationId xmlns:p14="http://schemas.microsoft.com/office/powerpoint/2010/main" val="352755198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97647" y="2166471"/>
            <a:ext cx="8426824" cy="3959692"/>
          </a:xfrm>
        </p:spPr>
        <p:txBody>
          <a:bodyPr>
            <a:normAutofit/>
          </a:bodyPr>
          <a:lstStyle/>
          <a:p>
            <a:r>
              <a:rPr lang="en-US" dirty="0" smtClean="0"/>
              <a:t>A triumph of modern medicine: Guthrie test</a:t>
            </a:r>
          </a:p>
          <a:p>
            <a:r>
              <a:rPr lang="en-US" dirty="0" smtClean="0"/>
              <a:t>The  deficiency of phenylalanine hydroxylase prevents the normal synthesis of downstream neurotransmitters: dopamine, </a:t>
            </a:r>
            <a:r>
              <a:rPr lang="en-US" dirty="0" err="1" smtClean="0"/>
              <a:t>norephinephrine</a:t>
            </a:r>
            <a:r>
              <a:rPr lang="en-US" dirty="0" smtClean="0"/>
              <a:t> and melatonin.</a:t>
            </a:r>
          </a:p>
          <a:p>
            <a:r>
              <a:rPr lang="en-US" dirty="0" smtClean="0"/>
              <a:t>Major cognitive impairment (retardation) and specific and nonspecific “psychiatric illness”</a:t>
            </a:r>
          </a:p>
          <a:p>
            <a:r>
              <a:rPr lang="en-US" dirty="0" smtClean="0"/>
              <a:t>Rigorous diet (no </a:t>
            </a:r>
            <a:r>
              <a:rPr lang="en-US" dirty="0" err="1" smtClean="0"/>
              <a:t>aspertame</a:t>
            </a:r>
            <a:r>
              <a:rPr lang="en-US" dirty="0" smtClean="0"/>
              <a:t> (artificial sweeteners!): no shrimp, chicken breast, soybeans, nuts tuna, turkey, legumes (the list is long!)</a:t>
            </a:r>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93</a:t>
            </a:fld>
            <a:endParaRPr lang="en-US"/>
          </a:p>
        </p:txBody>
      </p:sp>
      <p:sp>
        <p:nvSpPr>
          <p:cNvPr id="5" name="Title 4"/>
          <p:cNvSpPr>
            <a:spLocks noGrp="1"/>
          </p:cNvSpPr>
          <p:nvPr>
            <p:ph type="title"/>
          </p:nvPr>
        </p:nvSpPr>
        <p:spPr>
          <a:xfrm>
            <a:off x="457200" y="577387"/>
            <a:ext cx="8229600" cy="1252728"/>
          </a:xfrm>
        </p:spPr>
        <p:txBody>
          <a:bodyPr>
            <a:normAutofit fontScale="90000"/>
          </a:bodyPr>
          <a:lstStyle/>
          <a:p>
            <a:r>
              <a:rPr lang="en-US" dirty="0" smtClean="0"/>
              <a:t>Genetic Disorders: </a:t>
            </a:r>
            <a:r>
              <a:rPr lang="en-US" dirty="0"/>
              <a:t>Phenylketonuria (PKU) (Chromosome 12)</a:t>
            </a:r>
            <a:br>
              <a:rPr lang="en-US" dirty="0"/>
            </a:br>
            <a:endParaRPr lang="en-US" dirty="0"/>
          </a:p>
        </p:txBody>
      </p:sp>
    </p:spTree>
    <p:extLst>
      <p:ext uri="{BB962C8B-B14F-4D97-AF65-F5344CB8AC3E}">
        <p14:creationId xmlns:p14="http://schemas.microsoft.com/office/powerpoint/2010/main" val="273094817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97647" y="2166471"/>
            <a:ext cx="8426824" cy="3959692"/>
          </a:xfrm>
        </p:spPr>
        <p:txBody>
          <a:bodyPr>
            <a:normAutofit/>
          </a:bodyPr>
          <a:lstStyle/>
          <a:p>
            <a:r>
              <a:rPr lang="en-US" dirty="0" err="1" smtClean="0"/>
              <a:t>Cystathionine</a:t>
            </a:r>
            <a:r>
              <a:rPr lang="en-US" dirty="0" smtClean="0"/>
              <a:t> beta-synthase, converts, along with vitamin B</a:t>
            </a:r>
            <a:r>
              <a:rPr lang="en-US" baseline="-25000" dirty="0" smtClean="0"/>
              <a:t>6, </a:t>
            </a:r>
            <a:r>
              <a:rPr lang="en-US" dirty="0" err="1"/>
              <a:t>homocystein</a:t>
            </a:r>
            <a:r>
              <a:rPr lang="en-US" dirty="0"/>
              <a:t> to </a:t>
            </a:r>
            <a:r>
              <a:rPr lang="en-US" dirty="0" err="1" smtClean="0"/>
              <a:t>cystathionine</a:t>
            </a:r>
            <a:r>
              <a:rPr lang="en-US" dirty="0" smtClean="0"/>
              <a:t>. </a:t>
            </a:r>
            <a:r>
              <a:rPr lang="en-US" dirty="0" err="1" smtClean="0"/>
              <a:t>Homocystinuria</a:t>
            </a:r>
            <a:r>
              <a:rPr lang="en-US" dirty="0" smtClean="0"/>
              <a:t> leads primarily to vascular thrombotic events, particularly strokes in young and middle-aged adults, and mental retardation.</a:t>
            </a:r>
          </a:p>
          <a:p>
            <a:r>
              <a:rPr lang="en-US" dirty="0" smtClean="0"/>
              <a:t>The relationship between </a:t>
            </a:r>
            <a:r>
              <a:rPr lang="en-US" dirty="0" err="1" smtClean="0"/>
              <a:t>homocystinuria</a:t>
            </a:r>
            <a:r>
              <a:rPr lang="en-US" dirty="0" smtClean="0"/>
              <a:t> and strokes is so strong that an elevated serum </a:t>
            </a:r>
            <a:r>
              <a:rPr lang="en-US" dirty="0" err="1" smtClean="0"/>
              <a:t>homocysteine</a:t>
            </a:r>
            <a:r>
              <a:rPr lang="en-US" dirty="0" smtClean="0"/>
              <a:t> level is a risk factor for stroke. Behavioral disturbances, OCD, personality disorders. </a:t>
            </a:r>
          </a:p>
          <a:p>
            <a:r>
              <a:rPr lang="en-US" dirty="0" smtClean="0"/>
              <a:t>Treatment: administering </a:t>
            </a:r>
            <a:r>
              <a:rPr lang="en-US" dirty="0" err="1" smtClean="0"/>
              <a:t>folate</a:t>
            </a:r>
            <a:r>
              <a:rPr lang="en-US" dirty="0" smtClean="0"/>
              <a:t> and vitamin B</a:t>
            </a:r>
            <a:r>
              <a:rPr lang="en-US" baseline="-25000" dirty="0" smtClean="0"/>
              <a:t>6</a:t>
            </a:r>
            <a:endParaRPr lang="en-US" baseline="-25000"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94</a:t>
            </a:fld>
            <a:endParaRPr lang="en-US"/>
          </a:p>
        </p:txBody>
      </p:sp>
      <p:sp>
        <p:nvSpPr>
          <p:cNvPr id="5" name="Title 4"/>
          <p:cNvSpPr>
            <a:spLocks noGrp="1"/>
          </p:cNvSpPr>
          <p:nvPr>
            <p:ph type="title"/>
          </p:nvPr>
        </p:nvSpPr>
        <p:spPr>
          <a:xfrm>
            <a:off x="457200" y="577387"/>
            <a:ext cx="8229600" cy="1252728"/>
          </a:xfrm>
        </p:spPr>
        <p:txBody>
          <a:bodyPr>
            <a:normAutofit fontScale="90000"/>
          </a:bodyPr>
          <a:lstStyle/>
          <a:p>
            <a:r>
              <a:rPr lang="en-US" dirty="0" smtClean="0"/>
              <a:t>Genetic Disorders: </a:t>
            </a:r>
            <a:r>
              <a:rPr lang="en-US" dirty="0" err="1" smtClean="0"/>
              <a:t>Homocystinuria</a:t>
            </a:r>
            <a:r>
              <a:rPr lang="en-US" dirty="0" smtClean="0"/>
              <a:t> (chromosome 21)</a:t>
            </a:r>
            <a:endParaRPr lang="en-US" dirty="0"/>
          </a:p>
        </p:txBody>
      </p:sp>
    </p:spTree>
    <p:extLst>
      <p:ext uri="{BB962C8B-B14F-4D97-AF65-F5344CB8AC3E}">
        <p14:creationId xmlns:p14="http://schemas.microsoft.com/office/powerpoint/2010/main" val="8055873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97647" y="2166471"/>
            <a:ext cx="8426824" cy="3959692"/>
          </a:xfrm>
        </p:spPr>
        <p:txBody>
          <a:bodyPr>
            <a:normAutofit/>
          </a:bodyPr>
          <a:lstStyle/>
          <a:p>
            <a:r>
              <a:rPr lang="en-US" dirty="0" err="1" smtClean="0">
                <a:solidFill>
                  <a:srgbClr val="1A1A1A"/>
                </a:solidFill>
                <a:latin typeface="Helvetica"/>
              </a:rPr>
              <a:t>Hyperphagia</a:t>
            </a:r>
            <a:r>
              <a:rPr lang="en-US" dirty="0" smtClean="0">
                <a:solidFill>
                  <a:srgbClr val="1A1A1A"/>
                </a:solidFill>
                <a:latin typeface="Helvetica"/>
              </a:rPr>
              <a:t>: Eat relentlessly and sometimes aggressively with no regard for their bodily needs, eating barely edible food. They grab meals from family members plates, break refrigerator locks and rummage through garbage cans. OC symptoms are a manifestation of the illness. </a:t>
            </a:r>
            <a:r>
              <a:rPr lang="en-US" dirty="0" err="1" smtClean="0">
                <a:solidFill>
                  <a:srgbClr val="1A1A1A"/>
                </a:solidFill>
                <a:latin typeface="Helvetica"/>
              </a:rPr>
              <a:t>Hyperphagia</a:t>
            </a:r>
            <a:r>
              <a:rPr lang="en-US" dirty="0" smtClean="0">
                <a:solidFill>
                  <a:srgbClr val="1A1A1A"/>
                </a:solidFill>
                <a:latin typeface="Helvetica"/>
              </a:rPr>
              <a:t>, </a:t>
            </a:r>
            <a:r>
              <a:rPr lang="en-US" dirty="0" err="1" smtClean="0">
                <a:solidFill>
                  <a:srgbClr val="1A1A1A"/>
                </a:solidFill>
                <a:latin typeface="Helvetica"/>
              </a:rPr>
              <a:t>hypomentism</a:t>
            </a:r>
            <a:r>
              <a:rPr lang="en-US" dirty="0" smtClean="0">
                <a:solidFill>
                  <a:srgbClr val="1A1A1A"/>
                </a:solidFill>
                <a:latin typeface="Helvetica"/>
              </a:rPr>
              <a:t>, and </a:t>
            </a:r>
            <a:r>
              <a:rPr lang="en-US" dirty="0" err="1" smtClean="0">
                <a:solidFill>
                  <a:srgbClr val="1A1A1A"/>
                </a:solidFill>
                <a:latin typeface="Helvetica"/>
              </a:rPr>
              <a:t>hypogonadism</a:t>
            </a:r>
            <a:endParaRPr lang="en-US" baseline="-25000" dirty="0" smtClean="0"/>
          </a:p>
          <a:p>
            <a:endParaRPr lang="en-US" dirty="0" smtClean="0">
              <a:solidFill>
                <a:srgbClr val="1A1A1A"/>
              </a:solidFill>
              <a:latin typeface="Helvetica"/>
            </a:endParaRPr>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95</a:t>
            </a:fld>
            <a:endParaRPr lang="en-US"/>
          </a:p>
        </p:txBody>
      </p:sp>
      <p:sp>
        <p:nvSpPr>
          <p:cNvPr id="5" name="Title 4"/>
          <p:cNvSpPr>
            <a:spLocks noGrp="1"/>
          </p:cNvSpPr>
          <p:nvPr>
            <p:ph type="title"/>
          </p:nvPr>
        </p:nvSpPr>
        <p:spPr>
          <a:xfrm>
            <a:off x="457200" y="577387"/>
            <a:ext cx="8229600" cy="1252728"/>
          </a:xfrm>
        </p:spPr>
        <p:txBody>
          <a:bodyPr>
            <a:normAutofit fontScale="90000"/>
          </a:bodyPr>
          <a:lstStyle/>
          <a:p>
            <a:r>
              <a:rPr lang="en-US" dirty="0" smtClean="0"/>
              <a:t>Genetic Disorders: </a:t>
            </a:r>
            <a:r>
              <a:rPr lang="en-US" dirty="0" err="1" smtClean="0"/>
              <a:t>Prader-Willi</a:t>
            </a:r>
            <a:r>
              <a:rPr lang="en-US" dirty="0" smtClean="0"/>
              <a:t> Syndromes </a:t>
            </a:r>
            <a:endParaRPr lang="en-US" dirty="0"/>
          </a:p>
        </p:txBody>
      </p:sp>
    </p:spTree>
    <p:extLst>
      <p:ext uri="{BB962C8B-B14F-4D97-AF65-F5344CB8AC3E}">
        <p14:creationId xmlns:p14="http://schemas.microsoft.com/office/powerpoint/2010/main" val="324235909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97647" y="2166471"/>
            <a:ext cx="8426824" cy="3959692"/>
          </a:xfrm>
        </p:spPr>
        <p:txBody>
          <a:bodyPr>
            <a:normAutofit/>
          </a:bodyPr>
          <a:lstStyle/>
          <a:p>
            <a:r>
              <a:rPr lang="en-US" dirty="0" err="1">
                <a:solidFill>
                  <a:srgbClr val="1A1A1A"/>
                </a:solidFill>
                <a:latin typeface="Helvetica"/>
              </a:rPr>
              <a:t>Angelman</a:t>
            </a:r>
            <a:r>
              <a:rPr lang="en-US" dirty="0">
                <a:solidFill>
                  <a:srgbClr val="1A1A1A"/>
                </a:solidFill>
                <a:latin typeface="Helvetica"/>
              </a:rPr>
              <a:t> </a:t>
            </a:r>
            <a:r>
              <a:rPr lang="en-US" dirty="0" smtClean="0">
                <a:solidFill>
                  <a:srgbClr val="1A1A1A"/>
                </a:solidFill>
                <a:latin typeface="Helvetica"/>
              </a:rPr>
              <a:t>syndrome: Severe mental retardation with deficiency of language skills, epilepsy; microcephaly; stereotypies (involuntary repetitive, patterned and purposeless movements); jerky-ataxic voluntary movements and ataxic gait; a smiling face, and paroxysms of unprovoked laughter. “Happy puppet syndrome.”</a:t>
            </a:r>
          </a:p>
          <a:p>
            <a:r>
              <a:rPr lang="en-US" dirty="0" smtClean="0">
                <a:solidFill>
                  <a:srgbClr val="1A1A1A"/>
                </a:solidFill>
                <a:latin typeface="Helvetica"/>
              </a:rPr>
              <a:t>May appear to have </a:t>
            </a:r>
            <a:r>
              <a:rPr lang="en-US" dirty="0" err="1" smtClean="0">
                <a:solidFill>
                  <a:srgbClr val="1A1A1A"/>
                </a:solidFill>
                <a:latin typeface="Helvetica"/>
              </a:rPr>
              <a:t>Rett</a:t>
            </a:r>
            <a:r>
              <a:rPr lang="en-US" dirty="0" smtClean="0">
                <a:solidFill>
                  <a:srgbClr val="1A1A1A"/>
                </a:solidFill>
                <a:latin typeface="Helvetica"/>
              </a:rPr>
              <a:t> syndrome or idiopathic autism because of language impairment, inappropriate behavior, and stereotypies; however, their social skills go against such a diagnosis</a:t>
            </a:r>
            <a:endParaRPr lang="en-US" dirty="0">
              <a:solidFill>
                <a:srgbClr val="1A1A1A"/>
              </a:solidFill>
              <a:latin typeface="Helvetica"/>
            </a:endParaRPr>
          </a:p>
          <a:p>
            <a:endParaRPr lang="en-US" dirty="0" smtClean="0">
              <a:solidFill>
                <a:srgbClr val="1A1A1A"/>
              </a:solidFill>
              <a:latin typeface="Helvetica"/>
            </a:endParaRPr>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96</a:t>
            </a:fld>
            <a:endParaRPr lang="en-US"/>
          </a:p>
        </p:txBody>
      </p:sp>
      <p:sp>
        <p:nvSpPr>
          <p:cNvPr id="5" name="Title 4"/>
          <p:cNvSpPr>
            <a:spLocks noGrp="1"/>
          </p:cNvSpPr>
          <p:nvPr>
            <p:ph type="title"/>
          </p:nvPr>
        </p:nvSpPr>
        <p:spPr>
          <a:xfrm>
            <a:off x="457200" y="577387"/>
            <a:ext cx="8229600" cy="1252728"/>
          </a:xfrm>
        </p:spPr>
        <p:txBody>
          <a:bodyPr>
            <a:normAutofit fontScale="90000"/>
          </a:bodyPr>
          <a:lstStyle/>
          <a:p>
            <a:r>
              <a:rPr lang="en-US" dirty="0" smtClean="0"/>
              <a:t>Genetic Disorders: </a:t>
            </a:r>
            <a:r>
              <a:rPr lang="en-US" dirty="0" err="1" smtClean="0"/>
              <a:t>Angelman</a:t>
            </a:r>
            <a:r>
              <a:rPr lang="en-US" dirty="0" smtClean="0"/>
              <a:t> Syndrome (Chromosome 15)</a:t>
            </a:r>
            <a:endParaRPr lang="en-US" dirty="0"/>
          </a:p>
        </p:txBody>
      </p:sp>
    </p:spTree>
    <p:extLst>
      <p:ext uri="{BB962C8B-B14F-4D97-AF65-F5344CB8AC3E}">
        <p14:creationId xmlns:p14="http://schemas.microsoft.com/office/powerpoint/2010/main" val="208699248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97647" y="2166471"/>
            <a:ext cx="8426824" cy="3959692"/>
          </a:xfrm>
        </p:spPr>
        <p:txBody>
          <a:bodyPr>
            <a:normAutofit/>
          </a:bodyPr>
          <a:lstStyle/>
          <a:p>
            <a:r>
              <a:rPr lang="en-US" dirty="0" smtClean="0">
                <a:solidFill>
                  <a:srgbClr val="1A1A1A"/>
                </a:solidFill>
                <a:latin typeface="Helvetica"/>
              </a:rPr>
              <a:t>One in 600 births; mild to moderate retardation (IQ 40-50)</a:t>
            </a:r>
          </a:p>
          <a:p>
            <a:r>
              <a:rPr lang="en-US" dirty="0" smtClean="0">
                <a:solidFill>
                  <a:srgbClr val="1A1A1A"/>
                </a:solidFill>
                <a:latin typeface="Helvetica"/>
              </a:rPr>
              <a:t>Hearing loss, congenital cardiac anomalies, GI disease, as adults develop hypothyroidism and leukemia and an Alzheimer-like dementia; ADHD, comorbid depression</a:t>
            </a:r>
          </a:p>
          <a:p>
            <a:r>
              <a:rPr lang="en-US" dirty="0" smtClean="0">
                <a:solidFill>
                  <a:srgbClr val="1A1A1A"/>
                </a:solidFill>
                <a:latin typeface="Helvetica"/>
              </a:rPr>
              <a:t>Amniocentesis recommended over 40 </a:t>
            </a:r>
            <a:r>
              <a:rPr lang="en-US" dirty="0" err="1" smtClean="0">
                <a:solidFill>
                  <a:srgbClr val="1A1A1A"/>
                </a:solidFill>
                <a:latin typeface="Helvetica"/>
              </a:rPr>
              <a:t>yo</a:t>
            </a:r>
            <a:r>
              <a:rPr lang="en-US" dirty="0" smtClean="0">
                <a:solidFill>
                  <a:srgbClr val="1A1A1A"/>
                </a:solidFill>
                <a:latin typeface="Helvetica"/>
              </a:rPr>
              <a:t> for mother</a:t>
            </a:r>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97</a:t>
            </a:fld>
            <a:endParaRPr lang="en-US"/>
          </a:p>
        </p:txBody>
      </p:sp>
      <p:sp>
        <p:nvSpPr>
          <p:cNvPr id="5" name="Title 4"/>
          <p:cNvSpPr>
            <a:spLocks noGrp="1"/>
          </p:cNvSpPr>
          <p:nvPr>
            <p:ph type="title"/>
          </p:nvPr>
        </p:nvSpPr>
        <p:spPr>
          <a:xfrm>
            <a:off x="457200" y="577387"/>
            <a:ext cx="8229600" cy="1252728"/>
          </a:xfrm>
        </p:spPr>
        <p:txBody>
          <a:bodyPr>
            <a:normAutofit fontScale="90000"/>
          </a:bodyPr>
          <a:lstStyle/>
          <a:p>
            <a:r>
              <a:rPr lang="en-US" dirty="0" smtClean="0"/>
              <a:t>Genetic Disorders: Down Syndrome (Trisomy 21)</a:t>
            </a:r>
            <a:endParaRPr lang="en-US" dirty="0"/>
          </a:p>
        </p:txBody>
      </p:sp>
    </p:spTree>
    <p:extLst>
      <p:ext uri="{BB962C8B-B14F-4D97-AF65-F5344CB8AC3E}">
        <p14:creationId xmlns:p14="http://schemas.microsoft.com/office/powerpoint/2010/main" val="127746731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97647" y="2166471"/>
            <a:ext cx="8426824" cy="3959692"/>
          </a:xfrm>
        </p:spPr>
        <p:txBody>
          <a:bodyPr>
            <a:normAutofit/>
          </a:bodyPr>
          <a:lstStyle/>
          <a:p>
            <a:r>
              <a:rPr lang="en-US" dirty="0" smtClean="0">
                <a:solidFill>
                  <a:srgbClr val="1A1A1A"/>
                </a:solidFill>
                <a:latin typeface="Helvetica"/>
              </a:rPr>
              <a:t>Lifelong neuropsychological oddities and a distinctive “elfin” facial appearance; slow to acquire motor milestones; poor sense of visuospatial relationships; ADHD; phobias; mild to moderate IQ (65); </a:t>
            </a:r>
            <a:r>
              <a:rPr lang="en-US" dirty="0" err="1" smtClean="0">
                <a:solidFill>
                  <a:srgbClr val="1A1A1A"/>
                </a:solidFill>
                <a:latin typeface="Helvetica"/>
              </a:rPr>
              <a:t>supravalular</a:t>
            </a:r>
            <a:r>
              <a:rPr lang="en-US" dirty="0" smtClean="0">
                <a:solidFill>
                  <a:srgbClr val="1A1A1A"/>
                </a:solidFill>
                <a:latin typeface="Helvetica"/>
              </a:rPr>
              <a:t> aortic stenosis</a:t>
            </a:r>
          </a:p>
          <a:p>
            <a:r>
              <a:rPr lang="en-US" dirty="0" smtClean="0">
                <a:solidFill>
                  <a:srgbClr val="1A1A1A"/>
                </a:solidFill>
                <a:latin typeface="Helvetica"/>
              </a:rPr>
              <a:t>Enhanced neuropsychological functions: musically talented, perfect pitch; garrulous and bubbly conversations; “</a:t>
            </a:r>
            <a:r>
              <a:rPr lang="en-US" dirty="0" err="1" smtClean="0">
                <a:solidFill>
                  <a:srgbClr val="1A1A1A"/>
                </a:solidFill>
                <a:latin typeface="Helvetica"/>
              </a:rPr>
              <a:t>hypersocial</a:t>
            </a:r>
            <a:r>
              <a:rPr lang="en-US" dirty="0" smtClean="0">
                <a:solidFill>
                  <a:srgbClr val="1A1A1A"/>
                </a:solidFill>
                <a:latin typeface="Helvetica"/>
              </a:rPr>
              <a:t>”</a:t>
            </a:r>
          </a:p>
          <a:p>
            <a:r>
              <a:rPr lang="en-US" dirty="0" smtClean="0">
                <a:solidFill>
                  <a:srgbClr val="1A1A1A"/>
                </a:solidFill>
                <a:latin typeface="Helvetica"/>
              </a:rPr>
              <a:t>Example in literature: Hanno in Thomas Mann’s </a:t>
            </a:r>
            <a:r>
              <a:rPr lang="en-US" i="1" dirty="0" smtClean="0">
                <a:solidFill>
                  <a:srgbClr val="1A1A1A"/>
                </a:solidFill>
                <a:latin typeface="Helvetica"/>
              </a:rPr>
              <a:t>Buddenbrooks</a:t>
            </a:r>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98</a:t>
            </a:fld>
            <a:endParaRPr lang="en-US"/>
          </a:p>
        </p:txBody>
      </p:sp>
      <p:sp>
        <p:nvSpPr>
          <p:cNvPr id="5" name="Title 4"/>
          <p:cNvSpPr>
            <a:spLocks noGrp="1"/>
          </p:cNvSpPr>
          <p:nvPr>
            <p:ph type="title"/>
          </p:nvPr>
        </p:nvSpPr>
        <p:spPr>
          <a:xfrm>
            <a:off x="457200" y="577387"/>
            <a:ext cx="8229600" cy="1252728"/>
          </a:xfrm>
        </p:spPr>
        <p:txBody>
          <a:bodyPr>
            <a:normAutofit fontScale="90000"/>
          </a:bodyPr>
          <a:lstStyle/>
          <a:p>
            <a:r>
              <a:rPr lang="en-US" dirty="0" smtClean="0"/>
              <a:t>Genetic Disorders: Williams Syndrome (Chromosome 7)</a:t>
            </a:r>
            <a:endParaRPr lang="en-US" dirty="0"/>
          </a:p>
        </p:txBody>
      </p:sp>
    </p:spTree>
    <p:extLst>
      <p:ext uri="{BB962C8B-B14F-4D97-AF65-F5344CB8AC3E}">
        <p14:creationId xmlns:p14="http://schemas.microsoft.com/office/powerpoint/2010/main" val="190238910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97647" y="2166471"/>
            <a:ext cx="8426824" cy="3959692"/>
          </a:xfrm>
        </p:spPr>
        <p:txBody>
          <a:bodyPr>
            <a:normAutofit/>
          </a:bodyPr>
          <a:lstStyle/>
          <a:p>
            <a:r>
              <a:rPr lang="en-US" dirty="0" smtClean="0">
                <a:solidFill>
                  <a:srgbClr val="1A1A1A"/>
                </a:solidFill>
                <a:latin typeface="Helvetica"/>
              </a:rPr>
              <a:t>A cleft palate or velopharyngeal dysfunction: voice has a nasal tone; external ear malformation (hearing impairment worsening the speech impairment); cardiac anomalies (ventricular </a:t>
            </a:r>
            <a:r>
              <a:rPr lang="en-US" dirty="0" err="1" smtClean="0">
                <a:solidFill>
                  <a:srgbClr val="1A1A1A"/>
                </a:solidFill>
                <a:latin typeface="Helvetica"/>
              </a:rPr>
              <a:t>septal</a:t>
            </a:r>
            <a:r>
              <a:rPr lang="en-US" dirty="0" smtClean="0">
                <a:solidFill>
                  <a:srgbClr val="1A1A1A"/>
                </a:solidFill>
                <a:latin typeface="Helvetica"/>
              </a:rPr>
              <a:t> defects and abnormalities in the pulmonary artery and aorta)</a:t>
            </a:r>
          </a:p>
          <a:p>
            <a:r>
              <a:rPr lang="en-US" dirty="0" smtClean="0">
                <a:solidFill>
                  <a:srgbClr val="1A1A1A"/>
                </a:solidFill>
                <a:latin typeface="Helvetica"/>
              </a:rPr>
              <a:t>Severely retarded; schizophrenia and major depression emerge as they mature (depression: 40%; psychotic features: 30%)</a:t>
            </a:r>
          </a:p>
          <a:p>
            <a:r>
              <a:rPr lang="en-US" dirty="0" smtClean="0">
                <a:solidFill>
                  <a:srgbClr val="1A1A1A"/>
                </a:solidFill>
                <a:latin typeface="Helvetica"/>
              </a:rPr>
              <a:t>Clue to the genetic basis of schizophrenia</a:t>
            </a:r>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99</a:t>
            </a:fld>
            <a:endParaRPr lang="en-US"/>
          </a:p>
        </p:txBody>
      </p:sp>
      <p:sp>
        <p:nvSpPr>
          <p:cNvPr id="5" name="Title 4"/>
          <p:cNvSpPr>
            <a:spLocks noGrp="1"/>
          </p:cNvSpPr>
          <p:nvPr>
            <p:ph type="title"/>
          </p:nvPr>
        </p:nvSpPr>
        <p:spPr>
          <a:xfrm>
            <a:off x="457200" y="577387"/>
            <a:ext cx="8229600" cy="1252728"/>
          </a:xfrm>
        </p:spPr>
        <p:txBody>
          <a:bodyPr>
            <a:normAutofit fontScale="90000"/>
          </a:bodyPr>
          <a:lstStyle/>
          <a:p>
            <a:r>
              <a:rPr lang="en-US" dirty="0" smtClean="0"/>
              <a:t>Genetic Disorders: </a:t>
            </a:r>
            <a:r>
              <a:rPr lang="en-US" smtClean="0"/>
              <a:t>Velocardiofacial</a:t>
            </a:r>
            <a:r>
              <a:rPr lang="en-US" dirty="0" smtClean="0"/>
              <a:t> (VCF) Syndrome (Chromosome 22)</a:t>
            </a:r>
            <a:endParaRPr lang="en-US" dirty="0"/>
          </a:p>
        </p:txBody>
      </p:sp>
    </p:spTree>
    <p:extLst>
      <p:ext uri="{BB962C8B-B14F-4D97-AF65-F5344CB8AC3E}">
        <p14:creationId xmlns:p14="http://schemas.microsoft.com/office/powerpoint/2010/main" val="143420509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dirty="0" smtClean="0"/>
              <a:t>Single most common monogenetic cause of autistic spectrum disorders: 15 – 30% of fragile x boys have autism; also ADHD, but mental retardation usually overwhelms; excessive repetitions of CGG tri-nucleotide</a:t>
            </a:r>
          </a:p>
          <a:p>
            <a:r>
              <a:rPr lang="en-US" dirty="0" smtClean="0"/>
              <a:t>Striking abnormal behavior: stereotypies, particularly flapping or wringing of hands; biting fingers or hands – self-injurious behavior</a:t>
            </a:r>
          </a:p>
          <a:p>
            <a:r>
              <a:rPr lang="en-US" dirty="0" smtClean="0"/>
              <a:t>Females carrying the full mutation show none of the physical stigmata, but 1/3 – ¼: borderline IQs (&lt; 70)</a:t>
            </a:r>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100</a:t>
            </a:fld>
            <a:endParaRPr lang="en-US"/>
          </a:p>
        </p:txBody>
      </p:sp>
      <p:sp>
        <p:nvSpPr>
          <p:cNvPr id="5" name="Title 4"/>
          <p:cNvSpPr>
            <a:spLocks noGrp="1"/>
          </p:cNvSpPr>
          <p:nvPr>
            <p:ph type="title"/>
          </p:nvPr>
        </p:nvSpPr>
        <p:spPr/>
        <p:txBody>
          <a:bodyPr>
            <a:normAutofit fontScale="90000"/>
          </a:bodyPr>
          <a:lstStyle/>
          <a:p>
            <a:r>
              <a:rPr lang="en-US" dirty="0" smtClean="0"/>
              <a:t>Sex-Linked Chromosomal Disorder: Fragile X Syndrome</a:t>
            </a:r>
            <a:endParaRPr lang="en-US" dirty="0"/>
          </a:p>
        </p:txBody>
      </p:sp>
    </p:spTree>
    <p:extLst>
      <p:ext uri="{BB962C8B-B14F-4D97-AF65-F5344CB8AC3E}">
        <p14:creationId xmlns:p14="http://schemas.microsoft.com/office/powerpoint/2010/main" val="111854674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Emerge 6 – 18 months after normal birth and development</a:t>
            </a:r>
          </a:p>
          <a:p>
            <a:r>
              <a:rPr lang="en-US" dirty="0" smtClean="0"/>
              <a:t>Deteriorate to profound mental retardation and develop epilepsy – bruxism, mouthing, body twisting,  stereotypies and acquired microcephaly</a:t>
            </a:r>
          </a:p>
          <a:p>
            <a:r>
              <a:rPr lang="en-US" dirty="0" smtClean="0"/>
              <a:t>Mutation in gene MECP2 on the X chromosome is lethal to the male fetus</a:t>
            </a:r>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101</a:t>
            </a:fld>
            <a:endParaRPr lang="en-US"/>
          </a:p>
        </p:txBody>
      </p:sp>
      <p:sp>
        <p:nvSpPr>
          <p:cNvPr id="5" name="Title 4"/>
          <p:cNvSpPr>
            <a:spLocks noGrp="1"/>
          </p:cNvSpPr>
          <p:nvPr>
            <p:ph type="title"/>
          </p:nvPr>
        </p:nvSpPr>
        <p:spPr/>
        <p:txBody>
          <a:bodyPr>
            <a:normAutofit fontScale="90000"/>
          </a:bodyPr>
          <a:lstStyle/>
          <a:p>
            <a:r>
              <a:rPr lang="en-US" dirty="0" smtClean="0"/>
              <a:t>Sex-Linked Chromosomal Disorder: </a:t>
            </a:r>
            <a:r>
              <a:rPr lang="en-US" dirty="0" err="1" smtClean="0"/>
              <a:t>Rett</a:t>
            </a:r>
            <a:r>
              <a:rPr lang="en-US" dirty="0" smtClean="0"/>
              <a:t> Syndrome</a:t>
            </a:r>
            <a:endParaRPr lang="en-US" dirty="0"/>
          </a:p>
        </p:txBody>
      </p:sp>
    </p:spTree>
    <p:extLst>
      <p:ext uri="{BB962C8B-B14F-4D97-AF65-F5344CB8AC3E}">
        <p14:creationId xmlns:p14="http://schemas.microsoft.com/office/powerpoint/2010/main" val="56841253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Mental retardation, a distinctive behavioral phenotype of ferocious self-mutilation and dystonia </a:t>
            </a:r>
          </a:p>
          <a:p>
            <a:r>
              <a:rPr lang="en-US" dirty="0" smtClean="0"/>
              <a:t>Remove front teeth to prevent ferocious self-mutilation by biting; in comparison with which the head banging of autism is “relatively mild”</a:t>
            </a:r>
          </a:p>
          <a:p>
            <a:r>
              <a:rPr lang="en-US" dirty="0" smtClean="0"/>
              <a:t>Consists of a deficiency of a purine metabolism enzyme attributable to a mutation in the hypoxanthine </a:t>
            </a:r>
            <a:r>
              <a:rPr lang="en-US" dirty="0" err="1" smtClean="0"/>
              <a:t>phosphoribosyl</a:t>
            </a:r>
            <a:r>
              <a:rPr lang="en-US" dirty="0" smtClean="0"/>
              <a:t> </a:t>
            </a:r>
            <a:r>
              <a:rPr lang="en-US" dirty="0" err="1" smtClean="0"/>
              <a:t>transferase</a:t>
            </a:r>
            <a:r>
              <a:rPr lang="en-US" dirty="0" smtClean="0"/>
              <a:t> (HPRT1) gene, resulting in irreversible neurological damage</a:t>
            </a:r>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102</a:t>
            </a:fld>
            <a:endParaRPr lang="en-US"/>
          </a:p>
        </p:txBody>
      </p:sp>
      <p:sp>
        <p:nvSpPr>
          <p:cNvPr id="5" name="Title 4"/>
          <p:cNvSpPr>
            <a:spLocks noGrp="1"/>
          </p:cNvSpPr>
          <p:nvPr>
            <p:ph type="title"/>
          </p:nvPr>
        </p:nvSpPr>
        <p:spPr/>
        <p:txBody>
          <a:bodyPr>
            <a:normAutofit fontScale="90000"/>
          </a:bodyPr>
          <a:lstStyle/>
          <a:p>
            <a:r>
              <a:rPr lang="en-US" dirty="0" smtClean="0"/>
              <a:t>Sex-Linked Chromosomal Disorder: </a:t>
            </a:r>
            <a:r>
              <a:rPr lang="en-US" dirty="0" err="1" smtClean="0"/>
              <a:t>Lesch-Nyhan</a:t>
            </a:r>
            <a:r>
              <a:rPr lang="en-US" dirty="0" smtClean="0"/>
              <a:t> Syndrome</a:t>
            </a:r>
            <a:endParaRPr lang="en-US" dirty="0"/>
          </a:p>
        </p:txBody>
      </p:sp>
    </p:spTree>
    <p:extLst>
      <p:ext uri="{BB962C8B-B14F-4D97-AF65-F5344CB8AC3E}">
        <p14:creationId xmlns:p14="http://schemas.microsoft.com/office/powerpoint/2010/main" val="73919479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Absence of a sex chromosome</a:t>
            </a:r>
          </a:p>
          <a:p>
            <a:r>
              <a:rPr lang="en-US" dirty="0" smtClean="0"/>
              <a:t>Phenotypically female but do not undergo puberty</a:t>
            </a:r>
          </a:p>
          <a:p>
            <a:r>
              <a:rPr lang="en-US" dirty="0" smtClean="0"/>
              <a:t>Mild to moderate retardation and learning difficulties, attention deficit, and preserved verbal ability despite cognitive impairment</a:t>
            </a:r>
          </a:p>
          <a:p>
            <a:r>
              <a:rPr lang="en-US" dirty="0" smtClean="0"/>
              <a:t>Distinctive short stature, low–set ears, flat nose and bridge of nose spread into broad </a:t>
            </a:r>
            <a:r>
              <a:rPr lang="en-US" dirty="0" err="1" smtClean="0"/>
              <a:t>epicanthal</a:t>
            </a:r>
            <a:r>
              <a:rPr lang="en-US" dirty="0" smtClean="0"/>
              <a:t> folds; relatively straight elbow carrying angles</a:t>
            </a:r>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103</a:t>
            </a:fld>
            <a:endParaRPr lang="en-US"/>
          </a:p>
        </p:txBody>
      </p:sp>
      <p:sp>
        <p:nvSpPr>
          <p:cNvPr id="5" name="Title 4"/>
          <p:cNvSpPr>
            <a:spLocks noGrp="1"/>
          </p:cNvSpPr>
          <p:nvPr>
            <p:ph type="title"/>
          </p:nvPr>
        </p:nvSpPr>
        <p:spPr/>
        <p:txBody>
          <a:bodyPr>
            <a:normAutofit fontScale="90000"/>
          </a:bodyPr>
          <a:lstStyle/>
          <a:p>
            <a:r>
              <a:rPr lang="en-US" dirty="0" smtClean="0"/>
              <a:t>Sex-Linked Chromosomal Disorder: Turner Syndrome (XO)</a:t>
            </a:r>
            <a:endParaRPr lang="en-US" dirty="0"/>
          </a:p>
        </p:txBody>
      </p:sp>
    </p:spTree>
    <p:extLst>
      <p:ext uri="{BB962C8B-B14F-4D97-AF65-F5344CB8AC3E}">
        <p14:creationId xmlns:p14="http://schemas.microsoft.com/office/powerpoint/2010/main" val="379446836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Additional X chromosome: delayed or incomplete puberty; tend to grown tall, disproportionately long legs; a </a:t>
            </a:r>
            <a:r>
              <a:rPr lang="en-US" dirty="0" err="1" smtClean="0"/>
              <a:t>euchnoid</a:t>
            </a:r>
            <a:r>
              <a:rPr lang="en-US" dirty="0" smtClean="0"/>
              <a:t> habitus with gynecomastia [breasts], sparse facial hair, female pattern of pubic hair, small testicles; infertility; lack of sperm</a:t>
            </a:r>
          </a:p>
          <a:p>
            <a:r>
              <a:rPr lang="en-US" dirty="0" smtClean="0"/>
              <a:t>Below average IQ (80-90); however, only 25% have intellectual disability; may be dyslexia or other learning disabilities; may have passive personality and decreased libido</a:t>
            </a:r>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104</a:t>
            </a:fld>
            <a:endParaRPr lang="en-US"/>
          </a:p>
        </p:txBody>
      </p:sp>
      <p:sp>
        <p:nvSpPr>
          <p:cNvPr id="5" name="Title 4"/>
          <p:cNvSpPr>
            <a:spLocks noGrp="1"/>
          </p:cNvSpPr>
          <p:nvPr>
            <p:ph type="title"/>
          </p:nvPr>
        </p:nvSpPr>
        <p:spPr/>
        <p:txBody>
          <a:bodyPr>
            <a:normAutofit fontScale="90000"/>
          </a:bodyPr>
          <a:lstStyle/>
          <a:p>
            <a:r>
              <a:rPr lang="en-US" dirty="0" smtClean="0"/>
              <a:t>Sex-Linked Chromosomal Disorder: </a:t>
            </a:r>
            <a:r>
              <a:rPr lang="en-US" dirty="0" err="1" smtClean="0"/>
              <a:t>Klinefelter</a:t>
            </a:r>
            <a:r>
              <a:rPr lang="en-US" dirty="0" smtClean="0"/>
              <a:t> Syndrome (XXY)</a:t>
            </a:r>
            <a:endParaRPr lang="en-US" dirty="0"/>
          </a:p>
        </p:txBody>
      </p:sp>
    </p:spTree>
    <p:extLst>
      <p:ext uri="{BB962C8B-B14F-4D97-AF65-F5344CB8AC3E}">
        <p14:creationId xmlns:p14="http://schemas.microsoft.com/office/powerpoint/2010/main" val="209360324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An extra Y chromosome: research does not confirm a causal relationship with aggression; however, if they commit a crime, because of lower IQ (10-20 points below average), they tend to be caught and end up in prison; due tend to grow tall and taller</a:t>
            </a:r>
          </a:p>
          <a:p>
            <a:r>
              <a:rPr lang="en-US" dirty="0" smtClean="0"/>
              <a:t>Adult characterological issues, but no increased risk of bipolar or schizophrenia</a:t>
            </a:r>
            <a:endParaRPr lang="en-US" dirty="0"/>
          </a:p>
        </p:txBody>
      </p:sp>
      <p:sp>
        <p:nvSpPr>
          <p:cNvPr id="3" name="Footer Placeholder 2"/>
          <p:cNvSpPr>
            <a:spLocks noGrp="1"/>
          </p:cNvSpPr>
          <p:nvPr>
            <p:ph type="ftr" sz="quarter" idx="11"/>
          </p:nvPr>
        </p:nvSpPr>
        <p:spPr/>
        <p:txBody>
          <a:bodyPr/>
          <a:lstStyle/>
          <a:p>
            <a:r>
              <a:rPr lang="en-US" smtClean="0"/>
              <a:t>LAgosta@UChicago.edu / 773-203-0269</a:t>
            </a:r>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105</a:t>
            </a:fld>
            <a:endParaRPr lang="en-US"/>
          </a:p>
        </p:txBody>
      </p:sp>
      <p:sp>
        <p:nvSpPr>
          <p:cNvPr id="5" name="Title 4"/>
          <p:cNvSpPr>
            <a:spLocks noGrp="1"/>
          </p:cNvSpPr>
          <p:nvPr>
            <p:ph type="title"/>
          </p:nvPr>
        </p:nvSpPr>
        <p:spPr/>
        <p:txBody>
          <a:bodyPr>
            <a:normAutofit fontScale="90000"/>
          </a:bodyPr>
          <a:lstStyle/>
          <a:p>
            <a:r>
              <a:rPr lang="en-US" dirty="0" smtClean="0"/>
              <a:t>Sex-Linked Chromosomal Disorder: XYY Syndrome</a:t>
            </a:r>
            <a:endParaRPr lang="en-US" dirty="0"/>
          </a:p>
        </p:txBody>
      </p:sp>
    </p:spTree>
    <p:extLst>
      <p:ext uri="{BB962C8B-B14F-4D97-AF65-F5344CB8AC3E}">
        <p14:creationId xmlns:p14="http://schemas.microsoft.com/office/powerpoint/2010/main" val="298789278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Additional Reading / Listening</a:t>
            </a:r>
            <a:endParaRPr lang="en-US" dirty="0"/>
          </a:p>
        </p:txBody>
      </p:sp>
      <p:sp>
        <p:nvSpPr>
          <p:cNvPr id="4" name="Rectangle 3"/>
          <p:cNvSpPr/>
          <p:nvPr/>
        </p:nvSpPr>
        <p:spPr>
          <a:xfrm>
            <a:off x="457201" y="2256119"/>
            <a:ext cx="8686800" cy="4154984"/>
          </a:xfrm>
          <a:prstGeom prst="rect">
            <a:avLst/>
          </a:prstGeom>
        </p:spPr>
        <p:txBody>
          <a:bodyPr wrap="square">
            <a:spAutoFit/>
          </a:bodyPr>
          <a:lstStyle/>
          <a:p>
            <a:r>
              <a:rPr lang="en-US" sz="1600" dirty="0" err="1" smtClean="0"/>
              <a:t>Hojat</a:t>
            </a:r>
            <a:r>
              <a:rPr lang="en-US" sz="1600" dirty="0"/>
              <a:t>, M., M. J. Vergate, K. Maxwell, G. Brainard, S.K. Herrine, G. A. Isenberg, et al. (2009). “The devil is in the third year: A longitudinal study of erosion of empathy in medical school,” </a:t>
            </a:r>
            <a:r>
              <a:rPr lang="en-US" sz="1600" i="1" dirty="0"/>
              <a:t>Academic Medicine</a:t>
            </a:r>
            <a:r>
              <a:rPr lang="en-US" sz="1600" dirty="0"/>
              <a:t> 84 (9): 1182-1191. Article about empathy peaking in the 3rd year of medical school: </a:t>
            </a:r>
          </a:p>
          <a:p>
            <a:r>
              <a:rPr lang="en-US" sz="1600" dirty="0"/>
              <a:t> </a:t>
            </a:r>
          </a:p>
          <a:p>
            <a:r>
              <a:rPr lang="en-US" sz="1600" dirty="0" smtClean="0"/>
              <a:t>Halpern</a:t>
            </a:r>
            <a:r>
              <a:rPr lang="en-US" sz="1600" dirty="0"/>
              <a:t>, Jodi. (2001). </a:t>
            </a:r>
            <a:r>
              <a:rPr lang="en-US" sz="1600" i="1" dirty="0"/>
              <a:t>From Detached Concern to Empathy: Humanizing Medical Practice</a:t>
            </a:r>
            <a:r>
              <a:rPr lang="en-US" sz="1600" dirty="0"/>
              <a:t>. Oxford: Oxford University Press. More </a:t>
            </a:r>
            <a:r>
              <a:rPr lang="en-US" sz="1600" dirty="0" smtClean="0"/>
              <a:t>elaborate discussion </a:t>
            </a:r>
            <a:r>
              <a:rPr lang="en-US" sz="1600" dirty="0"/>
              <a:t>of the above: </a:t>
            </a:r>
            <a:endParaRPr lang="en-US" sz="1600" dirty="0" smtClean="0"/>
          </a:p>
          <a:p>
            <a:endParaRPr lang="en-US" sz="1600" dirty="0"/>
          </a:p>
          <a:p>
            <a:r>
              <a:rPr lang="en-US" sz="1600" dirty="0" smtClean="0"/>
              <a:t>Satterfield, Jason M. </a:t>
            </a:r>
            <a:r>
              <a:rPr lang="en-US" sz="1600" i="1" dirty="0" smtClean="0"/>
              <a:t>Cognitive Behavioral Therapy: Techniques for Retraining Your Brain</a:t>
            </a:r>
            <a:r>
              <a:rPr lang="en-US" sz="1600" dirty="0" smtClean="0"/>
              <a:t>, The Great Courses (publisher). Audio Book from Audible (an Amazon Company). Costs about $20 with an Audible Membership. [Length: about 12.5 hours listening time - listen as you work out at gym!?]</a:t>
            </a:r>
            <a:endParaRPr lang="en-US" sz="1600" dirty="0"/>
          </a:p>
          <a:p>
            <a:endParaRPr lang="en-US" sz="1600" dirty="0"/>
          </a:p>
          <a:p>
            <a:r>
              <a:rPr lang="en-US" sz="1600" dirty="0"/>
              <a:t> </a:t>
            </a:r>
            <a:r>
              <a:rPr lang="en-US" sz="1600" dirty="0" smtClean="0"/>
              <a:t>Wilson</a:t>
            </a:r>
            <a:r>
              <a:rPr lang="en-US" sz="1600" dirty="0"/>
              <a:t>, K. J. (1997/2006). </a:t>
            </a:r>
            <a:r>
              <a:rPr lang="en-US" sz="1600" i="1" dirty="0"/>
              <a:t>When Violence Begins at Home: A Comprehensive Guide to Understanding and Ending Domestic Abuse</a:t>
            </a:r>
            <a:r>
              <a:rPr lang="en-US" sz="1600" dirty="0"/>
              <a:t> , 2</a:t>
            </a:r>
            <a:r>
              <a:rPr lang="en-US" sz="1600" baseline="30000" dirty="0"/>
              <a:t>nd</a:t>
            </a:r>
            <a:r>
              <a:rPr lang="en-US" sz="1600" dirty="0"/>
              <a:t> Ed.  Alameda, CA: Hunter House Inc. (Publishers Group West), 2006.</a:t>
            </a:r>
          </a:p>
          <a:p>
            <a:r>
              <a:rPr lang="en-US" sz="2000" dirty="0"/>
              <a:t> </a:t>
            </a:r>
          </a:p>
          <a:p>
            <a:r>
              <a:rPr lang="en-US" sz="2000" dirty="0"/>
              <a:t>  </a:t>
            </a:r>
          </a:p>
        </p:txBody>
      </p:sp>
      <p:sp>
        <p:nvSpPr>
          <p:cNvPr id="2" name="Footer Placeholder 1"/>
          <p:cNvSpPr>
            <a:spLocks noGrp="1"/>
          </p:cNvSpPr>
          <p:nvPr>
            <p:ph type="ftr" sz="quarter" idx="11"/>
          </p:nvPr>
        </p:nvSpPr>
        <p:spPr/>
        <p:txBody>
          <a:bodyPr/>
          <a:lstStyle/>
          <a:p>
            <a:r>
              <a:rPr lang="en-US" smtClean="0"/>
              <a:t>LAgosta@UChicago.edu / 773-203-0269</a:t>
            </a:r>
            <a:endParaRPr lang="en-US"/>
          </a:p>
        </p:txBody>
      </p:sp>
      <p:sp>
        <p:nvSpPr>
          <p:cNvPr id="5" name="Slide Number Placeholder 4"/>
          <p:cNvSpPr>
            <a:spLocks noGrp="1"/>
          </p:cNvSpPr>
          <p:nvPr>
            <p:ph type="sldNum" sz="quarter" idx="12"/>
          </p:nvPr>
        </p:nvSpPr>
        <p:spPr/>
        <p:txBody>
          <a:bodyPr/>
          <a:lstStyle/>
          <a:p>
            <a:fld id="{687D7A59-36E2-48B9-B146-C1E59501F63F}" type="slidenum">
              <a:rPr lang="en-US" smtClean="0"/>
              <a:pPr/>
              <a:t>106</a:t>
            </a:fld>
            <a:endParaRPr lang="en-US"/>
          </a:p>
        </p:txBody>
      </p:sp>
    </p:spTree>
    <p:extLst>
      <p:ext uri="{BB962C8B-B14F-4D97-AF65-F5344CB8AC3E}">
        <p14:creationId xmlns:p14="http://schemas.microsoft.com/office/powerpoint/2010/main" val="272040677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1" y="2241176"/>
            <a:ext cx="7823200" cy="3884987"/>
          </a:xfrm>
        </p:spPr>
        <p:txBody>
          <a:bodyPr>
            <a:noAutofit/>
          </a:bodyPr>
          <a:lstStyle/>
          <a:p>
            <a:r>
              <a:rPr lang="en-US" dirty="0"/>
              <a:t> </a:t>
            </a:r>
            <a:r>
              <a:rPr lang="en-US" dirty="0" err="1"/>
              <a:t>Youtube</a:t>
            </a:r>
            <a:r>
              <a:rPr lang="en-US" dirty="0"/>
              <a:t> video about the conversation men can have with other men regarding DV: Katz, Jackson.(2013). “Violence against women: It’s a men’s issue.”  YouTube:     </a:t>
            </a:r>
            <a:r>
              <a:rPr lang="en-US" u="sng" dirty="0">
                <a:hlinkClick r:id="rId2"/>
              </a:rPr>
              <a:t>http://www.youtube.com/watch?v=KTvSfeCRxe8  [please distribute widely!]</a:t>
            </a:r>
          </a:p>
          <a:p>
            <a:endParaRPr lang="en-US" dirty="0"/>
          </a:p>
          <a:p>
            <a:r>
              <a:rPr lang="en-US" dirty="0"/>
              <a:t>     Book by the celebrity psychiatrist as indicated [not an endorsement!]:  Kramer, Peter. (1993). </a:t>
            </a:r>
            <a:r>
              <a:rPr lang="en-US" i="1" dirty="0"/>
              <a:t>Listening to Prozac: The Landmark Book about Antidepressants and the Remaking of the Self</a:t>
            </a:r>
            <a:r>
              <a:rPr lang="en-US" dirty="0"/>
              <a:t>. Revised edition. New York: Penguin, 1997.</a:t>
            </a:r>
          </a:p>
        </p:txBody>
      </p:sp>
      <p:sp>
        <p:nvSpPr>
          <p:cNvPr id="3" name="Title 2"/>
          <p:cNvSpPr>
            <a:spLocks noGrp="1"/>
          </p:cNvSpPr>
          <p:nvPr>
            <p:ph type="title"/>
          </p:nvPr>
        </p:nvSpPr>
        <p:spPr/>
        <p:txBody>
          <a:bodyPr/>
          <a:lstStyle/>
          <a:p>
            <a:r>
              <a:rPr lang="en-US" dirty="0" smtClean="0"/>
              <a:t>Additional Reading (continued)</a:t>
            </a:r>
            <a:endParaRPr lang="en-US" dirty="0"/>
          </a:p>
        </p:txBody>
      </p:sp>
      <p:sp>
        <p:nvSpPr>
          <p:cNvPr id="4" name="Footer Placeholder 3"/>
          <p:cNvSpPr>
            <a:spLocks noGrp="1"/>
          </p:cNvSpPr>
          <p:nvPr>
            <p:ph type="ftr" sz="quarter" idx="11"/>
          </p:nvPr>
        </p:nvSpPr>
        <p:spPr/>
        <p:txBody>
          <a:bodyPr/>
          <a:lstStyle/>
          <a:p>
            <a:r>
              <a:rPr lang="en-US" smtClean="0"/>
              <a:t>LAgosta@UChicago.edu / 773-203-0269</a:t>
            </a:r>
            <a:endParaRPr lang="en-US"/>
          </a:p>
        </p:txBody>
      </p:sp>
      <p:sp>
        <p:nvSpPr>
          <p:cNvPr id="5" name="Slide Number Placeholder 4"/>
          <p:cNvSpPr>
            <a:spLocks noGrp="1"/>
          </p:cNvSpPr>
          <p:nvPr>
            <p:ph type="sldNum" sz="quarter" idx="12"/>
          </p:nvPr>
        </p:nvSpPr>
        <p:spPr/>
        <p:txBody>
          <a:bodyPr/>
          <a:lstStyle/>
          <a:p>
            <a:fld id="{687D7A59-36E2-48B9-B146-C1E59501F63F}" type="slidenum">
              <a:rPr lang="en-US" smtClean="0"/>
              <a:pPr/>
              <a:t>107</a:t>
            </a:fld>
            <a:endParaRPr lang="en-US"/>
          </a:p>
        </p:txBody>
      </p:sp>
    </p:spTree>
    <p:extLst>
      <p:ext uri="{BB962C8B-B14F-4D97-AF65-F5344CB8AC3E}">
        <p14:creationId xmlns:p14="http://schemas.microsoft.com/office/powerpoint/2010/main" val="417407389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67765" y="2131269"/>
            <a:ext cx="8576235" cy="4493537"/>
          </a:xfrm>
          <a:prstGeom prst="rect">
            <a:avLst/>
          </a:prstGeom>
        </p:spPr>
        <p:txBody>
          <a:bodyPr wrap="square">
            <a:spAutoFit/>
          </a:bodyPr>
          <a:lstStyle/>
          <a:p>
            <a:r>
              <a:rPr lang="en-US" sz="2200" dirty="0"/>
              <a:t>1. Introduction, Common Factors, and Cognitive Behavioral Therapy</a:t>
            </a:r>
          </a:p>
          <a:p>
            <a:r>
              <a:rPr lang="en-US" sz="2200" dirty="0" err="1"/>
              <a:t>SAHLectureOneCBTshrt.pptx</a:t>
            </a:r>
            <a:r>
              <a:rPr lang="en-US" sz="2200" dirty="0"/>
              <a:t> [name of </a:t>
            </a:r>
            <a:r>
              <a:rPr lang="en-US" sz="2200" dirty="0" err="1"/>
              <a:t>ppt</a:t>
            </a:r>
            <a:r>
              <a:rPr lang="en-US" sz="2200" dirty="0"/>
              <a:t>]</a:t>
            </a:r>
          </a:p>
          <a:p>
            <a:r>
              <a:rPr lang="en-US" sz="2200" dirty="0"/>
              <a:t>Here is the video for CBT with Albert Ellis:</a:t>
            </a:r>
          </a:p>
          <a:p>
            <a:r>
              <a:rPr lang="en-US" sz="2200" u="sng" dirty="0">
                <a:hlinkClick r:id="rId2"/>
              </a:rPr>
              <a:t>https://www.youtube.com/watch?v=odnoF8V3g6g</a:t>
            </a:r>
          </a:p>
          <a:p>
            <a:r>
              <a:rPr lang="en-US" sz="2200" dirty="0"/>
              <a:t>2. Dynamic Therapy, Talk Therapy, and Person-Centered Therapy</a:t>
            </a:r>
          </a:p>
          <a:p>
            <a:r>
              <a:rPr lang="en-US" sz="2200" dirty="0"/>
              <a:t>SAHPsychodynamicLecture2017~</a:t>
            </a:r>
          </a:p>
          <a:p>
            <a:r>
              <a:rPr lang="en-US" sz="2200" dirty="0"/>
              <a:t>Here is the video for Carl Rogers</a:t>
            </a:r>
          </a:p>
          <a:p>
            <a:r>
              <a:rPr lang="en-US" sz="2200" u="sng" dirty="0">
                <a:hlinkClick r:id="rId3"/>
              </a:rPr>
              <a:t>https://www.youtube.com/watch?v=ee1bU4XuUyg&amp;t=10s</a:t>
            </a:r>
          </a:p>
          <a:p>
            <a:r>
              <a:rPr lang="en-US" sz="2200" dirty="0"/>
              <a:t>3. Treating Domestic Violence (and substance abuse (time permitting))</a:t>
            </a:r>
          </a:p>
          <a:p>
            <a:r>
              <a:rPr lang="en-US" sz="2200" dirty="0" smtClean="0"/>
              <a:t>SAHDomestiViolenceDV-2~ T he </a:t>
            </a:r>
            <a:r>
              <a:rPr lang="en-US" sz="2200" dirty="0"/>
              <a:t>video for Treating </a:t>
            </a:r>
            <a:r>
              <a:rPr lang="en-US" sz="2200" dirty="0" smtClean="0"/>
              <a:t>DV [may be the 1</a:t>
            </a:r>
            <a:r>
              <a:rPr lang="en-US" sz="2200" baseline="30000" dirty="0" smtClean="0"/>
              <a:t>st</a:t>
            </a:r>
            <a:r>
              <a:rPr lang="en-US" sz="2200" dirty="0" smtClean="0"/>
              <a:t> video on page or may need to </a:t>
            </a:r>
            <a:r>
              <a:rPr lang="en-US" sz="2200" smtClean="0"/>
              <a:t>scroll down]: </a:t>
            </a:r>
            <a:endParaRPr lang="en-US" sz="2200" dirty="0"/>
          </a:p>
          <a:p>
            <a:r>
              <a:rPr lang="en-US" sz="2200" u="sng" dirty="0">
                <a:hlinkClick r:id="rId4"/>
              </a:rPr>
              <a:t>https://louagosta.com/media-a-rumor-of-empathy-in-educational-videos</a:t>
            </a:r>
            <a:r>
              <a:rPr lang="en-US" sz="2000" u="sng" dirty="0">
                <a:hlinkClick r:id="rId4"/>
              </a:rPr>
              <a:t>/ </a:t>
            </a:r>
          </a:p>
        </p:txBody>
      </p:sp>
      <p:sp>
        <p:nvSpPr>
          <p:cNvPr id="5" name="TextBox 4"/>
          <p:cNvSpPr txBox="1"/>
          <p:nvPr/>
        </p:nvSpPr>
        <p:spPr>
          <a:xfrm>
            <a:off x="463176" y="527140"/>
            <a:ext cx="6952143" cy="1077218"/>
          </a:xfrm>
          <a:prstGeom prst="rect">
            <a:avLst/>
          </a:prstGeom>
          <a:noFill/>
        </p:spPr>
        <p:txBody>
          <a:bodyPr wrap="none" rtlCol="0">
            <a:spAutoFit/>
          </a:bodyPr>
          <a:lstStyle/>
          <a:p>
            <a:pPr algn="ctr"/>
            <a:r>
              <a:rPr lang="en-US" sz="3200" dirty="0" smtClean="0"/>
              <a:t>Inventory of Videos from Class Therapy </a:t>
            </a:r>
          </a:p>
          <a:p>
            <a:pPr algn="ctr"/>
            <a:r>
              <a:rPr lang="en-US" sz="3200" dirty="0" smtClean="0"/>
              <a:t>Interventions and Empathy</a:t>
            </a:r>
            <a:endParaRPr lang="en-US" sz="3200" dirty="0"/>
          </a:p>
        </p:txBody>
      </p:sp>
      <p:sp>
        <p:nvSpPr>
          <p:cNvPr id="2" name="Footer Placeholder 1"/>
          <p:cNvSpPr>
            <a:spLocks noGrp="1"/>
          </p:cNvSpPr>
          <p:nvPr>
            <p:ph type="ftr" sz="quarter" idx="11"/>
          </p:nvPr>
        </p:nvSpPr>
        <p:spPr/>
        <p:txBody>
          <a:bodyPr/>
          <a:lstStyle/>
          <a:p>
            <a:r>
              <a:rPr lang="en-US" dirty="0" err="1" smtClean="0"/>
              <a:t>LAgosta@UChicago.edu</a:t>
            </a:r>
            <a:r>
              <a:rPr lang="en-US" dirty="0" smtClean="0"/>
              <a:t> / 773-203-0269</a:t>
            </a:r>
            <a:endParaRPr lang="en-US" dirty="0"/>
          </a:p>
        </p:txBody>
      </p:sp>
      <p:sp>
        <p:nvSpPr>
          <p:cNvPr id="6" name="Slide Number Placeholder 5"/>
          <p:cNvSpPr>
            <a:spLocks noGrp="1"/>
          </p:cNvSpPr>
          <p:nvPr>
            <p:ph type="sldNum" sz="quarter" idx="12"/>
          </p:nvPr>
        </p:nvSpPr>
        <p:spPr/>
        <p:txBody>
          <a:bodyPr/>
          <a:lstStyle/>
          <a:p>
            <a:fld id="{687D7A59-36E2-48B9-B146-C1E59501F63F}" type="slidenum">
              <a:rPr lang="en-US" smtClean="0"/>
              <a:pPr/>
              <a:t>108</a:t>
            </a:fld>
            <a:endParaRPr lang="en-US"/>
          </a:p>
        </p:txBody>
      </p:sp>
    </p:spTree>
    <p:extLst>
      <p:ext uri="{BB962C8B-B14F-4D97-AF65-F5344CB8AC3E}">
        <p14:creationId xmlns:p14="http://schemas.microsoft.com/office/powerpoint/2010/main" val="117690484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noGrp="1"/>
          </p:cNvSpPr>
          <p:nvPr>
            <p:ph type="title"/>
          </p:nvPr>
        </p:nvSpPr>
        <p:spPr>
          <a:prstGeom prst="rect">
            <a:avLst/>
          </a:prstGeom>
          <a:noFill/>
        </p:spPr>
        <p:txBody>
          <a:bodyPr wrap="none" rtlCol="0">
            <a:spAutoFit/>
          </a:bodyPr>
          <a:lstStyle/>
          <a:p>
            <a:pPr algn="ctr"/>
            <a:r>
              <a:rPr lang="en-US" sz="3200" dirty="0" smtClean="0"/>
              <a:t>Inventory of Videos from Class Therapy </a:t>
            </a:r>
          </a:p>
          <a:p>
            <a:pPr algn="ctr"/>
            <a:r>
              <a:rPr lang="en-US" sz="3200" dirty="0" smtClean="0"/>
              <a:t>Interventions and Empathy</a:t>
            </a:r>
            <a:endParaRPr lang="en-US" sz="3200" dirty="0"/>
          </a:p>
        </p:txBody>
      </p:sp>
      <p:sp>
        <p:nvSpPr>
          <p:cNvPr id="5" name="Rectangle 4"/>
          <p:cNvSpPr/>
          <p:nvPr/>
        </p:nvSpPr>
        <p:spPr>
          <a:xfrm>
            <a:off x="732118" y="1999069"/>
            <a:ext cx="7954682" cy="3970318"/>
          </a:xfrm>
          <a:prstGeom prst="rect">
            <a:avLst/>
          </a:prstGeom>
        </p:spPr>
        <p:txBody>
          <a:bodyPr wrap="square">
            <a:spAutoFit/>
          </a:bodyPr>
          <a:lstStyle/>
          <a:p>
            <a:r>
              <a:rPr lang="en-US" sz="2200" dirty="0"/>
              <a:t>4. Dialectical Behavioral Therapy</a:t>
            </a:r>
          </a:p>
          <a:p>
            <a:r>
              <a:rPr lang="en-US" sz="2200" dirty="0"/>
              <a:t>SAHDBTLecture2017~</a:t>
            </a:r>
          </a:p>
          <a:p>
            <a:r>
              <a:rPr lang="en-US" sz="2200" dirty="0"/>
              <a:t>Here is the URL for Marsha </a:t>
            </a:r>
            <a:r>
              <a:rPr lang="en-US" sz="2200" dirty="0" err="1"/>
              <a:t>Linehan</a:t>
            </a:r>
            <a:r>
              <a:rPr lang="en-US" sz="2200" dirty="0"/>
              <a:t>: </a:t>
            </a:r>
          </a:p>
          <a:p>
            <a:r>
              <a:rPr lang="en-US" sz="2200" u="sng" dirty="0">
                <a:hlinkClick r:id="rId2"/>
              </a:rPr>
              <a:t>https://www.youtube.com/watch?v=tgzw50SbokM</a:t>
            </a:r>
          </a:p>
          <a:p>
            <a:r>
              <a:rPr lang="en-US" sz="2200" dirty="0"/>
              <a:t> </a:t>
            </a:r>
          </a:p>
          <a:p>
            <a:r>
              <a:rPr lang="en-US" sz="2200" dirty="0"/>
              <a:t>5. Existential Humanistic Therapy</a:t>
            </a:r>
          </a:p>
          <a:p>
            <a:r>
              <a:rPr lang="en-US" sz="2200" dirty="0" err="1"/>
              <a:t>SAHExistiealHumanisticT</a:t>
            </a:r>
            <a:r>
              <a:rPr lang="en-US" sz="2200" dirty="0"/>
              <a:t>~</a:t>
            </a:r>
          </a:p>
          <a:p>
            <a:r>
              <a:rPr lang="en-US" sz="2200" dirty="0"/>
              <a:t>Here is the URL for the video </a:t>
            </a:r>
            <a:r>
              <a:rPr lang="en-US" sz="2200" dirty="0" smtClean="0"/>
              <a:t>– scroll down to #8 </a:t>
            </a:r>
            <a:r>
              <a:rPr lang="en-US" sz="2200" dirty="0"/>
              <a:t>- </a:t>
            </a:r>
          </a:p>
          <a:p>
            <a:r>
              <a:rPr lang="en-US" sz="2200" u="sng" dirty="0">
                <a:hlinkClick r:id="rId3"/>
              </a:rPr>
              <a:t>https://</a:t>
            </a:r>
            <a:r>
              <a:rPr lang="en-US" sz="2200" u="sng" dirty="0" smtClean="0">
                <a:hlinkClick r:id="rId3"/>
              </a:rPr>
              <a:t>www.youtube.com/watch?v=B4rCuHpa5hE</a:t>
            </a:r>
            <a:endParaRPr lang="en-US" sz="2200" u="sng" dirty="0">
              <a:hlinkClick r:id="rId3"/>
            </a:endParaRPr>
          </a:p>
          <a:p>
            <a:r>
              <a:rPr lang="en-US" dirty="0"/>
              <a:t> </a:t>
            </a:r>
          </a:p>
          <a:p>
            <a:r>
              <a:rPr lang="en-US" dirty="0" smtClean="0"/>
              <a:t>6. Download CBT worksheets (and more): https</a:t>
            </a:r>
            <a:r>
              <a:rPr lang="en-US" dirty="0"/>
              <a:t>://psychologytools.com/download-therapy-worksheets.html</a:t>
            </a:r>
          </a:p>
        </p:txBody>
      </p:sp>
      <p:sp>
        <p:nvSpPr>
          <p:cNvPr id="2" name="Footer Placeholder 1"/>
          <p:cNvSpPr>
            <a:spLocks noGrp="1"/>
          </p:cNvSpPr>
          <p:nvPr>
            <p:ph type="ftr" sz="quarter" idx="11"/>
          </p:nvPr>
        </p:nvSpPr>
        <p:spPr/>
        <p:txBody>
          <a:bodyPr/>
          <a:lstStyle/>
          <a:p>
            <a:r>
              <a:rPr lang="en-US" smtClean="0"/>
              <a:t>LAgosta@UChicago.edu / 773-203-0269</a:t>
            </a:r>
            <a:endParaRPr lang="en-US"/>
          </a:p>
        </p:txBody>
      </p:sp>
      <p:sp>
        <p:nvSpPr>
          <p:cNvPr id="3" name="Slide Number Placeholder 2"/>
          <p:cNvSpPr>
            <a:spLocks noGrp="1"/>
          </p:cNvSpPr>
          <p:nvPr>
            <p:ph type="sldNum" sz="quarter" idx="12"/>
          </p:nvPr>
        </p:nvSpPr>
        <p:spPr/>
        <p:txBody>
          <a:bodyPr/>
          <a:lstStyle/>
          <a:p>
            <a:fld id="{687D7A59-36E2-48B9-B146-C1E59501F63F}" type="slidenum">
              <a:rPr lang="en-US" smtClean="0"/>
              <a:pPr/>
              <a:t>109</a:t>
            </a:fld>
            <a:endParaRPr lang="en-US"/>
          </a:p>
        </p:txBody>
      </p:sp>
    </p:spTree>
    <p:extLst>
      <p:ext uri="{BB962C8B-B14F-4D97-AF65-F5344CB8AC3E}">
        <p14:creationId xmlns:p14="http://schemas.microsoft.com/office/powerpoint/2010/main" val="86165230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Waveform.thmx</Template>
  <TotalTime>3618</TotalTime>
  <Words>11178</Words>
  <Application>Microsoft Macintosh PowerPoint</Application>
  <PresentationFormat>On-screen Show (4:3)</PresentationFormat>
  <Paragraphs>817</Paragraphs>
  <Slides>109</Slides>
  <Notes>16</Notes>
  <HiddenSlides>0</HiddenSlides>
  <MMClips>0</MMClips>
  <ScaleCrop>false</ScaleCrop>
  <HeadingPairs>
    <vt:vector size="4" baseType="variant">
      <vt:variant>
        <vt:lpstr>Theme</vt:lpstr>
      </vt:variant>
      <vt:variant>
        <vt:i4>1</vt:i4>
      </vt:variant>
      <vt:variant>
        <vt:lpstr>Slide Titles</vt:lpstr>
      </vt:variant>
      <vt:variant>
        <vt:i4>109</vt:i4>
      </vt:variant>
    </vt:vector>
  </HeadingPairs>
  <TitlesOfParts>
    <vt:vector size="110" baseType="lpstr">
      <vt:lpstr>Waveform</vt:lpstr>
      <vt:lpstr>Psychodynamic Interventions for Medical Doctors</vt:lpstr>
      <vt:lpstr>What follows…</vt:lpstr>
      <vt:lpstr>Short Interventions</vt:lpstr>
      <vt:lpstr>Anxiety Disorder</vt:lpstr>
      <vt:lpstr>Anxiety Disorders [continued]</vt:lpstr>
      <vt:lpstr>Other causes of anxiety</vt:lpstr>
      <vt:lpstr>Cognitive Behavioral Therapy in one sentence mantra</vt:lpstr>
      <vt:lpstr>CBT Third Wave: Acceptance and Commitment Therapy: Core principles</vt:lpstr>
      <vt:lpstr>CBT Intervention</vt:lpstr>
      <vt:lpstr>Deconstructing an upset cognitively</vt:lpstr>
      <vt:lpstr>CBT Humor</vt:lpstr>
      <vt:lpstr>PowerPoint Presentation</vt:lpstr>
      <vt:lpstr>Major Depressive Episode</vt:lpstr>
      <vt:lpstr>Manic Episode</vt:lpstr>
      <vt:lpstr>Empathy: A Bridge Over Troubled Waters</vt:lpstr>
      <vt:lpstr>Vicarious experience (Kohut)…</vt:lpstr>
      <vt:lpstr>PowerPoint Presentation</vt:lpstr>
      <vt:lpstr>How empathy functions…</vt:lpstr>
      <vt:lpstr>PowerPoint Presentation</vt:lpstr>
      <vt:lpstr>PowerPoint Presentation</vt:lpstr>
      <vt:lpstr>Sigmund Freud, Innovator</vt:lpstr>
      <vt:lpstr>Sigmund Freud, for example:</vt:lpstr>
      <vt:lpstr>Alcohol (substance abuse)</vt:lpstr>
      <vt:lpstr>Alcohol (substance abuse)</vt:lpstr>
      <vt:lpstr>  Motivational Interviewing</vt:lpstr>
      <vt:lpstr>Motivational Interviewing</vt:lpstr>
      <vt:lpstr>Motivational Interviewing</vt:lpstr>
      <vt:lpstr>Definition: Motivational Interviewing: </vt:lpstr>
      <vt:lpstr>Definition: Motivational Interviewing: </vt:lpstr>
      <vt:lpstr>Motivational Interviewing</vt:lpstr>
      <vt:lpstr>Motivational Interviewing</vt:lpstr>
      <vt:lpstr>Motivational Interviewing</vt:lpstr>
      <vt:lpstr>Motivational Interviewing</vt:lpstr>
      <vt:lpstr>Motivational Interviewing</vt:lpstr>
      <vt:lpstr>What matters: Motivational Interviewing: </vt:lpstr>
      <vt:lpstr>Promoting personal growth: Motivational Interviewing: </vt:lpstr>
      <vt:lpstr>Quantum Changes</vt:lpstr>
      <vt:lpstr>PTSD</vt:lpstr>
      <vt:lpstr>PowerPoint Presentation</vt:lpstr>
      <vt:lpstr>Steps to Recovery [definitely not sequential and many-to-many]</vt:lpstr>
      <vt:lpstr>Steps to Recovery: Acknowledgement of what happened</vt:lpstr>
      <vt:lpstr>Steps to Recovery: Acknowledgement of what happened</vt:lpstr>
      <vt:lpstr>Steps to Recovery: confrontation with boundaries: encounter with shame, rage, upset</vt:lpstr>
      <vt:lpstr>Steps to Recovery: expectation of compensation for suffering</vt:lpstr>
      <vt:lpstr>Dialectical Behavioral Therapy</vt:lpstr>
      <vt:lpstr>Dialectical Behavioral Therapy</vt:lpstr>
      <vt:lpstr>Borderline Personality Disorder</vt:lpstr>
      <vt:lpstr>Borderline Personality Disorder</vt:lpstr>
      <vt:lpstr>Borderline Personality Disorder</vt:lpstr>
      <vt:lpstr>Borderline Personality Disorder</vt:lpstr>
      <vt:lpstr>Dialectical Behavioral Therapy</vt:lpstr>
      <vt:lpstr>DBT (in short)</vt:lpstr>
      <vt:lpstr>Dialectical Behavioral Therapy</vt:lpstr>
      <vt:lpstr>DBT Skills: Mindfulness Skills</vt:lpstr>
      <vt:lpstr>DBT Skills: Emotional Regulation</vt:lpstr>
      <vt:lpstr>Dialectical Behavioral Therapy</vt:lpstr>
      <vt:lpstr>Dialectical Behavioral Therapy</vt:lpstr>
      <vt:lpstr>Additional Personality Disorders A</vt:lpstr>
      <vt:lpstr>Personality Disorders B</vt:lpstr>
      <vt:lpstr>Personality Disorders C</vt:lpstr>
      <vt:lpstr>Causes of Dementia (neurocognitive impairment) in Adolescent</vt:lpstr>
      <vt:lpstr>Prevalence (Dementia producing illnesses)</vt:lpstr>
      <vt:lpstr>One interesting clue</vt:lpstr>
      <vt:lpstr>Plaques – neuritic plaques</vt:lpstr>
      <vt:lpstr>Neurofibrillary tangles </vt:lpstr>
      <vt:lpstr>ALZ: cholinergic hypothesis</vt:lpstr>
      <vt:lpstr>ALZ: cholinergic hypothesis</vt:lpstr>
      <vt:lpstr>ALZ: RISK Factors</vt:lpstr>
      <vt:lpstr>Dementia with Lewy Bodies</vt:lpstr>
      <vt:lpstr>Frontotemporal Dementia</vt:lpstr>
      <vt:lpstr>Progressive Supernuclear Palsy </vt:lpstr>
      <vt:lpstr>Terminological innovations</vt:lpstr>
      <vt:lpstr>Q1</vt:lpstr>
      <vt:lpstr>Choices 1</vt:lpstr>
      <vt:lpstr>Discussion 1</vt:lpstr>
      <vt:lpstr>Question 2</vt:lpstr>
      <vt:lpstr>Choices 2</vt:lpstr>
      <vt:lpstr>Discussion 2</vt:lpstr>
      <vt:lpstr>Q3</vt:lpstr>
      <vt:lpstr>Choices 3</vt:lpstr>
      <vt:lpstr>Discussion 3</vt:lpstr>
      <vt:lpstr>Q4 / Choices 4</vt:lpstr>
      <vt:lpstr>Discussion 4</vt:lpstr>
      <vt:lpstr>Existential and humanistic psychotherapy (and medicine)</vt:lpstr>
      <vt:lpstr>Existential and humanistic psychotherapy (and medicine)</vt:lpstr>
      <vt:lpstr>The explanatory model in the care of the chronically ill – and those with life     style diseases </vt:lpstr>
      <vt:lpstr>The human Body is the best picture of the human Soul</vt:lpstr>
      <vt:lpstr>Chronic illness</vt:lpstr>
      <vt:lpstr>Chronic illness</vt:lpstr>
      <vt:lpstr>Chronic illness</vt:lpstr>
      <vt:lpstr>Autism and Autism Spectrum Disorder</vt:lpstr>
      <vt:lpstr>Attention Deficit ‘ Hyperactivity Disorder</vt:lpstr>
      <vt:lpstr>Genetic Disorders: Phenylketonuria (PKU) (Chromosome 12) </vt:lpstr>
      <vt:lpstr>Genetic Disorders: Homocystinuria (chromosome 21)</vt:lpstr>
      <vt:lpstr>Genetic Disorders: Prader-Willi Syndromes </vt:lpstr>
      <vt:lpstr>Genetic Disorders: Angelman Syndrome (Chromosome 15)</vt:lpstr>
      <vt:lpstr>Genetic Disorders: Down Syndrome (Trisomy 21)</vt:lpstr>
      <vt:lpstr>Genetic Disorders: Williams Syndrome (Chromosome 7)</vt:lpstr>
      <vt:lpstr>Genetic Disorders: Velocardiofacial (VCF) Syndrome (Chromosome 22)</vt:lpstr>
      <vt:lpstr>Sex-Linked Chromosomal Disorder: Fragile X Syndrome</vt:lpstr>
      <vt:lpstr>Sex-Linked Chromosomal Disorder: Rett Syndrome</vt:lpstr>
      <vt:lpstr>Sex-Linked Chromosomal Disorder: Lesch-Nyhan Syndrome</vt:lpstr>
      <vt:lpstr>Sex-Linked Chromosomal Disorder: Turner Syndrome (XO)</vt:lpstr>
      <vt:lpstr>Sex-Linked Chromosomal Disorder: Klinefelter Syndrome (XXY)</vt:lpstr>
      <vt:lpstr>Sex-Linked Chromosomal Disorder: XYY Syndrome</vt:lpstr>
      <vt:lpstr>Additional Reading / Listening</vt:lpstr>
      <vt:lpstr>Additional Reading (continued)</vt:lpstr>
      <vt:lpstr>PowerPoint Presentation</vt:lpstr>
      <vt:lpstr>Inventory of Videos from Class Therapy  Interventions and Empathy</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Existential – Humanistic Therapy</dc:title>
  <dc:creator>Lou Agosta</dc:creator>
  <cp:lastModifiedBy>Lou Agosta</cp:lastModifiedBy>
  <cp:revision>107</cp:revision>
  <cp:lastPrinted>2018-07-10T15:52:21Z</cp:lastPrinted>
  <dcterms:created xsi:type="dcterms:W3CDTF">2017-03-05T19:54:56Z</dcterms:created>
  <dcterms:modified xsi:type="dcterms:W3CDTF">2018-09-26T18:31:02Z</dcterms:modified>
</cp:coreProperties>
</file>