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Lst>
  <p:notesMasterIdLst>
    <p:notesMasterId r:id="rId96"/>
  </p:notesMasterIdLst>
  <p:handoutMasterIdLst>
    <p:handoutMasterId r:id="rId97"/>
  </p:handoutMasterIdLst>
  <p:sldIdLst>
    <p:sldId id="309" r:id="rId2"/>
    <p:sldId id="463" r:id="rId3"/>
    <p:sldId id="467" r:id="rId4"/>
    <p:sldId id="464" r:id="rId5"/>
    <p:sldId id="465" r:id="rId6"/>
    <p:sldId id="466" r:id="rId7"/>
    <p:sldId id="468" r:id="rId8"/>
    <p:sldId id="469" r:id="rId9"/>
    <p:sldId id="470" r:id="rId10"/>
    <p:sldId id="471" r:id="rId11"/>
    <p:sldId id="472" r:id="rId12"/>
    <p:sldId id="473" r:id="rId13"/>
    <p:sldId id="474" r:id="rId14"/>
    <p:sldId id="475" r:id="rId15"/>
    <p:sldId id="476" r:id="rId16"/>
    <p:sldId id="536" r:id="rId17"/>
    <p:sldId id="537" r:id="rId18"/>
    <p:sldId id="482" r:id="rId19"/>
    <p:sldId id="483" r:id="rId20"/>
    <p:sldId id="477" r:id="rId21"/>
    <p:sldId id="478" r:id="rId22"/>
    <p:sldId id="479" r:id="rId23"/>
    <p:sldId id="480" r:id="rId24"/>
    <p:sldId id="481" r:id="rId25"/>
    <p:sldId id="487" r:id="rId26"/>
    <p:sldId id="488" r:id="rId27"/>
    <p:sldId id="539" r:id="rId28"/>
    <p:sldId id="489" r:id="rId29"/>
    <p:sldId id="490" r:id="rId30"/>
    <p:sldId id="491" r:id="rId31"/>
    <p:sldId id="492" r:id="rId32"/>
    <p:sldId id="493" r:id="rId33"/>
    <p:sldId id="494" r:id="rId34"/>
    <p:sldId id="495" r:id="rId35"/>
    <p:sldId id="496" r:id="rId36"/>
    <p:sldId id="497" r:id="rId37"/>
    <p:sldId id="498" r:id="rId38"/>
    <p:sldId id="540" r:id="rId39"/>
    <p:sldId id="499" r:id="rId40"/>
    <p:sldId id="500" r:id="rId41"/>
    <p:sldId id="501" r:id="rId42"/>
    <p:sldId id="502" r:id="rId43"/>
    <p:sldId id="503" r:id="rId44"/>
    <p:sldId id="504" r:id="rId45"/>
    <p:sldId id="505" r:id="rId46"/>
    <p:sldId id="516" r:id="rId47"/>
    <p:sldId id="541" r:id="rId48"/>
    <p:sldId id="517" r:id="rId49"/>
    <p:sldId id="518" r:id="rId50"/>
    <p:sldId id="519" r:id="rId51"/>
    <p:sldId id="520" r:id="rId52"/>
    <p:sldId id="521" r:id="rId53"/>
    <p:sldId id="522" r:id="rId54"/>
    <p:sldId id="523" r:id="rId55"/>
    <p:sldId id="524" r:id="rId56"/>
    <p:sldId id="525" r:id="rId57"/>
    <p:sldId id="526" r:id="rId58"/>
    <p:sldId id="527" r:id="rId59"/>
    <p:sldId id="528" r:id="rId60"/>
    <p:sldId id="529" r:id="rId61"/>
    <p:sldId id="530" r:id="rId62"/>
    <p:sldId id="531" r:id="rId63"/>
    <p:sldId id="532" r:id="rId64"/>
    <p:sldId id="533" r:id="rId65"/>
    <p:sldId id="534" r:id="rId66"/>
    <p:sldId id="535" r:id="rId67"/>
    <p:sldId id="303" r:id="rId68"/>
    <p:sldId id="390" r:id="rId69"/>
    <p:sldId id="391" r:id="rId70"/>
    <p:sldId id="392" r:id="rId71"/>
    <p:sldId id="393" r:id="rId72"/>
    <p:sldId id="394" r:id="rId73"/>
    <p:sldId id="395" r:id="rId74"/>
    <p:sldId id="304" r:id="rId75"/>
    <p:sldId id="396" r:id="rId76"/>
    <p:sldId id="305" r:id="rId77"/>
    <p:sldId id="306" r:id="rId78"/>
    <p:sldId id="307" r:id="rId79"/>
    <p:sldId id="308" r:id="rId80"/>
    <p:sldId id="506" r:id="rId81"/>
    <p:sldId id="538" r:id="rId82"/>
    <p:sldId id="507" r:id="rId83"/>
    <p:sldId id="508" r:id="rId84"/>
    <p:sldId id="509" r:id="rId85"/>
    <p:sldId id="510" r:id="rId86"/>
    <p:sldId id="511" r:id="rId87"/>
    <p:sldId id="512" r:id="rId88"/>
    <p:sldId id="513" r:id="rId89"/>
    <p:sldId id="514" r:id="rId90"/>
    <p:sldId id="515" r:id="rId91"/>
    <p:sldId id="334" r:id="rId92"/>
    <p:sldId id="335" r:id="rId93"/>
    <p:sldId id="336" r:id="rId94"/>
    <p:sldId id="337" r:id="rId95"/>
  </p:sldIdLst>
  <p:sldSz cx="9144000" cy="6858000" type="screen4x3"/>
  <p:notesSz cx="701040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0855" autoAdjust="0"/>
  </p:normalViewPr>
  <p:slideViewPr>
    <p:cSldViewPr snapToGrid="0" snapToObjects="1">
      <p:cViewPr varScale="1">
        <p:scale>
          <a:sx n="113" d="100"/>
          <a:sy n="113" d="100"/>
        </p:scale>
        <p:origin x="2144"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169"/>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1169"/>
          </a:xfrm>
          <a:prstGeom prst="rect">
            <a:avLst/>
          </a:prstGeom>
        </p:spPr>
        <p:txBody>
          <a:bodyPr vert="horz" lIns="92757" tIns="46378" rIns="92757" bIns="46378" rtlCol="0"/>
          <a:lstStyle>
            <a:lvl1pPr algn="r">
              <a:defRPr sz="1200"/>
            </a:lvl1pPr>
          </a:lstStyle>
          <a:p>
            <a:fld id="{14240964-96C5-EF46-86E7-49F413780755}" type="datetimeFigureOut">
              <a:rPr lang="en-US" smtClean="0"/>
              <a:t>5/25/22</a:t>
            </a:fld>
            <a:endParaRPr lang="en-US"/>
          </a:p>
        </p:txBody>
      </p:sp>
      <p:sp>
        <p:nvSpPr>
          <p:cNvPr id="4" name="Footer Placeholder 3"/>
          <p:cNvSpPr>
            <a:spLocks noGrp="1"/>
          </p:cNvSpPr>
          <p:nvPr>
            <p:ph type="ftr" sz="quarter" idx="2"/>
          </p:nvPr>
        </p:nvSpPr>
        <p:spPr>
          <a:xfrm>
            <a:off x="0" y="8760605"/>
            <a:ext cx="3037840" cy="461169"/>
          </a:xfrm>
          <a:prstGeom prst="rect">
            <a:avLst/>
          </a:prstGeom>
        </p:spPr>
        <p:txBody>
          <a:bodyPr vert="horz" lIns="92757" tIns="46378" rIns="92757" bIns="46378"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60605"/>
            <a:ext cx="3037840" cy="461169"/>
          </a:xfrm>
          <a:prstGeom prst="rect">
            <a:avLst/>
          </a:prstGeom>
        </p:spPr>
        <p:txBody>
          <a:bodyPr vert="horz" lIns="92757" tIns="46378" rIns="92757" bIns="46378" rtlCol="0" anchor="b"/>
          <a:lstStyle>
            <a:lvl1pPr algn="r">
              <a:defRPr sz="1200"/>
            </a:lvl1pPr>
          </a:lstStyle>
          <a:p>
            <a:fld id="{E949571F-41C2-C54B-900D-3E7D4AE707F8}" type="slidenum">
              <a:rPr lang="en-US" smtClean="0"/>
              <a:t>‹#›</a:t>
            </a:fld>
            <a:endParaRPr lang="en-US"/>
          </a:p>
        </p:txBody>
      </p:sp>
    </p:spTree>
    <p:extLst>
      <p:ext uri="{BB962C8B-B14F-4D97-AF65-F5344CB8AC3E}">
        <p14:creationId xmlns:p14="http://schemas.microsoft.com/office/powerpoint/2010/main" val="17169146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169"/>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idx="1"/>
          </p:nvPr>
        </p:nvSpPr>
        <p:spPr>
          <a:xfrm>
            <a:off x="3970938" y="0"/>
            <a:ext cx="3037840" cy="461169"/>
          </a:xfrm>
          <a:prstGeom prst="rect">
            <a:avLst/>
          </a:prstGeom>
        </p:spPr>
        <p:txBody>
          <a:bodyPr vert="horz" lIns="92757" tIns="46378" rIns="92757" bIns="46378" rtlCol="0"/>
          <a:lstStyle>
            <a:lvl1pPr algn="r">
              <a:defRPr sz="1200"/>
            </a:lvl1pPr>
          </a:lstStyle>
          <a:p>
            <a:fld id="{BA52AD8E-2F55-E147-9046-1211979AF4A3}" type="datetimeFigureOut">
              <a:rPr lang="en-US" smtClean="0"/>
              <a:t>5/25/22</a:t>
            </a:fld>
            <a:endParaRPr lang="en-US"/>
          </a:p>
        </p:txBody>
      </p:sp>
      <p:sp>
        <p:nvSpPr>
          <p:cNvPr id="4" name="Slide Image Placeholder 3"/>
          <p:cNvSpPr>
            <a:spLocks noGrp="1" noRot="1" noChangeAspect="1"/>
          </p:cNvSpPr>
          <p:nvPr>
            <p:ph type="sldImg" idx="2"/>
          </p:nvPr>
        </p:nvSpPr>
        <p:spPr>
          <a:xfrm>
            <a:off x="1198563" y="692150"/>
            <a:ext cx="4613275" cy="3459163"/>
          </a:xfrm>
          <a:prstGeom prst="rect">
            <a:avLst/>
          </a:prstGeom>
          <a:noFill/>
          <a:ln w="12700">
            <a:solidFill>
              <a:prstClr val="black"/>
            </a:solidFill>
          </a:ln>
        </p:spPr>
        <p:txBody>
          <a:bodyPr vert="horz" lIns="92757" tIns="46378" rIns="92757" bIns="46378" rtlCol="0" anchor="ctr"/>
          <a:lstStyle/>
          <a:p>
            <a:endParaRPr lang="en-US"/>
          </a:p>
        </p:txBody>
      </p:sp>
      <p:sp>
        <p:nvSpPr>
          <p:cNvPr id="5" name="Notes Placeholder 4"/>
          <p:cNvSpPr>
            <a:spLocks noGrp="1"/>
          </p:cNvSpPr>
          <p:nvPr>
            <p:ph type="body" sz="quarter" idx="3"/>
          </p:nvPr>
        </p:nvSpPr>
        <p:spPr>
          <a:xfrm>
            <a:off x="701040" y="4381103"/>
            <a:ext cx="5608320" cy="4150519"/>
          </a:xfrm>
          <a:prstGeom prst="rect">
            <a:avLst/>
          </a:prstGeom>
        </p:spPr>
        <p:txBody>
          <a:bodyPr vert="horz" lIns="92757" tIns="46378" rIns="92757" bIns="4637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60605"/>
            <a:ext cx="3037840" cy="461169"/>
          </a:xfrm>
          <a:prstGeom prst="rect">
            <a:avLst/>
          </a:prstGeom>
        </p:spPr>
        <p:txBody>
          <a:bodyPr vert="horz" lIns="92757" tIns="46378" rIns="92757" bIns="4637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60605"/>
            <a:ext cx="3037840" cy="461169"/>
          </a:xfrm>
          <a:prstGeom prst="rect">
            <a:avLst/>
          </a:prstGeom>
        </p:spPr>
        <p:txBody>
          <a:bodyPr vert="horz" lIns="92757" tIns="46378" rIns="92757" bIns="46378" rtlCol="0" anchor="b"/>
          <a:lstStyle>
            <a:lvl1pPr algn="r">
              <a:defRPr sz="1200"/>
            </a:lvl1pPr>
          </a:lstStyle>
          <a:p>
            <a:fld id="{032C5714-784C-8145-A1BF-8188A32859A2}" type="slidenum">
              <a:rPr lang="en-US" smtClean="0"/>
              <a:t>‹#›</a:t>
            </a:fld>
            <a:endParaRPr lang="en-US"/>
          </a:p>
        </p:txBody>
      </p:sp>
    </p:spTree>
    <p:extLst>
      <p:ext uri="{BB962C8B-B14F-4D97-AF65-F5344CB8AC3E}">
        <p14:creationId xmlns:p14="http://schemas.microsoft.com/office/powerpoint/2010/main" val="134068121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Af2 5604 </a:t>
            </a:r>
            <a:r>
              <a:rPr lang="en-US" dirty="0" err="1"/>
              <a:t>honda</a:t>
            </a:r>
            <a:r>
              <a:rPr lang="en-US"/>
              <a:t> pilot</a:t>
            </a:r>
          </a:p>
        </p:txBody>
      </p:sp>
      <p:sp>
        <p:nvSpPr>
          <p:cNvPr id="4" name="Slide Number Placeholder 3"/>
          <p:cNvSpPr>
            <a:spLocks noGrp="1"/>
          </p:cNvSpPr>
          <p:nvPr>
            <p:ph type="sldNum" sz="quarter" idx="10"/>
          </p:nvPr>
        </p:nvSpPr>
        <p:spPr/>
        <p:txBody>
          <a:bodyPr/>
          <a:lstStyle/>
          <a:p>
            <a:fld id="{032C5714-784C-8145-A1BF-8188A32859A2}" type="slidenum">
              <a:rPr lang="en-US" smtClean="0"/>
              <a:t>67</a:t>
            </a:fld>
            <a:endParaRPr lang="en-US"/>
          </a:p>
        </p:txBody>
      </p:sp>
    </p:spTree>
    <p:extLst>
      <p:ext uri="{BB962C8B-B14F-4D97-AF65-F5344CB8AC3E}">
        <p14:creationId xmlns:p14="http://schemas.microsoft.com/office/powerpoint/2010/main" val="2603769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268C3CD-BAF1-5E4B-8BC2-0D82D7F7DA32}" type="datetime1">
              <a:rPr lang="en-US" smtClean="0"/>
              <a:t>5/25/22</a:t>
            </a:fld>
            <a:endParaRPr lang="en-US"/>
          </a:p>
        </p:txBody>
      </p:sp>
      <p:sp>
        <p:nvSpPr>
          <p:cNvPr id="5" name="Footer Placeholder 4"/>
          <p:cNvSpPr>
            <a:spLocks noGrp="1"/>
          </p:cNvSpPr>
          <p:nvPr>
            <p:ph type="ftr" sz="quarter" idx="11"/>
          </p:nvPr>
        </p:nvSpPr>
        <p:spPr/>
        <p:txBody>
          <a:bodyPr/>
          <a:lstStyle/>
          <a:p>
            <a:r>
              <a:rPr lang="en-US"/>
              <a:t>LAgosta@UChicago.edu / 773-203-0269</a:t>
            </a:r>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20465D-7B6A-4F48-8A12-6D4A0AB31A68}" type="datetime1">
              <a:rPr lang="en-US" smtClean="0"/>
              <a:t>5/25/22</a:t>
            </a:fld>
            <a:endParaRPr lang="en-US"/>
          </a:p>
        </p:txBody>
      </p:sp>
      <p:sp>
        <p:nvSpPr>
          <p:cNvPr id="5" name="Footer Placeholder 4"/>
          <p:cNvSpPr>
            <a:spLocks noGrp="1"/>
          </p:cNvSpPr>
          <p:nvPr>
            <p:ph type="ftr" sz="quarter" idx="11"/>
          </p:nvPr>
        </p:nvSpPr>
        <p:spPr/>
        <p:txBody>
          <a:bodyPr/>
          <a:lstStyle/>
          <a:p>
            <a:r>
              <a:rPr lang="en-US"/>
              <a:t>LAgosta@UChicago.edu / 773-203-0269</a:t>
            </a:r>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3814E4-CA7E-F94C-B4E2-D7272C64FFCF}" type="datetime1">
              <a:rPr lang="en-US" smtClean="0"/>
              <a:t>5/25/22</a:t>
            </a:fld>
            <a:endParaRPr lang="en-US"/>
          </a:p>
        </p:txBody>
      </p:sp>
      <p:sp>
        <p:nvSpPr>
          <p:cNvPr id="5" name="Footer Placeholder 4"/>
          <p:cNvSpPr>
            <a:spLocks noGrp="1"/>
          </p:cNvSpPr>
          <p:nvPr>
            <p:ph type="ftr" sz="quarter" idx="11"/>
          </p:nvPr>
        </p:nvSpPr>
        <p:spPr/>
        <p:txBody>
          <a:bodyPr/>
          <a:lstStyle/>
          <a:p>
            <a:r>
              <a:rPr lang="en-US"/>
              <a:t>LAgosta@UChicago.edu / 773-203-0269</a:t>
            </a:r>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3BE9107C-FC0C-D245-B6B7-B0A61430A9D0}" type="datetime1">
              <a:rPr lang="en-US" smtClean="0"/>
              <a:t>5/25/22</a:t>
            </a:fld>
            <a:endParaRPr lang="en-US"/>
          </a:p>
        </p:txBody>
      </p:sp>
      <p:sp>
        <p:nvSpPr>
          <p:cNvPr id="6" name="Footer Placeholder 5"/>
          <p:cNvSpPr>
            <a:spLocks noGrp="1"/>
          </p:cNvSpPr>
          <p:nvPr>
            <p:ph type="ftr" sz="quarter" idx="11"/>
          </p:nvPr>
        </p:nvSpPr>
        <p:spPr/>
        <p:txBody>
          <a:bodyPr/>
          <a:lstStyle/>
          <a:p>
            <a:r>
              <a:rPr lang="en-US"/>
              <a:t>LAgosta@UChicago.edu / 773-203-0269</a:t>
            </a:r>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C7A24F-F4B4-3049-8DA3-5A5BDA4C7B5A}" type="datetime1">
              <a:rPr lang="en-US" smtClean="0"/>
              <a:t>5/25/22</a:t>
            </a:fld>
            <a:endParaRPr lang="en-US"/>
          </a:p>
        </p:txBody>
      </p:sp>
      <p:sp>
        <p:nvSpPr>
          <p:cNvPr id="8" name="Footer Placeholder 7"/>
          <p:cNvSpPr>
            <a:spLocks noGrp="1"/>
          </p:cNvSpPr>
          <p:nvPr>
            <p:ph type="ftr" sz="quarter" idx="11"/>
          </p:nvPr>
        </p:nvSpPr>
        <p:spPr/>
        <p:txBody>
          <a:bodyPr/>
          <a:lstStyle/>
          <a:p>
            <a:r>
              <a:rPr lang="en-US"/>
              <a:t>LAgosta@UChicago.edu / 773-203-0269</a:t>
            </a:r>
          </a:p>
        </p:txBody>
      </p:sp>
      <p:sp>
        <p:nvSpPr>
          <p:cNvPr id="9" name="Slide Number Placeholder 8"/>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CF6B82-DFFD-8049-9C65-C7DFA67609C0}" type="datetime1">
              <a:rPr lang="en-US" smtClean="0"/>
              <a:t>5/25/22</a:t>
            </a:fld>
            <a:endParaRPr lang="en-US"/>
          </a:p>
        </p:txBody>
      </p:sp>
      <p:sp>
        <p:nvSpPr>
          <p:cNvPr id="4" name="Footer Placeholder 3"/>
          <p:cNvSpPr>
            <a:spLocks noGrp="1"/>
          </p:cNvSpPr>
          <p:nvPr>
            <p:ph type="ftr" sz="quarter" idx="11"/>
          </p:nvPr>
        </p:nvSpPr>
        <p:spPr/>
        <p:txBody>
          <a:bodyPr/>
          <a:lstStyle/>
          <a:p>
            <a:r>
              <a:rPr lang="en-US"/>
              <a:t>LAgosta@UChicago.edu / 773-203-0269</a:t>
            </a:r>
          </a:p>
        </p:txBody>
      </p:sp>
      <p:sp>
        <p:nvSpPr>
          <p:cNvPr id="5" name="Slide Number Placeholder 4"/>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86FBFDB0-16CF-B740-A018-A5F1AAD58849}" type="datetime1">
              <a:rPr lang="en-US" smtClean="0"/>
              <a:t>5/25/22</a:t>
            </a:fld>
            <a:endParaRPr lang="en-US"/>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2F6F92B-8ACC-6144-A434-C121A761E37F}" type="datetime1">
              <a:rPr lang="en-US" smtClean="0"/>
              <a:t>5/25/22</a:t>
            </a:fld>
            <a:endParaRPr lang="en-US"/>
          </a:p>
        </p:txBody>
      </p:sp>
      <p:sp>
        <p:nvSpPr>
          <p:cNvPr id="6" name="Footer Placeholder 5"/>
          <p:cNvSpPr>
            <a:spLocks noGrp="1"/>
          </p:cNvSpPr>
          <p:nvPr>
            <p:ph type="ftr" sz="quarter" idx="11"/>
          </p:nvPr>
        </p:nvSpPr>
        <p:spPr/>
        <p:txBody>
          <a:bodyPr/>
          <a:lstStyle/>
          <a:p>
            <a:r>
              <a:rPr lang="en-US"/>
              <a:t>LAgosta@UChicago.edu / 773-203-0269</a:t>
            </a:r>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CA72A0-9CCC-A040-923F-60091F4B6740}" type="datetime1">
              <a:rPr lang="en-US" smtClean="0"/>
              <a:t>5/25/22</a:t>
            </a:fld>
            <a:endParaRPr lang="en-US"/>
          </a:p>
        </p:txBody>
      </p:sp>
      <p:sp>
        <p:nvSpPr>
          <p:cNvPr id="6" name="Footer Placeholder 5"/>
          <p:cNvSpPr>
            <a:spLocks noGrp="1"/>
          </p:cNvSpPr>
          <p:nvPr>
            <p:ph type="ftr" sz="quarter" idx="11"/>
          </p:nvPr>
        </p:nvSpPr>
        <p:spPr/>
        <p:txBody>
          <a:bodyPr/>
          <a:lstStyle/>
          <a:p>
            <a:r>
              <a:rPr lang="en-US"/>
              <a:t>LAgosta@UChicago.edu / 773-203-0269</a:t>
            </a:r>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84DAE7-3955-5E43-8CCD-9DC595B6798B}" type="datetime1">
              <a:rPr lang="en-US" smtClean="0"/>
              <a:t>5/25/22</a:t>
            </a:fld>
            <a:endParaRPr lang="en-US"/>
          </a:p>
        </p:txBody>
      </p:sp>
      <p:sp>
        <p:nvSpPr>
          <p:cNvPr id="5" name="Footer Placeholder 4"/>
          <p:cNvSpPr>
            <a:spLocks noGrp="1"/>
          </p:cNvSpPr>
          <p:nvPr>
            <p:ph type="ftr" sz="quarter" idx="11"/>
          </p:nvPr>
        </p:nvSpPr>
        <p:spPr/>
        <p:txBody>
          <a:bodyPr/>
          <a:lstStyle/>
          <a:p>
            <a:r>
              <a:rPr lang="en-US"/>
              <a:t>LAgosta@UChicago.edu / 773-203-0269</a:t>
            </a:r>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6C80C58-3D82-0448-B07C-916AE737199C}" type="datetime1">
              <a:rPr lang="en-US" smtClean="0"/>
              <a:t>5/25/22</a:t>
            </a:fld>
            <a:endParaRPr lang="en-US"/>
          </a:p>
        </p:txBody>
      </p:sp>
      <p:sp>
        <p:nvSpPr>
          <p:cNvPr id="5" name="Footer Placeholder 4"/>
          <p:cNvSpPr>
            <a:spLocks noGrp="1"/>
          </p:cNvSpPr>
          <p:nvPr>
            <p:ph type="ftr" sz="quarter" idx="11"/>
          </p:nvPr>
        </p:nvSpPr>
        <p:spPr/>
        <p:txBody>
          <a:bodyPr/>
          <a:lstStyle/>
          <a:p>
            <a:r>
              <a:rPr lang="en-US"/>
              <a:t>LAgosta@UChicago.edu / 773-203-0269</a:t>
            </a:r>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C4436215-952B-6841-A9A7-765EA811739B}" type="datetime1">
              <a:rPr lang="en-US" smtClean="0"/>
              <a:t>5/25/22</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r>
              <a:rPr lang="en-US"/>
              <a:t>LAgosta@UChicago.edu / 773-203-0269</a:t>
            </a:r>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87D7A59-36E2-48B9-B146-C1E59501F63F}"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Lagosta@UChicago.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hyperlink" Target="http://www.youtube.com/watch?v=KTvSfeCRxe8"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s://www.youtube.com/watch?v=ee1bU4XuUyg&amp;t=10s" TargetMode="External"/><Relationship Id="rId2" Type="http://schemas.openxmlformats.org/officeDocument/2006/relationships/hyperlink" Target="https://www.youtube.com/watch?v=odnoF8V3g6g" TargetMode="External"/><Relationship Id="rId1" Type="http://schemas.openxmlformats.org/officeDocument/2006/relationships/slideLayout" Target="../slideLayouts/slideLayout2.xml"/><Relationship Id="rId4" Type="http://schemas.openxmlformats.org/officeDocument/2006/relationships/hyperlink" Target="https://louagosta.com/media-a-rumor-of-empathy-in-educational-videos/"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s://www.youtube.com/watch?v=B4rCuHpa5hE" TargetMode="External"/><Relationship Id="rId2" Type="http://schemas.openxmlformats.org/officeDocument/2006/relationships/hyperlink" Target="https://www.youtube.com/watch?v=tgzw50SbokM" TargetMode="External"/><Relationship Id="rId1" Type="http://schemas.openxmlformats.org/officeDocument/2006/relationships/slideLayout" Target="../slideLayouts/slideLayout2.xml"/><Relationship Id="rId4" Type="http://schemas.openxmlformats.org/officeDocument/2006/relationships/hyperlink" Target="https://vm.tiktok.com/ZMLEB9oJJ/?k=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Psychodynamic Interventions for Medical Doctors</a:t>
            </a:r>
          </a:p>
        </p:txBody>
      </p:sp>
      <p:sp>
        <p:nvSpPr>
          <p:cNvPr id="3" name="Subtitle 2"/>
          <p:cNvSpPr>
            <a:spLocks noGrp="1"/>
          </p:cNvSpPr>
          <p:nvPr>
            <p:ph type="subTitle" idx="1"/>
          </p:nvPr>
        </p:nvSpPr>
        <p:spPr/>
        <p:txBody>
          <a:bodyPr>
            <a:normAutofit fontScale="85000" lnSpcReduction="10000"/>
          </a:bodyPr>
          <a:lstStyle/>
          <a:p>
            <a:r>
              <a:rPr lang="en-US" dirty="0"/>
              <a:t>Ross Medical University, Saint Anthony Hospital</a:t>
            </a:r>
          </a:p>
          <a:p>
            <a:r>
              <a:rPr lang="en-US" dirty="0"/>
              <a:t>Lou Agosta, PhD</a:t>
            </a:r>
          </a:p>
          <a:p>
            <a:r>
              <a:rPr lang="en-US" dirty="0">
                <a:hlinkClick r:id="rId2"/>
              </a:rPr>
              <a:t>Lagosta@UChicago.edu</a:t>
            </a:r>
            <a:endParaRPr lang="en-US" dirty="0"/>
          </a:p>
          <a:p>
            <a:r>
              <a:rPr lang="en-US" dirty="0"/>
              <a:t>1-773-203-0269</a:t>
            </a:r>
          </a:p>
          <a:p>
            <a:r>
              <a:rPr lang="en-US" dirty="0"/>
              <a:t>June 2019</a:t>
            </a:r>
          </a:p>
        </p:txBody>
      </p:sp>
      <p:sp>
        <p:nvSpPr>
          <p:cNvPr id="4" name="TextBox 3"/>
          <p:cNvSpPr txBox="1"/>
          <p:nvPr/>
        </p:nvSpPr>
        <p:spPr>
          <a:xfrm>
            <a:off x="1236327" y="6305176"/>
            <a:ext cx="4538472" cy="369332"/>
          </a:xfrm>
          <a:prstGeom prst="rect">
            <a:avLst/>
          </a:prstGeom>
          <a:noFill/>
        </p:spPr>
        <p:txBody>
          <a:bodyPr wrap="none" rtlCol="0">
            <a:spAutoFit/>
          </a:bodyPr>
          <a:lstStyle/>
          <a:p>
            <a:r>
              <a:rPr lang="en-US" dirty="0"/>
              <a:t>Available online: https://tinyurl.com/y7l3nwej</a:t>
            </a:r>
          </a:p>
        </p:txBody>
      </p:sp>
    </p:spTree>
    <p:extLst>
      <p:ext uri="{BB962C8B-B14F-4D97-AF65-F5344CB8AC3E}">
        <p14:creationId xmlns:p14="http://schemas.microsoft.com/office/powerpoint/2010/main" val="2365552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Week 1: psychiatric evaluation with emphasis on mental status evaluation and mini mental status evaluation.</a:t>
            </a:r>
          </a:p>
          <a:p>
            <a:r>
              <a:rPr lang="en-US" dirty="0"/>
              <a:t>Week 2: basics of psychotherapy </a:t>
            </a:r>
          </a:p>
          <a:p>
            <a:r>
              <a:rPr lang="en-US" dirty="0"/>
              <a:t>Week 3: psycho dynamic therapy</a:t>
            </a:r>
          </a:p>
          <a:p>
            <a:r>
              <a:rPr lang="en-US" dirty="0"/>
              <a:t>Week 4: cognitive behavioral therapy </a:t>
            </a:r>
          </a:p>
          <a:p>
            <a:r>
              <a:rPr lang="en-US" dirty="0"/>
              <a:t>Week 5: Dialectical Behavioral therapy</a:t>
            </a:r>
          </a:p>
          <a:p>
            <a:r>
              <a:rPr lang="en-US" dirty="0"/>
              <a:t>Week 6: interpersonal therapy</a:t>
            </a:r>
          </a:p>
        </p:txBody>
      </p:sp>
      <p:sp>
        <p:nvSpPr>
          <p:cNvPr id="3" name="Footer Placeholder 2"/>
          <p:cNvSpPr>
            <a:spLocks noGrp="1"/>
          </p:cNvSpPr>
          <p:nvPr>
            <p:ph type="ftr" sz="quarter" idx="11"/>
          </p:nvPr>
        </p:nvSpPr>
        <p:spPr>
          <a:xfrm>
            <a:off x="193638" y="6250164"/>
            <a:ext cx="4184127" cy="365126"/>
          </a:xfrm>
        </p:spPr>
        <p:txBody>
          <a:bodyPr/>
          <a:lstStyle/>
          <a:p>
            <a:r>
              <a:rPr lang="en-US" dirty="0"/>
              <a:t>LAgosta@UChicago.edu / 773-203-0269 / </a:t>
            </a:r>
            <a:r>
              <a:rPr lang="en-US" dirty="0" err="1"/>
              <a:t>ppt</a:t>
            </a:r>
            <a:r>
              <a:rPr lang="en-US" dirty="0"/>
              <a:t>: https://</a:t>
            </a:r>
            <a:r>
              <a:rPr lang="en-US" dirty="0" err="1"/>
              <a:t>tinyurl.com</a:t>
            </a:r>
            <a:r>
              <a:rPr lang="en-US" dirty="0"/>
              <a:t>/y7l3nwej</a:t>
            </a:r>
          </a:p>
        </p:txBody>
      </p:sp>
      <p:sp>
        <p:nvSpPr>
          <p:cNvPr id="4" name="Slide Number Placeholder 3"/>
          <p:cNvSpPr>
            <a:spLocks noGrp="1"/>
          </p:cNvSpPr>
          <p:nvPr>
            <p:ph type="sldNum" sz="quarter" idx="12"/>
          </p:nvPr>
        </p:nvSpPr>
        <p:spPr/>
        <p:txBody>
          <a:bodyPr/>
          <a:lstStyle/>
          <a:p>
            <a:fld id="{687D7A59-36E2-48B9-B146-C1E59501F63F}" type="slidenum">
              <a:rPr lang="en-US" smtClean="0"/>
              <a:pPr/>
              <a:t>2</a:t>
            </a:fld>
            <a:endParaRPr lang="en-US"/>
          </a:p>
        </p:txBody>
      </p:sp>
      <p:sp>
        <p:nvSpPr>
          <p:cNvPr id="5" name="Title 4"/>
          <p:cNvSpPr>
            <a:spLocks noGrp="1"/>
          </p:cNvSpPr>
          <p:nvPr>
            <p:ph type="title"/>
          </p:nvPr>
        </p:nvSpPr>
        <p:spPr/>
        <p:txBody>
          <a:bodyPr/>
          <a:lstStyle/>
          <a:p>
            <a:r>
              <a:rPr lang="en-US" dirty="0"/>
              <a:t>What follows</a:t>
            </a:r>
            <a:r>
              <a:rPr lang="is-IS" dirty="0"/>
              <a:t>…</a:t>
            </a:r>
            <a:endParaRPr lang="en-US" dirty="0"/>
          </a:p>
        </p:txBody>
      </p:sp>
    </p:spTree>
    <p:extLst>
      <p:ext uri="{BB962C8B-B14F-4D97-AF65-F5344CB8AC3E}">
        <p14:creationId xmlns:p14="http://schemas.microsoft.com/office/powerpoint/2010/main" val="1528006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3</a:t>
            </a:fld>
            <a:endParaRPr lang="en-US"/>
          </a:p>
        </p:txBody>
      </p:sp>
      <p:sp>
        <p:nvSpPr>
          <p:cNvPr id="5" name="Title 4"/>
          <p:cNvSpPr>
            <a:spLocks noGrp="1"/>
          </p:cNvSpPr>
          <p:nvPr>
            <p:ph type="title"/>
          </p:nvPr>
        </p:nvSpPr>
        <p:spPr/>
        <p:txBody>
          <a:bodyPr>
            <a:normAutofit fontScale="90000"/>
          </a:bodyPr>
          <a:lstStyle/>
          <a:p>
            <a:r>
              <a:rPr lang="en-US" dirty="0"/>
              <a:t>Mental Status: Evaluation and Report</a:t>
            </a:r>
          </a:p>
        </p:txBody>
      </p:sp>
    </p:spTree>
    <p:extLst>
      <p:ext uri="{BB962C8B-B14F-4D97-AF65-F5344CB8AC3E}">
        <p14:creationId xmlns:p14="http://schemas.microsoft.com/office/powerpoint/2010/main" val="98646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92941"/>
            <a:ext cx="7408333" cy="4333222"/>
          </a:xfrm>
        </p:spPr>
        <p:txBody>
          <a:bodyPr/>
          <a:lstStyle/>
          <a:p>
            <a:r>
              <a:rPr lang="en-US" dirty="0"/>
              <a:t>Height, weight, posture, grooming, hygiene?</a:t>
            </a:r>
          </a:p>
          <a:p>
            <a:r>
              <a:rPr lang="en-US" dirty="0"/>
              <a:t>Eye contact? Apparent age in relation to chronological age? Tattoos? </a:t>
            </a:r>
          </a:p>
          <a:p>
            <a:r>
              <a:rPr lang="en-US" dirty="0"/>
              <a:t>Fearful? Friendly? Hostile? Defensive? Evasive? Guarded? Threatening?</a:t>
            </a:r>
          </a:p>
          <a:p>
            <a:r>
              <a:rPr lang="en-US" dirty="0"/>
              <a:t>Energy level? Co-ordination? Psycho-motor behavior? All non-verbal behavior:  Wringing hands? Tapping foot? [Be factual!] </a:t>
            </a:r>
          </a:p>
          <a:p>
            <a:r>
              <a:rPr lang="en-US" dirty="0"/>
              <a:t>For example: has money, but dresses like a homeless person versus really seems to be homeless</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4</a:t>
            </a:fld>
            <a:endParaRPr lang="en-US"/>
          </a:p>
        </p:txBody>
      </p:sp>
      <p:sp>
        <p:nvSpPr>
          <p:cNvPr id="5" name="Title 4"/>
          <p:cNvSpPr>
            <a:spLocks noGrp="1"/>
          </p:cNvSpPr>
          <p:nvPr>
            <p:ph type="title"/>
          </p:nvPr>
        </p:nvSpPr>
        <p:spPr/>
        <p:txBody>
          <a:bodyPr/>
          <a:lstStyle/>
          <a:p>
            <a:r>
              <a:rPr lang="en-US" dirty="0"/>
              <a:t>Appearance, attitude, and activity</a:t>
            </a:r>
          </a:p>
        </p:txBody>
      </p:sp>
    </p:spTree>
    <p:extLst>
      <p:ext uri="{BB962C8B-B14F-4D97-AF65-F5344CB8AC3E}">
        <p14:creationId xmlns:p14="http://schemas.microsoft.com/office/powerpoint/2010/main" val="2041442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person should be encouraged to describe his or her mood in his or her own words? How are you feeling? Appetite? Sleeping? Changes from previous experience(s)?</a:t>
            </a:r>
          </a:p>
          <a:p>
            <a:r>
              <a:rPr lang="en-US" dirty="0"/>
              <a:t>What is the range, pattern (change), intensity, and appropriateness of the emotions? </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5</a:t>
            </a:fld>
            <a:endParaRPr lang="en-US"/>
          </a:p>
        </p:txBody>
      </p:sp>
      <p:sp>
        <p:nvSpPr>
          <p:cNvPr id="5" name="Title 4"/>
          <p:cNvSpPr>
            <a:spLocks noGrp="1"/>
          </p:cNvSpPr>
          <p:nvPr>
            <p:ph type="title"/>
          </p:nvPr>
        </p:nvSpPr>
        <p:spPr/>
        <p:txBody>
          <a:bodyPr/>
          <a:lstStyle/>
          <a:p>
            <a:r>
              <a:rPr lang="en-US" dirty="0"/>
              <a:t>Mood and affect</a:t>
            </a:r>
          </a:p>
        </p:txBody>
      </p:sp>
    </p:spTree>
    <p:extLst>
      <p:ext uri="{BB962C8B-B14F-4D97-AF65-F5344CB8AC3E}">
        <p14:creationId xmlns:p14="http://schemas.microsoft.com/office/powerpoint/2010/main" val="4075485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Rate: does the person talk fast or slow. Is the individual hard to interrupt? Hard to get to respond?</a:t>
            </a:r>
          </a:p>
          <a:p>
            <a:r>
              <a:rPr lang="en-US" dirty="0"/>
              <a:t>Volume: Loud or inhibited? Has a lot to say? Is inhibited in his or her speech?</a:t>
            </a:r>
          </a:p>
          <a:p>
            <a:r>
              <a:rPr lang="en-US" dirty="0"/>
              <a:t>Quality: Tone? Spontaneity? Volunteers information? </a:t>
            </a:r>
          </a:p>
          <a:p>
            <a:r>
              <a:rPr lang="en-US" dirty="0"/>
              <a:t>Speech and language provides important clues as to where the person is at emotionally, cognitively, personally</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6</a:t>
            </a:fld>
            <a:endParaRPr lang="en-US"/>
          </a:p>
        </p:txBody>
      </p:sp>
      <p:sp>
        <p:nvSpPr>
          <p:cNvPr id="5" name="Title 4"/>
          <p:cNvSpPr>
            <a:spLocks noGrp="1"/>
          </p:cNvSpPr>
          <p:nvPr>
            <p:ph type="title"/>
          </p:nvPr>
        </p:nvSpPr>
        <p:spPr/>
        <p:txBody>
          <a:bodyPr/>
          <a:lstStyle/>
          <a:p>
            <a:r>
              <a:rPr lang="en-US" dirty="0"/>
              <a:t>Speech and Language</a:t>
            </a:r>
          </a:p>
        </p:txBody>
      </p:sp>
    </p:spTree>
    <p:extLst>
      <p:ext uri="{BB962C8B-B14F-4D97-AF65-F5344CB8AC3E}">
        <p14:creationId xmlns:p14="http://schemas.microsoft.com/office/powerpoint/2010/main" val="1562095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Thought rate: fast or slow? Appropriate?</a:t>
            </a:r>
          </a:p>
          <a:p>
            <a:r>
              <a:rPr lang="en-US" dirty="0"/>
              <a:t>Thought flow: Organized? Disorganized? Connected? Logical? Clear or unclear? Difficult to follow?</a:t>
            </a:r>
          </a:p>
          <a:p>
            <a:r>
              <a:rPr lang="en-US" dirty="0"/>
              <a:t>Thought form: Concrete (literal)? Impoverished (no detail or context)? Excessive irrelevant detail?</a:t>
            </a:r>
          </a:p>
          <a:p>
            <a:endParaRPr lang="en-US" dirty="0"/>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7</a:t>
            </a:fld>
            <a:endParaRPr lang="en-US"/>
          </a:p>
        </p:txBody>
      </p:sp>
      <p:sp>
        <p:nvSpPr>
          <p:cNvPr id="5" name="Title 4"/>
          <p:cNvSpPr>
            <a:spLocks noGrp="1"/>
          </p:cNvSpPr>
          <p:nvPr>
            <p:ph type="title"/>
          </p:nvPr>
        </p:nvSpPr>
        <p:spPr/>
        <p:txBody>
          <a:bodyPr/>
          <a:lstStyle/>
          <a:p>
            <a:r>
              <a:rPr lang="en-US" dirty="0"/>
              <a:t>Thought and Perception</a:t>
            </a:r>
          </a:p>
        </p:txBody>
      </p:sp>
    </p:spTree>
    <p:extLst>
      <p:ext uri="{BB962C8B-B14F-4D97-AF65-F5344CB8AC3E}">
        <p14:creationId xmlns:p14="http://schemas.microsoft.com/office/powerpoint/2010/main" val="2310506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814733" cy="3450696"/>
          </a:xfrm>
        </p:spPr>
        <p:txBody>
          <a:bodyPr>
            <a:normAutofit fontScale="77500" lnSpcReduction="20000"/>
          </a:bodyPr>
          <a:lstStyle/>
          <a:p>
            <a:r>
              <a:rPr lang="en-US" dirty="0" err="1"/>
              <a:t>Tangentiality</a:t>
            </a:r>
            <a:r>
              <a:rPr lang="en-US" dirty="0"/>
              <a:t>: wandering </a:t>
            </a:r>
            <a:r>
              <a:rPr lang="mr-IN" dirty="0"/>
              <a:t>–</a:t>
            </a:r>
            <a:r>
              <a:rPr lang="en-US" dirty="0"/>
              <a:t> lack of focus</a:t>
            </a:r>
          </a:p>
          <a:p>
            <a:r>
              <a:rPr lang="en-US" dirty="0"/>
              <a:t>Circumstantiality: provides excessive detail, though returning to point</a:t>
            </a:r>
          </a:p>
          <a:p>
            <a:r>
              <a:rPr lang="en-US" dirty="0"/>
              <a:t>Flight of ideas</a:t>
            </a:r>
          </a:p>
          <a:p>
            <a:r>
              <a:rPr lang="en-US" dirty="0"/>
              <a:t>Loosening of associations</a:t>
            </a:r>
          </a:p>
          <a:p>
            <a:r>
              <a:rPr lang="en-US" dirty="0"/>
              <a:t>Word salad</a:t>
            </a:r>
          </a:p>
          <a:p>
            <a:r>
              <a:rPr lang="en-US" dirty="0"/>
              <a:t>Perseveration: stuck or fixed on a topic: repetition</a:t>
            </a:r>
          </a:p>
          <a:p>
            <a:r>
              <a:rPr lang="en-US" dirty="0"/>
              <a:t>Clang association: the train brain rained on him</a:t>
            </a:r>
          </a:p>
          <a:p>
            <a:r>
              <a:rPr lang="en-US" dirty="0"/>
              <a:t>Echolalia: repeat back what was said </a:t>
            </a:r>
            <a:r>
              <a:rPr lang="mr-IN" dirty="0"/>
              <a:t>–</a:t>
            </a:r>
            <a:r>
              <a:rPr lang="en-US" dirty="0"/>
              <a:t> repeat noises in the environment</a:t>
            </a:r>
          </a:p>
          <a:p>
            <a:r>
              <a:rPr lang="en-US" dirty="0"/>
              <a:t>Non-sequiturs</a:t>
            </a:r>
          </a:p>
          <a:p>
            <a:r>
              <a:rPr lang="en-US" dirty="0"/>
              <a:t>Neologisms</a:t>
            </a:r>
          </a:p>
          <a:p>
            <a:r>
              <a:rPr lang="en-US" dirty="0"/>
              <a:t>Thought blocking</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8</a:t>
            </a:fld>
            <a:endParaRPr lang="en-US"/>
          </a:p>
        </p:txBody>
      </p:sp>
      <p:sp>
        <p:nvSpPr>
          <p:cNvPr id="5" name="Title 4"/>
          <p:cNvSpPr>
            <a:spLocks noGrp="1"/>
          </p:cNvSpPr>
          <p:nvPr>
            <p:ph type="title"/>
          </p:nvPr>
        </p:nvSpPr>
        <p:spPr/>
        <p:txBody>
          <a:bodyPr>
            <a:normAutofit fontScale="90000"/>
          </a:bodyPr>
          <a:lstStyle/>
          <a:p>
            <a:r>
              <a:rPr lang="en-US" dirty="0"/>
              <a:t>Thought and perception: Abnormalities of thought processes</a:t>
            </a:r>
          </a:p>
        </p:txBody>
      </p:sp>
    </p:spTree>
    <p:extLst>
      <p:ext uri="{BB962C8B-B14F-4D97-AF65-F5344CB8AC3E}">
        <p14:creationId xmlns:p14="http://schemas.microsoft.com/office/powerpoint/2010/main" val="3004919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Suicidal or homicidal ideation, intent, plan</a:t>
            </a:r>
          </a:p>
          <a:p>
            <a:r>
              <a:rPr lang="en-US" dirty="0"/>
              <a:t>Delusional thought content and impact on life (do you feel people are trying to hurt you?)</a:t>
            </a:r>
          </a:p>
          <a:p>
            <a:r>
              <a:rPr lang="en-US" dirty="0"/>
              <a:t>Hallucinations? Content? (auditory)</a:t>
            </a:r>
          </a:p>
          <a:p>
            <a:r>
              <a:rPr lang="en-US" dirty="0"/>
              <a:t>Command hallucinations?</a:t>
            </a:r>
          </a:p>
          <a:p>
            <a:endParaRPr lang="en-US" dirty="0"/>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9</a:t>
            </a:fld>
            <a:endParaRPr lang="en-US"/>
          </a:p>
        </p:txBody>
      </p:sp>
      <p:sp>
        <p:nvSpPr>
          <p:cNvPr id="5" name="Title 4"/>
          <p:cNvSpPr>
            <a:spLocks noGrp="1"/>
          </p:cNvSpPr>
          <p:nvPr>
            <p:ph type="title"/>
          </p:nvPr>
        </p:nvSpPr>
        <p:spPr/>
        <p:txBody>
          <a:bodyPr>
            <a:normAutofit fontScale="90000"/>
          </a:bodyPr>
          <a:lstStyle/>
          <a:p>
            <a:r>
              <a:rPr lang="en-US" dirty="0"/>
              <a:t>Thought and perception: MUST inquire about</a:t>
            </a:r>
          </a:p>
        </p:txBody>
      </p:sp>
    </p:spTree>
    <p:extLst>
      <p:ext uri="{BB962C8B-B14F-4D97-AF65-F5344CB8AC3E}">
        <p14:creationId xmlns:p14="http://schemas.microsoft.com/office/powerpoint/2010/main" val="4234010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814733" cy="3450696"/>
          </a:xfrm>
        </p:spPr>
        <p:txBody>
          <a:bodyPr/>
          <a:lstStyle/>
          <a:p>
            <a:r>
              <a:rPr lang="en-US" dirty="0"/>
              <a:t>Hallucinations (auditory/visual/</a:t>
            </a:r>
            <a:r>
              <a:rPr lang="en-US" dirty="0" err="1"/>
              <a:t>gutatory</a:t>
            </a:r>
            <a:r>
              <a:rPr lang="en-US" dirty="0"/>
              <a:t>/tactile/olfactory)</a:t>
            </a:r>
          </a:p>
          <a:p>
            <a:r>
              <a:rPr lang="en-US" dirty="0"/>
              <a:t>Illusions</a:t>
            </a:r>
          </a:p>
          <a:p>
            <a:r>
              <a:rPr lang="en-US" dirty="0"/>
              <a:t>Depersonalization (like in a movie </a:t>
            </a:r>
            <a:r>
              <a:rPr lang="mr-IN" dirty="0"/>
              <a:t>–</a:t>
            </a:r>
            <a:r>
              <a:rPr lang="en-US" dirty="0"/>
              <a:t> separated by a glass wall </a:t>
            </a:r>
            <a:r>
              <a:rPr lang="mr-IN" dirty="0"/>
              <a:t>–</a:t>
            </a:r>
            <a:r>
              <a:rPr lang="en-US" dirty="0"/>
              <a:t> invisible) </a:t>
            </a:r>
          </a:p>
          <a:p>
            <a:r>
              <a:rPr lang="en-US" dirty="0" err="1"/>
              <a:t>Derealization</a:t>
            </a:r>
            <a:r>
              <a:rPr lang="en-US" dirty="0"/>
              <a:t> (same idea as above </a:t>
            </a:r>
            <a:r>
              <a:rPr lang="mr-IN" dirty="0"/>
              <a:t>–</a:t>
            </a:r>
            <a:r>
              <a:rPr lang="en-US" dirty="0"/>
              <a:t> more intensive)</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10</a:t>
            </a:fld>
            <a:endParaRPr lang="en-US"/>
          </a:p>
        </p:txBody>
      </p:sp>
      <p:sp>
        <p:nvSpPr>
          <p:cNvPr id="5" name="Title 4"/>
          <p:cNvSpPr>
            <a:spLocks noGrp="1"/>
          </p:cNvSpPr>
          <p:nvPr>
            <p:ph type="title"/>
          </p:nvPr>
        </p:nvSpPr>
        <p:spPr/>
        <p:txBody>
          <a:bodyPr/>
          <a:lstStyle/>
          <a:p>
            <a:r>
              <a:rPr lang="en-US" dirty="0"/>
              <a:t>Evaluation of Perceptions</a:t>
            </a:r>
          </a:p>
        </p:txBody>
      </p:sp>
    </p:spTree>
    <p:extLst>
      <p:ext uri="{BB962C8B-B14F-4D97-AF65-F5344CB8AC3E}">
        <p14:creationId xmlns:p14="http://schemas.microsoft.com/office/powerpoint/2010/main" val="1123038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002118"/>
            <a:ext cx="7408333" cy="4124045"/>
          </a:xfrm>
        </p:spPr>
        <p:txBody>
          <a:bodyPr>
            <a:normAutofit/>
          </a:bodyPr>
          <a:lstStyle/>
          <a:p>
            <a:r>
              <a:rPr lang="en-US" dirty="0"/>
              <a:t>Suicidal ideation, intention and plan (document fully)</a:t>
            </a:r>
          </a:p>
          <a:p>
            <a:r>
              <a:rPr lang="en-US" dirty="0"/>
              <a:t>Homicidal ideation, intention and plan (Document fully) </a:t>
            </a:r>
          </a:p>
          <a:p>
            <a:r>
              <a:rPr lang="en-US" dirty="0"/>
              <a:t>Obsessions / compulsions </a:t>
            </a:r>
          </a:p>
          <a:p>
            <a:r>
              <a:rPr lang="en-US" dirty="0"/>
              <a:t>Phobias</a:t>
            </a:r>
          </a:p>
          <a:p>
            <a:r>
              <a:rPr lang="en-US" dirty="0"/>
              <a:t>Delusions (describe behavior impact on behavior)</a:t>
            </a:r>
          </a:p>
          <a:p>
            <a:r>
              <a:rPr lang="en-US" dirty="0"/>
              <a:t>Ideas of reference </a:t>
            </a:r>
          </a:p>
          <a:p>
            <a:r>
              <a:rPr lang="en-US" dirty="0"/>
              <a:t>Ideas of influence</a:t>
            </a:r>
          </a:p>
          <a:p>
            <a:r>
              <a:rPr lang="en-US" dirty="0"/>
              <a:t>Thought insertion / thought broadcasting </a:t>
            </a:r>
          </a:p>
          <a:p>
            <a:endParaRPr lang="en-US" dirty="0"/>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11</a:t>
            </a:fld>
            <a:endParaRPr lang="en-US"/>
          </a:p>
        </p:txBody>
      </p:sp>
      <p:sp>
        <p:nvSpPr>
          <p:cNvPr id="5" name="Title 4"/>
          <p:cNvSpPr>
            <a:spLocks noGrp="1"/>
          </p:cNvSpPr>
          <p:nvPr>
            <p:ph type="title"/>
          </p:nvPr>
        </p:nvSpPr>
        <p:spPr/>
        <p:txBody>
          <a:bodyPr>
            <a:normAutofit fontScale="90000"/>
          </a:bodyPr>
          <a:lstStyle/>
          <a:p>
            <a:r>
              <a:rPr lang="en-US" dirty="0"/>
              <a:t>Thought abnormalities: provide example(s) in documentation</a:t>
            </a:r>
          </a:p>
        </p:txBody>
      </p:sp>
    </p:spTree>
    <p:extLst>
      <p:ext uri="{BB962C8B-B14F-4D97-AF65-F5344CB8AC3E}">
        <p14:creationId xmlns:p14="http://schemas.microsoft.com/office/powerpoint/2010/main" val="1947798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814733" cy="3450696"/>
          </a:xfrm>
        </p:spPr>
        <p:txBody>
          <a:bodyPr>
            <a:normAutofit fontScale="92500"/>
          </a:bodyPr>
          <a:lstStyle/>
          <a:p>
            <a:r>
              <a:rPr lang="en-US" dirty="0"/>
              <a:t>Presence of suicidal / homicidal thinking</a:t>
            </a:r>
          </a:p>
          <a:p>
            <a:r>
              <a:rPr lang="en-US" dirty="0"/>
              <a:t>Duration, frequency, persistence and intensity of thought </a:t>
            </a:r>
          </a:p>
          <a:p>
            <a:r>
              <a:rPr lang="en-US" dirty="0"/>
              <a:t>Ability of individual to control the thoughts</a:t>
            </a:r>
          </a:p>
          <a:p>
            <a:r>
              <a:rPr lang="en-US" dirty="0"/>
              <a:t>The desire of the individual to act upon them</a:t>
            </a:r>
          </a:p>
          <a:p>
            <a:r>
              <a:rPr lang="en-US" dirty="0"/>
              <a:t>Likely actions in the event of increasing intensity of suicidal / homicidal ideation or decreasing control over these thoughts</a:t>
            </a:r>
          </a:p>
          <a:p>
            <a:r>
              <a:rPr lang="en-US" dirty="0"/>
              <a:t>The existence and nature of any developed suicide or homicide plan</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12</a:t>
            </a:fld>
            <a:endParaRPr lang="en-US"/>
          </a:p>
        </p:txBody>
      </p:sp>
      <p:sp>
        <p:nvSpPr>
          <p:cNvPr id="5" name="Title 4"/>
          <p:cNvSpPr>
            <a:spLocks noGrp="1"/>
          </p:cNvSpPr>
          <p:nvPr>
            <p:ph type="title"/>
          </p:nvPr>
        </p:nvSpPr>
        <p:spPr/>
        <p:txBody>
          <a:bodyPr/>
          <a:lstStyle/>
          <a:p>
            <a:r>
              <a:rPr lang="en-US" dirty="0"/>
              <a:t>Suicidal ideation: document</a:t>
            </a:r>
          </a:p>
        </p:txBody>
      </p:sp>
    </p:spTree>
    <p:extLst>
      <p:ext uri="{BB962C8B-B14F-4D97-AF65-F5344CB8AC3E}">
        <p14:creationId xmlns:p14="http://schemas.microsoft.com/office/powerpoint/2010/main" val="2702486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dirty="0"/>
              <a:t>Orientation to person, place, and time</a:t>
            </a:r>
          </a:p>
          <a:p>
            <a:r>
              <a:rPr lang="en-US" dirty="0"/>
              <a:t>Level of consciousness: drowsy, delirious, </a:t>
            </a:r>
            <a:r>
              <a:rPr lang="en-US" dirty="0" err="1"/>
              <a:t>stuporous</a:t>
            </a:r>
            <a:r>
              <a:rPr lang="en-US" dirty="0"/>
              <a:t>, comatose</a:t>
            </a:r>
          </a:p>
          <a:p>
            <a:r>
              <a:rPr lang="en-US" dirty="0"/>
              <a:t>Attention and concentration (count backwards)</a:t>
            </a:r>
          </a:p>
          <a:p>
            <a:r>
              <a:rPr lang="en-US" dirty="0"/>
              <a:t>Evaluating memory (repeat three words </a:t>
            </a:r>
            <a:r>
              <a:rPr lang="mr-IN" dirty="0"/>
              <a:t>–</a:t>
            </a:r>
            <a:r>
              <a:rPr lang="en-US" dirty="0"/>
              <a:t> after a 5 minute interval)</a:t>
            </a:r>
          </a:p>
          <a:p>
            <a:r>
              <a:rPr lang="en-US" dirty="0"/>
              <a:t>Evaluating </a:t>
            </a:r>
            <a:r>
              <a:rPr lang="en-US" dirty="0" err="1"/>
              <a:t>visuospatial</a:t>
            </a:r>
            <a:r>
              <a:rPr lang="en-US" dirty="0"/>
              <a:t> and constructional activity (copy a figure </a:t>
            </a:r>
            <a:r>
              <a:rPr lang="mr-IN" dirty="0"/>
              <a:t>–</a:t>
            </a:r>
            <a:r>
              <a:rPr lang="en-US" dirty="0"/>
              <a:t> draw a clock with a certain time)</a:t>
            </a:r>
          </a:p>
          <a:p>
            <a:r>
              <a:rPr lang="en-US" dirty="0"/>
              <a:t>Reading and writing ability</a:t>
            </a:r>
          </a:p>
          <a:p>
            <a:r>
              <a:rPr lang="en-US" dirty="0"/>
              <a:t>Abstract thinking: a stitch in tie save nine</a:t>
            </a:r>
          </a:p>
          <a:p>
            <a:r>
              <a:rPr lang="en-US" dirty="0"/>
              <a:t>Evaluating intellectual ability</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13</a:t>
            </a:fld>
            <a:endParaRPr lang="en-US"/>
          </a:p>
        </p:txBody>
      </p:sp>
      <p:sp>
        <p:nvSpPr>
          <p:cNvPr id="5" name="Title 4"/>
          <p:cNvSpPr>
            <a:spLocks noGrp="1"/>
          </p:cNvSpPr>
          <p:nvPr>
            <p:ph type="title"/>
          </p:nvPr>
        </p:nvSpPr>
        <p:spPr/>
        <p:txBody>
          <a:bodyPr/>
          <a:lstStyle/>
          <a:p>
            <a:r>
              <a:rPr lang="en-US" dirty="0"/>
              <a:t>Cognition</a:t>
            </a:r>
          </a:p>
        </p:txBody>
      </p:sp>
    </p:spTree>
    <p:extLst>
      <p:ext uri="{BB962C8B-B14F-4D97-AF65-F5344CB8AC3E}">
        <p14:creationId xmlns:p14="http://schemas.microsoft.com/office/powerpoint/2010/main" val="1683682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Evaluating insight: Complete denial of illness or an admission of symptoms and need for treatment: What brought you here today? What do you think is the problem? Do you think there is anything that will help you to get [feel] better?</a:t>
            </a:r>
          </a:p>
          <a:p>
            <a:r>
              <a:rPr lang="en-US" dirty="0"/>
              <a:t>Evaluating judgment: How should you difficulties be handled? </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14</a:t>
            </a:fld>
            <a:endParaRPr lang="en-US"/>
          </a:p>
        </p:txBody>
      </p:sp>
      <p:sp>
        <p:nvSpPr>
          <p:cNvPr id="5" name="Title 4"/>
          <p:cNvSpPr>
            <a:spLocks noGrp="1"/>
          </p:cNvSpPr>
          <p:nvPr>
            <p:ph type="title"/>
          </p:nvPr>
        </p:nvSpPr>
        <p:spPr/>
        <p:txBody>
          <a:bodyPr/>
          <a:lstStyle/>
          <a:p>
            <a:r>
              <a:rPr lang="en-US" dirty="0"/>
              <a:t>Insight and Judgment</a:t>
            </a:r>
          </a:p>
        </p:txBody>
      </p:sp>
    </p:spTree>
    <p:extLst>
      <p:ext uri="{BB962C8B-B14F-4D97-AF65-F5344CB8AC3E}">
        <p14:creationId xmlns:p14="http://schemas.microsoft.com/office/powerpoint/2010/main" val="3862605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Most mental illness involves a break down in empathy</a:t>
            </a:r>
          </a:p>
          <a:p>
            <a:r>
              <a:rPr lang="en-US" dirty="0"/>
              <a:t>The person feels isolated </a:t>
            </a:r>
            <a:r>
              <a:rPr lang="mr-IN" dirty="0"/>
              <a:t>–</a:t>
            </a:r>
            <a:r>
              <a:rPr lang="en-US" dirty="0"/>
              <a:t> cut off </a:t>
            </a:r>
            <a:r>
              <a:rPr lang="mr-IN" dirty="0"/>
              <a:t>–</a:t>
            </a:r>
            <a:r>
              <a:rPr lang="en-US" dirty="0"/>
              <a:t> “no body gets me” </a:t>
            </a:r>
            <a:r>
              <a:rPr lang="mr-IN" dirty="0"/>
              <a:t>–</a:t>
            </a:r>
            <a:r>
              <a:rPr lang="en-US" dirty="0"/>
              <a:t> “no one understands what I am going through” </a:t>
            </a:r>
            <a:r>
              <a:rPr lang="mr-IN" dirty="0"/>
              <a:t>–</a:t>
            </a:r>
            <a:r>
              <a:rPr lang="en-US" dirty="0"/>
              <a:t> “I do not understand what I am going through”</a:t>
            </a:r>
          </a:p>
          <a:p>
            <a:r>
              <a:rPr lang="en-US" dirty="0"/>
              <a:t>Different people have different ways of expressing their suffering</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15</a:t>
            </a:fld>
            <a:endParaRPr lang="en-US"/>
          </a:p>
        </p:txBody>
      </p:sp>
      <p:sp>
        <p:nvSpPr>
          <p:cNvPr id="5" name="Title 4"/>
          <p:cNvSpPr>
            <a:spLocks noGrp="1"/>
          </p:cNvSpPr>
          <p:nvPr>
            <p:ph type="title"/>
          </p:nvPr>
        </p:nvSpPr>
        <p:spPr/>
        <p:txBody>
          <a:bodyPr/>
          <a:lstStyle/>
          <a:p>
            <a:r>
              <a:rPr lang="en-US" dirty="0"/>
              <a:t>BASICS OF PSYCHOTHERAPY</a:t>
            </a:r>
          </a:p>
        </p:txBody>
      </p:sp>
    </p:spTree>
    <p:extLst>
      <p:ext uri="{BB962C8B-B14F-4D97-AF65-F5344CB8AC3E}">
        <p14:creationId xmlns:p14="http://schemas.microsoft.com/office/powerpoint/2010/main" val="4003211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B493604-FE74-1A48-962B-00CA03CBB6A3}" type="slidenum">
              <a:rPr lang="en-US"/>
              <a:pPr>
                <a:defRPr/>
              </a:pPr>
              <a:t>16</a:t>
            </a:fld>
            <a:endParaRPr lang="en-US"/>
          </a:p>
        </p:txBody>
      </p:sp>
      <p:sp>
        <p:nvSpPr>
          <p:cNvPr id="9218" name="Rectangle 2"/>
          <p:cNvSpPr>
            <a:spLocks noGrp="1" noChangeArrowheads="1"/>
          </p:cNvSpPr>
          <p:nvPr>
            <p:ph type="title"/>
          </p:nvPr>
        </p:nvSpPr>
        <p:spPr/>
        <p:txBody>
          <a:bodyPr>
            <a:normAutofit fontScale="90000"/>
          </a:bodyPr>
          <a:lstStyle/>
          <a:p>
            <a:pPr eaLnBrk="1" hangingPunct="1">
              <a:defRPr/>
            </a:pPr>
            <a:r>
              <a:rPr lang="en-US" sz="4000" dirty="0">
                <a:cs typeface="+mj-cs"/>
              </a:rPr>
              <a:t>Common Factors: Science as a profession … healing as a profession…</a:t>
            </a:r>
          </a:p>
        </p:txBody>
      </p:sp>
      <p:sp>
        <p:nvSpPr>
          <p:cNvPr id="9219" name="Rectangle 3"/>
          <p:cNvSpPr>
            <a:spLocks noGrp="1" noChangeArrowheads="1"/>
          </p:cNvSpPr>
          <p:nvPr>
            <p:ph type="body" idx="1"/>
          </p:nvPr>
        </p:nvSpPr>
        <p:spPr>
          <a:xfrm>
            <a:off x="342900" y="2286000"/>
            <a:ext cx="8508999" cy="4089400"/>
          </a:xfrm>
        </p:spPr>
        <p:txBody>
          <a:bodyPr>
            <a:normAutofit/>
          </a:bodyPr>
          <a:lstStyle/>
          <a:p>
            <a:pPr eaLnBrk="1" hangingPunct="1">
              <a:lnSpc>
                <a:spcPct val="90000"/>
              </a:lnSpc>
              <a:defRPr/>
            </a:pPr>
            <a:r>
              <a:rPr lang="en-US" dirty="0">
                <a:cs typeface="+mn-cs"/>
              </a:rPr>
              <a:t>Commitments of science</a:t>
            </a:r>
          </a:p>
          <a:p>
            <a:pPr lvl="1" eaLnBrk="1" hangingPunct="1">
              <a:lnSpc>
                <a:spcPct val="90000"/>
              </a:lnSpc>
              <a:defRPr/>
            </a:pPr>
            <a:r>
              <a:rPr lang="en-US" dirty="0"/>
              <a:t>Truth with a capital </a:t>
            </a:r>
            <a:r>
              <a:rPr lang="ja-JP" altLang="en-US" dirty="0">
                <a:latin typeface="Arial"/>
              </a:rPr>
              <a:t>“</a:t>
            </a:r>
            <a:r>
              <a:rPr lang="en-US" altLang="ja-JP" dirty="0"/>
              <a:t>T</a:t>
            </a:r>
            <a:r>
              <a:rPr lang="en-US" altLang="ja-JP" dirty="0">
                <a:latin typeface="Arial"/>
              </a:rPr>
              <a:t>”</a:t>
            </a:r>
            <a:r>
              <a:rPr lang="en-US" dirty="0"/>
              <a:t> – big ideas</a:t>
            </a:r>
          </a:p>
          <a:p>
            <a:pPr lvl="1" eaLnBrk="1" hangingPunct="1">
              <a:lnSpc>
                <a:spcPct val="90000"/>
              </a:lnSpc>
              <a:defRPr/>
            </a:pPr>
            <a:r>
              <a:rPr lang="en-US" dirty="0"/>
              <a:t>Knowledge as an end in itself (if you want to make $$$, get an MBA)</a:t>
            </a:r>
          </a:p>
          <a:p>
            <a:pPr lvl="1" eaLnBrk="1" hangingPunct="1">
              <a:lnSpc>
                <a:spcPct val="90000"/>
              </a:lnSpc>
              <a:defRPr/>
            </a:pPr>
            <a:r>
              <a:rPr lang="en-US" dirty="0"/>
              <a:t>Experimental method: we find correlations, but are committed to underlying causation</a:t>
            </a:r>
          </a:p>
          <a:p>
            <a:pPr lvl="1" eaLnBrk="1" hangingPunct="1">
              <a:lnSpc>
                <a:spcPct val="90000"/>
              </a:lnSpc>
              <a:defRPr/>
            </a:pPr>
            <a:r>
              <a:rPr lang="en-US" dirty="0"/>
              <a:t>Disenchantment of the world: purpose and meaning replaced by causal mechanisms</a:t>
            </a:r>
          </a:p>
          <a:p>
            <a:pPr lvl="1" eaLnBrk="1" hangingPunct="1">
              <a:lnSpc>
                <a:spcPct val="90000"/>
              </a:lnSpc>
              <a:defRPr/>
            </a:pPr>
            <a:r>
              <a:rPr lang="en-US" dirty="0"/>
              <a:t>Today</a:t>
            </a:r>
            <a:r>
              <a:rPr lang="en-US" dirty="0">
                <a:latin typeface="Arial"/>
              </a:rPr>
              <a:t>’</a:t>
            </a:r>
            <a:r>
              <a:rPr lang="en-US" dirty="0"/>
              <a:t>s science will be made obsolete by tomorrow</a:t>
            </a:r>
            <a:r>
              <a:rPr lang="en-US" dirty="0">
                <a:latin typeface="Arial"/>
              </a:rPr>
              <a:t>’</a:t>
            </a:r>
            <a:r>
              <a:rPr lang="en-US" dirty="0"/>
              <a:t>s paradigm shift (“sacrifice</a:t>
            </a:r>
            <a:r>
              <a:rPr lang="en-US" dirty="0">
                <a:latin typeface="Arial"/>
              </a:rPr>
              <a:t>”</a:t>
            </a:r>
            <a:r>
              <a:rPr lang="en-US" dirty="0"/>
              <a:t>)</a:t>
            </a:r>
          </a:p>
          <a:p>
            <a:pPr lvl="1" eaLnBrk="1" hangingPunct="1">
              <a:lnSpc>
                <a:spcPct val="90000"/>
              </a:lnSpc>
              <a:defRPr/>
            </a:pPr>
            <a:endParaRPr lang="en-US" dirty="0"/>
          </a:p>
        </p:txBody>
      </p:sp>
    </p:spTree>
    <p:extLst>
      <p:ext uri="{BB962C8B-B14F-4D97-AF65-F5344CB8AC3E}">
        <p14:creationId xmlns:p14="http://schemas.microsoft.com/office/powerpoint/2010/main" val="2681863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F7FDE60-B224-2546-80BB-0CB2ECFF94D6}" type="slidenum">
              <a:rPr lang="en-US"/>
              <a:pPr>
                <a:defRPr/>
              </a:pPr>
              <a:t>17</a:t>
            </a:fld>
            <a:endParaRPr lang="en-US"/>
          </a:p>
        </p:txBody>
      </p:sp>
      <p:sp>
        <p:nvSpPr>
          <p:cNvPr id="10242" name="Rectangle 2"/>
          <p:cNvSpPr>
            <a:spLocks noGrp="1" noChangeArrowheads="1"/>
          </p:cNvSpPr>
          <p:nvPr>
            <p:ph type="title"/>
          </p:nvPr>
        </p:nvSpPr>
        <p:spPr/>
        <p:txBody>
          <a:bodyPr>
            <a:normAutofit fontScale="90000"/>
          </a:bodyPr>
          <a:lstStyle/>
          <a:p>
            <a:pPr eaLnBrk="1" hangingPunct="1">
              <a:defRPr/>
            </a:pPr>
            <a:r>
              <a:rPr lang="en-US" sz="4000" dirty="0">
                <a:cs typeface="+mj-cs"/>
              </a:rPr>
              <a:t>Common Factors: Science as a profession … healing as a profession…</a:t>
            </a:r>
          </a:p>
        </p:txBody>
      </p:sp>
      <p:sp>
        <p:nvSpPr>
          <p:cNvPr id="10243" name="Rectangle 3"/>
          <p:cNvSpPr>
            <a:spLocks noGrp="1" noChangeArrowheads="1"/>
          </p:cNvSpPr>
          <p:nvPr>
            <p:ph type="body" idx="1"/>
          </p:nvPr>
        </p:nvSpPr>
        <p:spPr>
          <a:xfrm>
            <a:off x="457200" y="1600200"/>
            <a:ext cx="8229600" cy="5029200"/>
          </a:xfrm>
        </p:spPr>
        <p:txBody>
          <a:bodyPr>
            <a:normAutofit lnSpcReduction="10000"/>
          </a:bodyPr>
          <a:lstStyle/>
          <a:p>
            <a:pPr eaLnBrk="1" hangingPunct="1">
              <a:lnSpc>
                <a:spcPct val="80000"/>
              </a:lnSpc>
              <a:defRPr/>
            </a:pPr>
            <a:r>
              <a:rPr lang="en-US" sz="2800" b="1" dirty="0">
                <a:cs typeface="+mn-cs"/>
              </a:rPr>
              <a:t>Commitment of healing</a:t>
            </a:r>
          </a:p>
          <a:p>
            <a:pPr lvl="1" eaLnBrk="1" hangingPunct="1">
              <a:lnSpc>
                <a:spcPct val="80000"/>
              </a:lnSpc>
              <a:defRPr/>
            </a:pPr>
            <a:r>
              <a:rPr lang="en-US" sz="2400" dirty="0"/>
              <a:t>Engage suffering human beings </a:t>
            </a:r>
          </a:p>
          <a:p>
            <a:pPr lvl="1" eaLnBrk="1" hangingPunct="1">
              <a:lnSpc>
                <a:spcPct val="80000"/>
              </a:lnSpc>
              <a:defRPr/>
            </a:pPr>
            <a:endParaRPr lang="en-US" sz="2400" dirty="0"/>
          </a:p>
          <a:p>
            <a:pPr lvl="1" eaLnBrk="1" hangingPunct="1">
              <a:lnSpc>
                <a:spcPct val="80000"/>
              </a:lnSpc>
              <a:defRPr/>
            </a:pPr>
            <a:r>
              <a:rPr lang="en-US" sz="2400" dirty="0"/>
              <a:t>Find meaning amidst absurdity – both purposes as well as underlying causes</a:t>
            </a:r>
          </a:p>
          <a:p>
            <a:pPr lvl="1" eaLnBrk="1" hangingPunct="1">
              <a:lnSpc>
                <a:spcPct val="80000"/>
              </a:lnSpc>
              <a:defRPr/>
            </a:pPr>
            <a:endParaRPr lang="en-US" altLang="ja-JP" sz="2400" dirty="0">
              <a:latin typeface="Arial"/>
            </a:endParaRPr>
          </a:p>
          <a:p>
            <a:pPr lvl="1">
              <a:lnSpc>
                <a:spcPct val="80000"/>
              </a:lnSpc>
              <a:defRPr/>
            </a:pPr>
            <a:r>
              <a:rPr lang="en-US" sz="2400" dirty="0"/>
              <a:t>Engage a real person, not merely as a diagnostic category (granted categories have uses too)</a:t>
            </a:r>
          </a:p>
          <a:p>
            <a:pPr lvl="1">
              <a:lnSpc>
                <a:spcPct val="80000"/>
              </a:lnSpc>
              <a:defRPr/>
            </a:pPr>
            <a:endParaRPr lang="en-US" sz="2400" dirty="0"/>
          </a:p>
          <a:p>
            <a:pPr lvl="1">
              <a:lnSpc>
                <a:spcPct val="80000"/>
              </a:lnSpc>
              <a:defRPr/>
            </a:pPr>
            <a:r>
              <a:rPr lang="en-US" sz="2400" dirty="0"/>
              <a:t>Method may be interpretive (</a:t>
            </a:r>
            <a:r>
              <a:rPr lang="en-US" sz="2400" dirty="0">
                <a:latin typeface="Arial"/>
              </a:rPr>
              <a:t>“</a:t>
            </a:r>
            <a:r>
              <a:rPr lang="en-US" sz="2400" dirty="0"/>
              <a:t>hermeneutics</a:t>
            </a:r>
            <a:r>
              <a:rPr lang="en-US" sz="2400" dirty="0">
                <a:latin typeface="Arial"/>
              </a:rPr>
              <a:t>”</a:t>
            </a:r>
            <a:r>
              <a:rPr lang="en-US" sz="2400" dirty="0"/>
              <a:t>) – story telling, pattern matching, myth interpreting</a:t>
            </a:r>
          </a:p>
          <a:p>
            <a:pPr lvl="1">
              <a:lnSpc>
                <a:spcPct val="80000"/>
              </a:lnSpc>
              <a:defRPr/>
            </a:pPr>
            <a:endParaRPr lang="en-US" sz="2400" dirty="0"/>
          </a:p>
          <a:p>
            <a:pPr lvl="1" eaLnBrk="1" hangingPunct="1">
              <a:lnSpc>
                <a:spcPct val="80000"/>
              </a:lnSpc>
              <a:defRPr/>
            </a:pPr>
            <a:r>
              <a:rPr lang="en-US" sz="2400" dirty="0"/>
              <a:t>Enduring values of humanity – community, communication, family, contribution, creation of meaning…</a:t>
            </a:r>
          </a:p>
          <a:p>
            <a:pPr lvl="1" eaLnBrk="1" hangingPunct="1">
              <a:lnSpc>
                <a:spcPct val="80000"/>
              </a:lnSpc>
              <a:defRPr/>
            </a:pPr>
            <a:endParaRPr lang="en-US" sz="2400" dirty="0"/>
          </a:p>
        </p:txBody>
      </p:sp>
    </p:spTree>
    <p:extLst>
      <p:ext uri="{BB962C8B-B14F-4D97-AF65-F5344CB8AC3E}">
        <p14:creationId xmlns:p14="http://schemas.microsoft.com/office/powerpoint/2010/main" val="4239904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The idea of “common factors” is central</a:t>
            </a:r>
          </a:p>
          <a:p>
            <a:r>
              <a:rPr lang="en-US" dirty="0"/>
              <a:t>People sometimes ask for the therapy from which they believe they will benefit </a:t>
            </a:r>
            <a:r>
              <a:rPr lang="mr-IN" dirty="0"/>
              <a:t>–</a:t>
            </a:r>
            <a:r>
              <a:rPr lang="en-US" dirty="0"/>
              <a:t> and they are often (not always!) right </a:t>
            </a:r>
          </a:p>
          <a:p>
            <a:r>
              <a:rPr lang="en-US" dirty="0"/>
              <a:t>“I want the medicine” </a:t>
            </a:r>
            <a:r>
              <a:rPr lang="mr-IN" dirty="0"/>
              <a:t>–</a:t>
            </a:r>
            <a:r>
              <a:rPr lang="en-US" dirty="0"/>
              <a:t> “No one gets me - I want someone to talk to” </a:t>
            </a:r>
            <a:r>
              <a:rPr lang="mr-IN" dirty="0"/>
              <a:t>–</a:t>
            </a:r>
            <a:r>
              <a:rPr lang="en-US" dirty="0"/>
              <a:t> “I will to develop interpersonal or job or dating skills” </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18</a:t>
            </a:fld>
            <a:endParaRPr lang="en-US"/>
          </a:p>
        </p:txBody>
      </p:sp>
      <p:sp>
        <p:nvSpPr>
          <p:cNvPr id="5" name="Title 4"/>
          <p:cNvSpPr>
            <a:spLocks noGrp="1"/>
          </p:cNvSpPr>
          <p:nvPr>
            <p:ph type="title"/>
          </p:nvPr>
        </p:nvSpPr>
        <p:spPr/>
        <p:txBody>
          <a:bodyPr>
            <a:normAutofit fontScale="90000"/>
          </a:bodyPr>
          <a:lstStyle/>
          <a:p>
            <a:r>
              <a:rPr lang="en-US" dirty="0"/>
              <a:t>BASICS OF PSYCHOTHERAPY: Common factors</a:t>
            </a:r>
          </a:p>
        </p:txBody>
      </p:sp>
    </p:spTree>
    <p:extLst>
      <p:ext uri="{BB962C8B-B14F-4D97-AF65-F5344CB8AC3E}">
        <p14:creationId xmlns:p14="http://schemas.microsoft.com/office/powerpoint/2010/main" val="778304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47900"/>
            <a:ext cx="8585199" cy="4367388"/>
          </a:xfrm>
        </p:spPr>
        <p:txBody>
          <a:bodyPr>
            <a:normAutofit/>
          </a:bodyPr>
          <a:lstStyle/>
          <a:p>
            <a:r>
              <a:rPr lang="en-US" dirty="0"/>
              <a:t>The Socratic method: undertake an inquiry in a non-judgmental context </a:t>
            </a:r>
          </a:p>
          <a:p>
            <a:r>
              <a:rPr lang="en-US" dirty="0"/>
              <a:t>The serenity prayer: Help me to change the things I need to change; to accept what I cannot change; and to be able to distinguish between the two</a:t>
            </a:r>
          </a:p>
          <a:p>
            <a:r>
              <a:rPr lang="en-US" dirty="0"/>
              <a:t>Expand the patient’s / client’s ability to introspect: get in touch with their own thoughts (“voice over” inside the head), their own internal conversation and their stream of consciousness – reflections – images, sensations, feelings, reactions </a:t>
            </a:r>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19</a:t>
            </a:fld>
            <a:endParaRPr lang="en-US"/>
          </a:p>
        </p:txBody>
      </p:sp>
      <p:sp>
        <p:nvSpPr>
          <p:cNvPr id="5" name="Title 4"/>
          <p:cNvSpPr>
            <a:spLocks noGrp="1"/>
          </p:cNvSpPr>
          <p:nvPr>
            <p:ph type="title"/>
          </p:nvPr>
        </p:nvSpPr>
        <p:spPr/>
        <p:txBody>
          <a:bodyPr/>
          <a:lstStyle/>
          <a:p>
            <a:r>
              <a:rPr lang="en-US" dirty="0"/>
              <a:t>All [most] interventions share</a:t>
            </a:r>
            <a:r>
              <a:rPr lang="is-IS" dirty="0"/>
              <a:t>…</a:t>
            </a:r>
            <a:endParaRPr lang="en-US" dirty="0"/>
          </a:p>
        </p:txBody>
      </p:sp>
    </p:spTree>
    <p:extLst>
      <p:ext uri="{BB962C8B-B14F-4D97-AF65-F5344CB8AC3E}">
        <p14:creationId xmlns:p14="http://schemas.microsoft.com/office/powerpoint/2010/main" val="3409480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therapeutic relationship</a:t>
            </a:r>
          </a:p>
          <a:p>
            <a:r>
              <a:rPr lang="en-US" dirty="0"/>
              <a:t>The role of the therapist (“doctor”)</a:t>
            </a:r>
          </a:p>
          <a:p>
            <a:r>
              <a:rPr lang="en-US" dirty="0"/>
              <a:t>The role of the patient</a:t>
            </a:r>
          </a:p>
          <a:p>
            <a:r>
              <a:rPr lang="en-US" dirty="0"/>
              <a:t>Different therapies differ as to the nature of the relationship:</a:t>
            </a:r>
          </a:p>
          <a:p>
            <a:r>
              <a:rPr lang="en-US" dirty="0"/>
              <a:t>whether the therapist has “the answer” -  whether there is an answer </a:t>
            </a:r>
            <a:r>
              <a:rPr lang="mr-IN" dirty="0"/>
              <a:t>–</a:t>
            </a:r>
            <a:r>
              <a:rPr lang="en-US" dirty="0"/>
              <a:t> whether the two form a team or an alliance or a teacher-pupil or a guru-apprentice relationship</a:t>
            </a:r>
          </a:p>
          <a:p>
            <a:endParaRPr lang="en-US" dirty="0"/>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20</a:t>
            </a:fld>
            <a:endParaRPr lang="en-US"/>
          </a:p>
        </p:txBody>
      </p:sp>
      <p:sp>
        <p:nvSpPr>
          <p:cNvPr id="5" name="Title 4"/>
          <p:cNvSpPr>
            <a:spLocks noGrp="1"/>
          </p:cNvSpPr>
          <p:nvPr>
            <p:ph type="title"/>
          </p:nvPr>
        </p:nvSpPr>
        <p:spPr/>
        <p:txBody>
          <a:bodyPr/>
          <a:lstStyle/>
          <a:p>
            <a:r>
              <a:rPr lang="en-US" dirty="0"/>
              <a:t>The relationship</a:t>
            </a:r>
          </a:p>
        </p:txBody>
      </p:sp>
    </p:spTree>
    <p:extLst>
      <p:ext uri="{BB962C8B-B14F-4D97-AF65-F5344CB8AC3E}">
        <p14:creationId xmlns:p14="http://schemas.microsoft.com/office/powerpoint/2010/main" val="2395955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15882"/>
            <a:ext cx="8229599" cy="3934281"/>
          </a:xfrm>
        </p:spPr>
        <p:txBody>
          <a:bodyPr>
            <a:normAutofit/>
          </a:bodyPr>
          <a:lstStyle/>
          <a:p>
            <a:r>
              <a:rPr lang="en-US" sz="2800" dirty="0"/>
              <a:t>A systematic theory, ideology, rationale, or paradigm for explaining the patient’s suffering and a method of treating it</a:t>
            </a:r>
          </a:p>
          <a:p>
            <a:r>
              <a:rPr lang="en-US" sz="2800" dirty="0"/>
              <a:t>The truth or falsity of the theory may or may not be as important as it believability and systematic nature [“placebo effect” </a:t>
            </a:r>
            <a:r>
              <a:rPr lang="mr-IN" sz="2800" dirty="0"/>
              <a:t>–</a:t>
            </a:r>
            <a:r>
              <a:rPr lang="en-US" sz="2800" dirty="0"/>
              <a:t> placebos (sometimes) work! </a:t>
            </a:r>
            <a:r>
              <a:rPr lang="mr-IN" sz="2800" dirty="0"/>
              <a:t>–</a:t>
            </a:r>
            <a:r>
              <a:rPr lang="en-US" sz="2800" dirty="0"/>
              <a:t> but the doctor has to believe it too]</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21</a:t>
            </a:fld>
            <a:endParaRPr lang="en-US"/>
          </a:p>
        </p:txBody>
      </p:sp>
      <p:sp>
        <p:nvSpPr>
          <p:cNvPr id="5" name="Title 4"/>
          <p:cNvSpPr>
            <a:spLocks noGrp="1"/>
          </p:cNvSpPr>
          <p:nvPr>
            <p:ph type="title"/>
          </p:nvPr>
        </p:nvSpPr>
        <p:spPr/>
        <p:txBody>
          <a:bodyPr/>
          <a:lstStyle/>
          <a:p>
            <a:r>
              <a:rPr lang="en-US" dirty="0"/>
              <a:t>A system of explanation</a:t>
            </a:r>
          </a:p>
        </p:txBody>
      </p:sp>
    </p:spTree>
    <p:extLst>
      <p:ext uri="{BB962C8B-B14F-4D97-AF65-F5344CB8AC3E}">
        <p14:creationId xmlns:p14="http://schemas.microsoft.com/office/powerpoint/2010/main" val="3923065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a:t>If an individual works at it, the individual [often] gets better</a:t>
            </a:r>
          </a:p>
          <a:p>
            <a:r>
              <a:rPr lang="en-US" sz="2800" dirty="0"/>
              <a:t>Change may be initiated from a variety of different starting points and alteration of any one area of functioning can affect other aspects of the personality</a:t>
            </a:r>
          </a:p>
          <a:p>
            <a:endParaRPr lang="en-US" dirty="0"/>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22</a:t>
            </a:fld>
            <a:endParaRPr lang="en-US"/>
          </a:p>
        </p:txBody>
      </p:sp>
      <p:sp>
        <p:nvSpPr>
          <p:cNvPr id="5" name="Title 4"/>
          <p:cNvSpPr>
            <a:spLocks noGrp="1"/>
          </p:cNvSpPr>
          <p:nvPr>
            <p:ph type="title"/>
          </p:nvPr>
        </p:nvSpPr>
        <p:spPr/>
        <p:txBody>
          <a:bodyPr/>
          <a:lstStyle/>
          <a:p>
            <a:r>
              <a:rPr lang="en-US" dirty="0"/>
              <a:t>Change is hard work</a:t>
            </a:r>
          </a:p>
        </p:txBody>
      </p:sp>
    </p:spTree>
    <p:extLst>
      <p:ext uri="{BB962C8B-B14F-4D97-AF65-F5344CB8AC3E}">
        <p14:creationId xmlns:p14="http://schemas.microsoft.com/office/powerpoint/2010/main" val="3550239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therapist’s personality may have an important influence that is independent of the treatment modality</a:t>
            </a:r>
          </a:p>
          <a:p>
            <a:r>
              <a:rPr lang="en-US" dirty="0"/>
              <a:t>A stimulation, inspiring therapist may be able to affect change regardless of what form of treatment is practice</a:t>
            </a:r>
          </a:p>
          <a:p>
            <a:r>
              <a:rPr lang="en-US" dirty="0"/>
              <a:t>Jerome Frank: Persuasion and Healing: the power of suggestion is an important part of [all] </a:t>
            </a:r>
            <a:r>
              <a:rPr lang="en-US" dirty="0" err="1"/>
              <a:t>therpies</a:t>
            </a:r>
            <a:endParaRPr lang="en-US" dirty="0"/>
          </a:p>
          <a:p>
            <a:endParaRPr lang="en-US" dirty="0"/>
          </a:p>
          <a:p>
            <a:endParaRPr lang="en-US" dirty="0"/>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23</a:t>
            </a:fld>
            <a:endParaRPr lang="en-US"/>
          </a:p>
        </p:txBody>
      </p:sp>
      <p:sp>
        <p:nvSpPr>
          <p:cNvPr id="5" name="Title 4"/>
          <p:cNvSpPr>
            <a:spLocks noGrp="1"/>
          </p:cNvSpPr>
          <p:nvPr>
            <p:ph type="title"/>
          </p:nvPr>
        </p:nvSpPr>
        <p:spPr/>
        <p:txBody>
          <a:bodyPr/>
          <a:lstStyle/>
          <a:p>
            <a:r>
              <a:rPr lang="en-US" dirty="0"/>
              <a:t>The therapist’s personality</a:t>
            </a:r>
          </a:p>
        </p:txBody>
      </p:sp>
    </p:spTree>
    <p:extLst>
      <p:ext uri="{BB962C8B-B14F-4D97-AF65-F5344CB8AC3E}">
        <p14:creationId xmlns:p14="http://schemas.microsoft.com/office/powerpoint/2010/main" val="1019308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Skills development (explicit versus implicit)</a:t>
            </a:r>
          </a:p>
          <a:p>
            <a:r>
              <a:rPr lang="en-US" dirty="0"/>
              <a:t>Corrective emotional experience</a:t>
            </a:r>
          </a:p>
          <a:p>
            <a:r>
              <a:rPr lang="en-US" dirty="0"/>
              <a:t>Working through </a:t>
            </a:r>
          </a:p>
          <a:p>
            <a:r>
              <a:rPr lang="en-US" dirty="0"/>
              <a:t>Catharsis</a:t>
            </a:r>
          </a:p>
          <a:p>
            <a:r>
              <a:rPr lang="en-US" dirty="0"/>
              <a:t>Restructuring of experience </a:t>
            </a:r>
          </a:p>
          <a:p>
            <a:r>
              <a:rPr lang="en-US" dirty="0"/>
              <a:t>Feedback</a:t>
            </a:r>
          </a:p>
          <a:p>
            <a:r>
              <a:rPr lang="en-US" dirty="0"/>
              <a:t>Insight</a:t>
            </a:r>
          </a:p>
          <a:p>
            <a:r>
              <a:rPr lang="en-US" dirty="0"/>
              <a:t>Changing expectations</a:t>
            </a:r>
          </a:p>
          <a:p>
            <a:endParaRPr lang="en-US" dirty="0"/>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24</a:t>
            </a:fld>
            <a:endParaRPr lang="en-US"/>
          </a:p>
        </p:txBody>
      </p:sp>
      <p:sp>
        <p:nvSpPr>
          <p:cNvPr id="5" name="Title 4"/>
          <p:cNvSpPr>
            <a:spLocks noGrp="1"/>
          </p:cNvSpPr>
          <p:nvPr>
            <p:ph type="title"/>
          </p:nvPr>
        </p:nvSpPr>
        <p:spPr/>
        <p:txBody>
          <a:bodyPr>
            <a:normAutofit fontScale="90000"/>
          </a:bodyPr>
          <a:lstStyle/>
          <a:p>
            <a:r>
              <a:rPr lang="en-US" dirty="0"/>
              <a:t>Learning occurs in all therapies (but in different ways)</a:t>
            </a:r>
          </a:p>
        </p:txBody>
      </p:sp>
    </p:spTree>
    <p:extLst>
      <p:ext uri="{BB962C8B-B14F-4D97-AF65-F5344CB8AC3E}">
        <p14:creationId xmlns:p14="http://schemas.microsoft.com/office/powerpoint/2010/main" val="63615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267575" y="1094011"/>
            <a:ext cx="4633299" cy="2074848"/>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extBox 4"/>
          <p:cNvSpPr txBox="1"/>
          <p:nvPr/>
        </p:nvSpPr>
        <p:spPr>
          <a:xfrm>
            <a:off x="2444376" y="1777383"/>
            <a:ext cx="4633299" cy="830997"/>
          </a:xfrm>
          <a:prstGeom prst="rect">
            <a:avLst/>
          </a:prstGeom>
          <a:noFill/>
        </p:spPr>
        <p:txBody>
          <a:bodyPr wrap="none" rtlCol="0">
            <a:spAutoFit/>
          </a:bodyPr>
          <a:lstStyle/>
          <a:p>
            <a:pPr algn="ctr"/>
            <a:r>
              <a:rPr lang="en-US" sz="2400" b="1" dirty="0"/>
              <a:t>Empathic Receptivity </a:t>
            </a:r>
          </a:p>
          <a:p>
            <a:pPr algn="ctr"/>
            <a:r>
              <a:rPr lang="en-US" sz="2400" b="1" dirty="0"/>
              <a:t>[a gracious and generous listening]</a:t>
            </a:r>
          </a:p>
        </p:txBody>
      </p:sp>
      <p:sp>
        <p:nvSpPr>
          <p:cNvPr id="6" name="Oval 5"/>
          <p:cNvSpPr/>
          <p:nvPr/>
        </p:nvSpPr>
        <p:spPr>
          <a:xfrm>
            <a:off x="142949" y="2866075"/>
            <a:ext cx="4222956" cy="2074848"/>
          </a:xfrm>
          <a:prstGeom prst="ellipse">
            <a:avLst/>
          </a:prstGeom>
          <a:noFill/>
          <a:ln w="38100" cmpd="sng">
            <a:solidFill>
              <a:schemeClr val="accent1">
                <a:shade val="95000"/>
                <a:satMod val="105000"/>
                <a:alpha val="5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TextBox 6"/>
          <p:cNvSpPr txBox="1"/>
          <p:nvPr/>
        </p:nvSpPr>
        <p:spPr>
          <a:xfrm>
            <a:off x="508915" y="3260286"/>
            <a:ext cx="3913752" cy="830997"/>
          </a:xfrm>
          <a:prstGeom prst="rect">
            <a:avLst/>
          </a:prstGeom>
          <a:noFill/>
        </p:spPr>
        <p:txBody>
          <a:bodyPr wrap="none" rtlCol="0">
            <a:spAutoFit/>
          </a:bodyPr>
          <a:lstStyle/>
          <a:p>
            <a:pPr algn="ctr"/>
            <a:r>
              <a:rPr lang="en-US" sz="2400" b="1" dirty="0"/>
              <a:t>Empathic Understanding</a:t>
            </a:r>
          </a:p>
          <a:p>
            <a:pPr algn="ctr"/>
            <a:r>
              <a:rPr lang="en-US" sz="2400" b="1" dirty="0"/>
              <a:t> [breakthrough to possibility]</a:t>
            </a:r>
          </a:p>
        </p:txBody>
      </p:sp>
      <p:sp>
        <p:nvSpPr>
          <p:cNvPr id="8" name="Oval 7"/>
          <p:cNvSpPr/>
          <p:nvPr/>
        </p:nvSpPr>
        <p:spPr>
          <a:xfrm>
            <a:off x="4945903" y="2608380"/>
            <a:ext cx="3913529" cy="2074848"/>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TextBox 8"/>
          <p:cNvSpPr txBox="1"/>
          <p:nvPr/>
        </p:nvSpPr>
        <p:spPr>
          <a:xfrm>
            <a:off x="4945903" y="2932069"/>
            <a:ext cx="3835605" cy="1200328"/>
          </a:xfrm>
          <a:prstGeom prst="rect">
            <a:avLst/>
          </a:prstGeom>
          <a:noFill/>
        </p:spPr>
        <p:txBody>
          <a:bodyPr wrap="none" rtlCol="0">
            <a:spAutoFit/>
          </a:bodyPr>
          <a:lstStyle/>
          <a:p>
            <a:pPr algn="ctr"/>
            <a:r>
              <a:rPr lang="en-US" sz="2400" b="1" dirty="0"/>
              <a:t>Empathic Interpretation </a:t>
            </a:r>
          </a:p>
          <a:p>
            <a:pPr algn="ctr"/>
            <a:r>
              <a:rPr lang="en-US" sz="2400" b="1" dirty="0"/>
              <a:t>[“top down” folk psychology</a:t>
            </a:r>
          </a:p>
          <a:p>
            <a:pPr algn="ctr"/>
            <a:r>
              <a:rPr lang="en-US" sz="2400" b="1" dirty="0"/>
              <a:t>the view from “over there”]</a:t>
            </a:r>
          </a:p>
        </p:txBody>
      </p:sp>
      <p:sp>
        <p:nvSpPr>
          <p:cNvPr id="10" name="Oval 9"/>
          <p:cNvSpPr/>
          <p:nvPr/>
        </p:nvSpPr>
        <p:spPr>
          <a:xfrm>
            <a:off x="2323870" y="4231716"/>
            <a:ext cx="4332352" cy="2074848"/>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TextBox 10"/>
          <p:cNvSpPr txBox="1"/>
          <p:nvPr/>
        </p:nvSpPr>
        <p:spPr>
          <a:xfrm>
            <a:off x="2323869" y="4785009"/>
            <a:ext cx="4558760" cy="830997"/>
          </a:xfrm>
          <a:prstGeom prst="rect">
            <a:avLst/>
          </a:prstGeom>
          <a:noFill/>
        </p:spPr>
        <p:txBody>
          <a:bodyPr wrap="none" rtlCol="0">
            <a:spAutoFit/>
          </a:bodyPr>
          <a:lstStyle/>
          <a:p>
            <a:pPr algn="ctr"/>
            <a:r>
              <a:rPr lang="en-US" sz="2400" b="1" dirty="0"/>
              <a:t>Empathic Responsiveness </a:t>
            </a:r>
          </a:p>
          <a:p>
            <a:pPr algn="ctr"/>
            <a:r>
              <a:rPr lang="en-US" sz="2400" b="1" dirty="0"/>
              <a:t>[narrative: the movie of one’s life]</a:t>
            </a:r>
          </a:p>
        </p:txBody>
      </p:sp>
      <p:sp>
        <p:nvSpPr>
          <p:cNvPr id="12" name="Left-Up Arrow 11"/>
          <p:cNvSpPr/>
          <p:nvPr/>
        </p:nvSpPr>
        <p:spPr>
          <a:xfrm rot="5400000" flipH="1">
            <a:off x="1386439" y="1914664"/>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Left-Up Arrow 12"/>
          <p:cNvSpPr/>
          <p:nvPr/>
        </p:nvSpPr>
        <p:spPr>
          <a:xfrm flipH="1">
            <a:off x="1457961" y="4955001"/>
            <a:ext cx="697190" cy="840233"/>
          </a:xfrm>
          <a:prstGeom prst="leftUpArrow">
            <a:avLst>
              <a:gd name="adj1" fmla="val 25000"/>
              <a:gd name="adj2" fmla="val 25000"/>
              <a:gd name="adj3" fmla="val 4484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Left-Up Arrow 13"/>
          <p:cNvSpPr/>
          <p:nvPr/>
        </p:nvSpPr>
        <p:spPr>
          <a:xfrm rot="10800000" flipH="1">
            <a:off x="7004817" y="1894758"/>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5" name="Left-Up Arrow 14"/>
          <p:cNvSpPr/>
          <p:nvPr/>
        </p:nvSpPr>
        <p:spPr>
          <a:xfrm rot="16200000" flipH="1">
            <a:off x="7140779" y="5095186"/>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Title 1"/>
          <p:cNvSpPr>
            <a:spLocks noGrp="1"/>
          </p:cNvSpPr>
          <p:nvPr>
            <p:ph type="title"/>
          </p:nvPr>
        </p:nvSpPr>
        <p:spPr>
          <a:xfrm>
            <a:off x="416852" y="274638"/>
            <a:ext cx="8302625" cy="819373"/>
          </a:xfrm>
        </p:spPr>
        <p:txBody>
          <a:bodyPr>
            <a:normAutofit fontScale="90000"/>
          </a:bodyPr>
          <a:lstStyle/>
          <a:p>
            <a:r>
              <a:rPr lang="en-US" dirty="0"/>
              <a:t>Common Factor: How empathy functions…</a:t>
            </a:r>
          </a:p>
        </p:txBody>
      </p:sp>
      <p:sp>
        <p:nvSpPr>
          <p:cNvPr id="17" name="Footer Placeholder 16"/>
          <p:cNvSpPr>
            <a:spLocks noGrp="1"/>
          </p:cNvSpPr>
          <p:nvPr>
            <p:ph type="ftr" sz="quarter" idx="11"/>
          </p:nvPr>
        </p:nvSpPr>
        <p:spPr/>
        <p:txBody>
          <a:bodyPr/>
          <a:lstStyle/>
          <a:p>
            <a:r>
              <a:rPr lang="en-US"/>
              <a:t>LAgosta@UChicago.edu / 773-203-0269</a:t>
            </a:r>
          </a:p>
        </p:txBody>
      </p:sp>
      <p:sp>
        <p:nvSpPr>
          <p:cNvPr id="18" name="Slide Number Placeholder 17"/>
          <p:cNvSpPr>
            <a:spLocks noGrp="1"/>
          </p:cNvSpPr>
          <p:nvPr>
            <p:ph type="sldNum" sz="quarter" idx="12"/>
          </p:nvPr>
        </p:nvSpPr>
        <p:spPr>
          <a:xfrm>
            <a:off x="3783604" y="6578380"/>
            <a:ext cx="1161826" cy="365125"/>
          </a:xfrm>
        </p:spPr>
        <p:txBody>
          <a:bodyPr/>
          <a:lstStyle/>
          <a:p>
            <a:fld id="{3324F8ED-E322-E246-8945-4C7414AAACCB}" type="slidenum">
              <a:rPr lang="en-US" smtClean="0"/>
              <a:t>25</a:t>
            </a:fld>
            <a:endParaRPr lang="en-US"/>
          </a:p>
        </p:txBody>
      </p:sp>
      <p:sp>
        <p:nvSpPr>
          <p:cNvPr id="2" name="Rectangle 1"/>
          <p:cNvSpPr/>
          <p:nvPr/>
        </p:nvSpPr>
        <p:spPr>
          <a:xfrm>
            <a:off x="113133" y="5791171"/>
            <a:ext cx="2514430" cy="338554"/>
          </a:xfrm>
          <a:prstGeom prst="rect">
            <a:avLst/>
          </a:prstGeom>
        </p:spPr>
        <p:txBody>
          <a:bodyPr wrap="none">
            <a:spAutoFit/>
          </a:bodyPr>
          <a:lstStyle/>
          <a:p>
            <a:r>
              <a:rPr lang="en-US" sz="1600" b="1" dirty="0"/>
              <a:t>http://</a:t>
            </a:r>
            <a:r>
              <a:rPr lang="en-US" sz="1600" b="1" dirty="0" err="1"/>
              <a:t>tinyurl.com</a:t>
            </a:r>
            <a:r>
              <a:rPr lang="en-US" sz="1600" b="1"/>
              <a:t>/zpmv8zl</a:t>
            </a:r>
            <a:endParaRPr lang="en-US" sz="1600" dirty="0"/>
          </a:p>
        </p:txBody>
      </p:sp>
    </p:spTree>
    <p:extLst>
      <p:ext uri="{BB962C8B-B14F-4D97-AF65-F5344CB8AC3E}">
        <p14:creationId xmlns:p14="http://schemas.microsoft.com/office/powerpoint/2010/main" val="2797635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064933" y="1094011"/>
            <a:ext cx="4204689" cy="2074848"/>
          </a:xfrm>
          <a:prstGeom prst="ellipse">
            <a:avLst/>
          </a:prstGeom>
          <a:noFill/>
          <a:ln w="28575"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extBox 4"/>
          <p:cNvSpPr txBox="1"/>
          <p:nvPr/>
        </p:nvSpPr>
        <p:spPr>
          <a:xfrm>
            <a:off x="3248936" y="1662885"/>
            <a:ext cx="3991447" cy="830997"/>
          </a:xfrm>
          <a:prstGeom prst="rect">
            <a:avLst/>
          </a:prstGeom>
          <a:noFill/>
        </p:spPr>
        <p:txBody>
          <a:bodyPr wrap="none" rtlCol="0">
            <a:spAutoFit/>
          </a:bodyPr>
          <a:lstStyle/>
          <a:p>
            <a:pPr algn="ctr"/>
            <a:r>
              <a:rPr lang="en-US" sz="2400" b="1" dirty="0"/>
              <a:t>Empathic Receptivity </a:t>
            </a:r>
          </a:p>
          <a:p>
            <a:pPr algn="ctr"/>
            <a:r>
              <a:rPr lang="en-US" sz="2400" b="1" dirty="0"/>
              <a:t>[emotional contagion / panic]</a:t>
            </a:r>
          </a:p>
        </p:txBody>
      </p:sp>
      <p:sp>
        <p:nvSpPr>
          <p:cNvPr id="6" name="Oval 5"/>
          <p:cNvSpPr/>
          <p:nvPr/>
        </p:nvSpPr>
        <p:spPr>
          <a:xfrm>
            <a:off x="444501" y="2295138"/>
            <a:ext cx="4413456" cy="2074848"/>
          </a:xfrm>
          <a:prstGeom prst="ellipse">
            <a:avLst/>
          </a:prstGeom>
          <a:noFill/>
          <a:ln w="28575" cmpd="sng">
            <a:solidFill>
              <a:schemeClr val="accent1">
                <a:shade val="95000"/>
                <a:satMod val="105000"/>
                <a:alpha val="5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TextBox 6"/>
          <p:cNvSpPr txBox="1"/>
          <p:nvPr/>
        </p:nvSpPr>
        <p:spPr>
          <a:xfrm>
            <a:off x="1007266" y="2800326"/>
            <a:ext cx="3450885" cy="1569660"/>
          </a:xfrm>
          <a:prstGeom prst="rect">
            <a:avLst/>
          </a:prstGeom>
          <a:noFill/>
        </p:spPr>
        <p:txBody>
          <a:bodyPr wrap="none" rtlCol="0">
            <a:spAutoFit/>
          </a:bodyPr>
          <a:lstStyle/>
          <a:p>
            <a:pPr algn="ctr"/>
            <a:r>
              <a:rPr lang="en-US" sz="2400" b="1" dirty="0"/>
              <a:t>Empathic Understanding</a:t>
            </a:r>
          </a:p>
          <a:p>
            <a:pPr algn="ctr"/>
            <a:r>
              <a:rPr lang="en-US" sz="2400" b="1" dirty="0"/>
              <a:t> [conformity / Labeling / </a:t>
            </a:r>
          </a:p>
          <a:p>
            <a:pPr algn="ctr"/>
            <a:r>
              <a:rPr lang="en-US" sz="2400" b="1" dirty="0"/>
              <a:t>applying categories – </a:t>
            </a:r>
          </a:p>
          <a:p>
            <a:pPr algn="ctr"/>
            <a:r>
              <a:rPr lang="en-US" sz="2400" b="1" dirty="0"/>
              <a:t>stereotyping]</a:t>
            </a:r>
          </a:p>
        </p:txBody>
      </p:sp>
      <p:sp>
        <p:nvSpPr>
          <p:cNvPr id="8" name="Oval 7"/>
          <p:cNvSpPr/>
          <p:nvPr/>
        </p:nvSpPr>
        <p:spPr>
          <a:xfrm>
            <a:off x="5397058" y="2309216"/>
            <a:ext cx="3448217" cy="2074848"/>
          </a:xfrm>
          <a:prstGeom prst="ellipse">
            <a:avLst/>
          </a:prstGeom>
          <a:noFill/>
          <a:ln w="28575"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TextBox 8"/>
          <p:cNvSpPr txBox="1"/>
          <p:nvPr/>
        </p:nvSpPr>
        <p:spPr>
          <a:xfrm>
            <a:off x="5397058" y="2560047"/>
            <a:ext cx="4031096" cy="1938992"/>
          </a:xfrm>
          <a:prstGeom prst="rect">
            <a:avLst/>
          </a:prstGeom>
          <a:noFill/>
        </p:spPr>
        <p:txBody>
          <a:bodyPr wrap="square" rtlCol="0">
            <a:spAutoFit/>
          </a:bodyPr>
          <a:lstStyle/>
          <a:p>
            <a:pPr algn="ctr"/>
            <a:r>
              <a:rPr lang="en-US" sz="2400" b="1" dirty="0"/>
              <a:t>Empathic Interpretation </a:t>
            </a:r>
          </a:p>
          <a:p>
            <a:pPr algn="ctr"/>
            <a:r>
              <a:rPr lang="en-US" sz="2400" b="1" dirty="0"/>
              <a:t>[mis-interpretation:</a:t>
            </a:r>
          </a:p>
          <a:p>
            <a:pPr algn="ctr"/>
            <a:r>
              <a:rPr lang="en-US" sz="2400" b="1" dirty="0"/>
              <a:t>take things out of context / </a:t>
            </a:r>
          </a:p>
          <a:p>
            <a:pPr algn="ctr"/>
            <a:r>
              <a:rPr lang="en-US" sz="2400" b="1"/>
              <a:t>Projection / </a:t>
            </a:r>
            <a:endParaRPr lang="en-US" sz="2400" b="1" dirty="0"/>
          </a:p>
          <a:p>
            <a:pPr algn="ctr"/>
            <a:r>
              <a:rPr lang="en-US" sz="2400" b="1" dirty="0"/>
              <a:t>second guessing]</a:t>
            </a:r>
          </a:p>
        </p:txBody>
      </p:sp>
      <p:sp>
        <p:nvSpPr>
          <p:cNvPr id="10" name="Oval 9"/>
          <p:cNvSpPr/>
          <p:nvPr/>
        </p:nvSpPr>
        <p:spPr>
          <a:xfrm>
            <a:off x="2553758" y="4163254"/>
            <a:ext cx="5097550" cy="2193096"/>
          </a:xfrm>
          <a:prstGeom prst="ellipse">
            <a:avLst/>
          </a:prstGeom>
          <a:noFill/>
          <a:ln w="28575"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TextBox 10"/>
          <p:cNvSpPr txBox="1"/>
          <p:nvPr/>
        </p:nvSpPr>
        <p:spPr>
          <a:xfrm>
            <a:off x="2289270" y="4482106"/>
            <a:ext cx="5612083" cy="1569660"/>
          </a:xfrm>
          <a:prstGeom prst="rect">
            <a:avLst/>
          </a:prstGeom>
          <a:noFill/>
        </p:spPr>
        <p:txBody>
          <a:bodyPr wrap="none" rtlCol="0">
            <a:spAutoFit/>
          </a:bodyPr>
          <a:lstStyle/>
          <a:p>
            <a:pPr algn="ctr"/>
            <a:r>
              <a:rPr lang="en-US" sz="2400" b="1" dirty="0"/>
              <a:t>Empathic Responsiveness </a:t>
            </a:r>
          </a:p>
          <a:p>
            <a:pPr algn="ctr"/>
            <a:r>
              <a:rPr lang="en-US" sz="2400" b="1" dirty="0"/>
              <a:t>[thoughtless remarks / gossip / empty talk </a:t>
            </a:r>
          </a:p>
          <a:p>
            <a:pPr algn="ctr"/>
            <a:r>
              <a:rPr lang="en-US" sz="2400" b="1" dirty="0"/>
              <a:t>Blame / finger-pointing / </a:t>
            </a:r>
          </a:p>
          <a:p>
            <a:pPr algn="ctr"/>
            <a:r>
              <a:rPr lang="en-US" sz="2400" b="1" dirty="0"/>
              <a:t>“Monday morning quarter-backing”]</a:t>
            </a:r>
          </a:p>
        </p:txBody>
      </p:sp>
      <p:sp>
        <p:nvSpPr>
          <p:cNvPr id="12" name="TextBox 11"/>
          <p:cNvSpPr txBox="1"/>
          <p:nvPr/>
        </p:nvSpPr>
        <p:spPr>
          <a:xfrm>
            <a:off x="1758858" y="174880"/>
            <a:ext cx="5367200" cy="954107"/>
          </a:xfrm>
          <a:prstGeom prst="rect">
            <a:avLst/>
          </a:prstGeom>
          <a:noFill/>
        </p:spPr>
        <p:txBody>
          <a:bodyPr wrap="none" rtlCol="0">
            <a:spAutoFit/>
          </a:bodyPr>
          <a:lstStyle/>
          <a:p>
            <a:pPr algn="ctr"/>
            <a:r>
              <a:rPr lang="en-US" sz="2800" b="1" dirty="0"/>
              <a:t>Common Factor: </a:t>
            </a:r>
          </a:p>
          <a:p>
            <a:pPr algn="ctr"/>
            <a:r>
              <a:rPr lang="en-US" sz="2800" b="1" dirty="0"/>
              <a:t>How Empathy Breaks down / Fails</a:t>
            </a:r>
          </a:p>
        </p:txBody>
      </p:sp>
      <p:sp>
        <p:nvSpPr>
          <p:cNvPr id="13" name="Left-Up Arrow 12"/>
          <p:cNvSpPr/>
          <p:nvPr/>
        </p:nvSpPr>
        <p:spPr>
          <a:xfrm rot="5400000" flipH="1">
            <a:off x="1940674" y="1242768"/>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Left-Up Arrow 13"/>
          <p:cNvSpPr/>
          <p:nvPr/>
        </p:nvSpPr>
        <p:spPr>
          <a:xfrm flipH="1">
            <a:off x="1061668" y="4667058"/>
            <a:ext cx="697190" cy="840233"/>
          </a:xfrm>
          <a:prstGeom prst="leftUpArrow">
            <a:avLst>
              <a:gd name="adj1" fmla="val 25000"/>
              <a:gd name="adj2" fmla="val 25000"/>
              <a:gd name="adj3" fmla="val 4484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5" name="Left-Up Arrow 14"/>
          <p:cNvSpPr/>
          <p:nvPr/>
        </p:nvSpPr>
        <p:spPr>
          <a:xfrm rot="10800000" flipH="1">
            <a:off x="7845464" y="1314289"/>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Left-Up Arrow 15"/>
          <p:cNvSpPr/>
          <p:nvPr/>
        </p:nvSpPr>
        <p:spPr>
          <a:xfrm rot="16200000" flipH="1">
            <a:off x="7916986" y="4604215"/>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7" name="Footer Placeholder 16"/>
          <p:cNvSpPr>
            <a:spLocks noGrp="1"/>
          </p:cNvSpPr>
          <p:nvPr>
            <p:ph type="ftr" sz="quarter" idx="11"/>
          </p:nvPr>
        </p:nvSpPr>
        <p:spPr/>
        <p:txBody>
          <a:bodyPr/>
          <a:lstStyle/>
          <a:p>
            <a:r>
              <a:rPr lang="en-US"/>
              <a:t>LAgosta@UChicago.edu / 773-203-0269</a:t>
            </a:r>
          </a:p>
        </p:txBody>
      </p:sp>
      <p:sp>
        <p:nvSpPr>
          <p:cNvPr id="18" name="Slide Number Placeholder 17"/>
          <p:cNvSpPr>
            <a:spLocks noGrp="1"/>
          </p:cNvSpPr>
          <p:nvPr>
            <p:ph type="sldNum" sz="quarter" idx="12"/>
          </p:nvPr>
        </p:nvSpPr>
        <p:spPr/>
        <p:txBody>
          <a:bodyPr/>
          <a:lstStyle/>
          <a:p>
            <a:fld id="{3324F8ED-E322-E246-8945-4C7414AAACCB}" type="slidenum">
              <a:rPr lang="en-US" smtClean="0"/>
              <a:t>26</a:t>
            </a:fld>
            <a:endParaRPr lang="en-US"/>
          </a:p>
        </p:txBody>
      </p:sp>
      <p:sp>
        <p:nvSpPr>
          <p:cNvPr id="2" name="TextBox 1"/>
          <p:cNvSpPr txBox="1"/>
          <p:nvPr/>
        </p:nvSpPr>
        <p:spPr>
          <a:xfrm>
            <a:off x="4953833" y="1370734"/>
            <a:ext cx="443225" cy="369332"/>
          </a:xfrm>
          <a:prstGeom prst="rect">
            <a:avLst/>
          </a:prstGeom>
          <a:noFill/>
        </p:spPr>
        <p:txBody>
          <a:bodyPr wrap="none" rtlCol="0">
            <a:spAutoFit/>
          </a:bodyPr>
          <a:lstStyle/>
          <a:p>
            <a:r>
              <a:rPr lang="en-US" dirty="0"/>
              <a:t>[1]</a:t>
            </a:r>
          </a:p>
        </p:txBody>
      </p:sp>
      <p:sp>
        <p:nvSpPr>
          <p:cNvPr id="3" name="TextBox 2"/>
          <p:cNvSpPr txBox="1"/>
          <p:nvPr/>
        </p:nvSpPr>
        <p:spPr>
          <a:xfrm>
            <a:off x="2289270" y="2500126"/>
            <a:ext cx="443225" cy="369332"/>
          </a:xfrm>
          <a:prstGeom prst="rect">
            <a:avLst/>
          </a:prstGeom>
          <a:noFill/>
        </p:spPr>
        <p:txBody>
          <a:bodyPr wrap="none" rtlCol="0">
            <a:spAutoFit/>
          </a:bodyPr>
          <a:lstStyle/>
          <a:p>
            <a:r>
              <a:rPr lang="en-US" dirty="0"/>
              <a:t>[2]</a:t>
            </a:r>
          </a:p>
        </p:txBody>
      </p:sp>
      <p:sp>
        <p:nvSpPr>
          <p:cNvPr id="20" name="TextBox 19"/>
          <p:cNvSpPr txBox="1"/>
          <p:nvPr/>
        </p:nvSpPr>
        <p:spPr>
          <a:xfrm>
            <a:off x="7269623" y="2295138"/>
            <a:ext cx="443225" cy="369332"/>
          </a:xfrm>
          <a:prstGeom prst="rect">
            <a:avLst/>
          </a:prstGeom>
          <a:noFill/>
        </p:spPr>
        <p:txBody>
          <a:bodyPr wrap="none" rtlCol="0">
            <a:spAutoFit/>
          </a:bodyPr>
          <a:lstStyle/>
          <a:p>
            <a:r>
              <a:rPr lang="en-US" dirty="0"/>
              <a:t>[3]</a:t>
            </a:r>
          </a:p>
        </p:txBody>
      </p:sp>
      <p:sp>
        <p:nvSpPr>
          <p:cNvPr id="21" name="TextBox 20"/>
          <p:cNvSpPr txBox="1"/>
          <p:nvPr/>
        </p:nvSpPr>
        <p:spPr>
          <a:xfrm>
            <a:off x="4953833" y="4112774"/>
            <a:ext cx="443225" cy="369332"/>
          </a:xfrm>
          <a:prstGeom prst="rect">
            <a:avLst/>
          </a:prstGeom>
          <a:noFill/>
        </p:spPr>
        <p:txBody>
          <a:bodyPr wrap="none" rtlCol="0">
            <a:spAutoFit/>
          </a:bodyPr>
          <a:lstStyle/>
          <a:p>
            <a:r>
              <a:rPr lang="en-US" dirty="0"/>
              <a:t>[4]</a:t>
            </a:r>
          </a:p>
        </p:txBody>
      </p:sp>
      <p:sp>
        <p:nvSpPr>
          <p:cNvPr id="19" name="Rectangle 18"/>
          <p:cNvSpPr/>
          <p:nvPr/>
        </p:nvSpPr>
        <p:spPr>
          <a:xfrm>
            <a:off x="61167" y="5882489"/>
            <a:ext cx="2492990" cy="338554"/>
          </a:xfrm>
          <a:prstGeom prst="rect">
            <a:avLst/>
          </a:prstGeom>
        </p:spPr>
        <p:txBody>
          <a:bodyPr wrap="none">
            <a:spAutoFit/>
          </a:bodyPr>
          <a:lstStyle/>
          <a:p>
            <a:r>
              <a:rPr lang="en-US" sz="1600" b="1" dirty="0"/>
              <a:t>http://</a:t>
            </a:r>
            <a:r>
              <a:rPr lang="en-US" sz="1600" b="1" dirty="0" err="1"/>
              <a:t>tinyurl.com</a:t>
            </a:r>
            <a:r>
              <a:rPr lang="en-US" sz="1600" b="1" dirty="0"/>
              <a:t>/hdrh3es</a:t>
            </a:r>
            <a:endParaRPr lang="en-US" sz="1600" dirty="0"/>
          </a:p>
        </p:txBody>
      </p:sp>
    </p:spTree>
    <p:extLst>
      <p:ext uri="{BB962C8B-B14F-4D97-AF65-F5344CB8AC3E}">
        <p14:creationId xmlns:p14="http://schemas.microsoft.com/office/powerpoint/2010/main" val="765760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27</a:t>
            </a:fld>
            <a:endParaRPr lang="en-US"/>
          </a:p>
        </p:txBody>
      </p:sp>
      <p:sp>
        <p:nvSpPr>
          <p:cNvPr id="5" name="Title 4"/>
          <p:cNvSpPr>
            <a:spLocks noGrp="1"/>
          </p:cNvSpPr>
          <p:nvPr>
            <p:ph type="title"/>
          </p:nvPr>
        </p:nvSpPr>
        <p:spPr/>
        <p:txBody>
          <a:bodyPr>
            <a:normAutofit fontScale="90000"/>
          </a:bodyPr>
          <a:lstStyle/>
          <a:p>
            <a:r>
              <a:rPr lang="en-US"/>
              <a:t>Common Factors of Psychotherapy</a:t>
            </a:r>
            <a:br>
              <a:rPr lang="en-US"/>
            </a:br>
            <a:endParaRPr lang="en-US"/>
          </a:p>
        </p:txBody>
      </p:sp>
      <p:sp>
        <p:nvSpPr>
          <p:cNvPr id="6" name="Rectangle 5"/>
          <p:cNvSpPr/>
          <p:nvPr/>
        </p:nvSpPr>
        <p:spPr>
          <a:xfrm>
            <a:off x="1359647" y="1591057"/>
            <a:ext cx="7037294" cy="3970318"/>
          </a:xfrm>
          <a:prstGeom prst="rect">
            <a:avLst/>
          </a:prstGeom>
        </p:spPr>
        <p:txBody>
          <a:bodyPr wrap="square">
            <a:spAutoFit/>
          </a:bodyPr>
          <a:lstStyle/>
          <a:p>
            <a:r>
              <a:rPr lang="en-US" sz="2800" dirty="0"/>
              <a:t>• Affective arousal (Response)</a:t>
            </a:r>
          </a:p>
          <a:p>
            <a:r>
              <a:rPr lang="en-US" sz="2800" dirty="0"/>
              <a:t>• Feeling understood by therapist (Relationship)</a:t>
            </a:r>
          </a:p>
          <a:p>
            <a:r>
              <a:rPr lang="en-US" sz="2800" dirty="0"/>
              <a:t>• Framework for understanding (Rationale)</a:t>
            </a:r>
          </a:p>
          <a:p>
            <a:r>
              <a:rPr lang="en-US" sz="2800" dirty="0"/>
              <a:t>• Expertise (Reassurance)</a:t>
            </a:r>
          </a:p>
          <a:p>
            <a:r>
              <a:rPr lang="en-US" sz="2800" dirty="0"/>
              <a:t>• Therapeutic procedure (Ritual)</a:t>
            </a:r>
          </a:p>
          <a:p>
            <a:r>
              <a:rPr lang="en-US" sz="2800" dirty="0"/>
              <a:t>• Optimism for improvement (Realistic)</a:t>
            </a:r>
          </a:p>
          <a:p>
            <a:r>
              <a:rPr lang="en-US" sz="2800" dirty="0"/>
              <a:t>• Success experiences (</a:t>
            </a:r>
            <a:r>
              <a:rPr lang="en-US" sz="2800" dirty="0" err="1"/>
              <a:t>Remoralization</a:t>
            </a:r>
            <a:r>
              <a:rPr lang="en-US" sz="2800" dirty="0"/>
              <a:t>)</a:t>
            </a:r>
          </a:p>
          <a:p>
            <a:r>
              <a:rPr lang="en-US" sz="2800" dirty="0"/>
              <a:t>Note: Adapted from Frank, 1971.</a:t>
            </a:r>
          </a:p>
        </p:txBody>
      </p:sp>
    </p:spTree>
    <p:extLst>
      <p:ext uri="{BB962C8B-B14F-4D97-AF65-F5344CB8AC3E}">
        <p14:creationId xmlns:p14="http://schemas.microsoft.com/office/powerpoint/2010/main" val="1734151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4375" y="841375"/>
            <a:ext cx="7826375" cy="6001642"/>
          </a:xfrm>
          <a:prstGeom prst="rect">
            <a:avLst/>
          </a:prstGeom>
        </p:spPr>
        <p:txBody>
          <a:bodyPr wrap="square">
            <a:spAutoFit/>
          </a:bodyPr>
          <a:lstStyle/>
          <a:p>
            <a:r>
              <a:rPr lang="en-US" sz="3200" dirty="0"/>
              <a:t>Standard Edition of Freud’s Works (SE), 18, 235:  </a:t>
            </a:r>
            <a:r>
              <a:rPr lang="en-US" sz="3200" b="1" dirty="0"/>
              <a:t>Psychoanalysis </a:t>
            </a:r>
            <a:r>
              <a:rPr lang="en-US" sz="3200" dirty="0"/>
              <a:t>is the name </a:t>
            </a:r>
          </a:p>
          <a:p>
            <a:pPr marL="514350" indent="-514350">
              <a:buAutoNum type="arabicParenBoth"/>
            </a:pPr>
            <a:r>
              <a:rPr lang="en-US" sz="3200" dirty="0"/>
              <a:t>of a procedure (</a:t>
            </a:r>
            <a:r>
              <a:rPr lang="en-US" sz="3200" i="1" dirty="0" err="1"/>
              <a:t>Verfahren</a:t>
            </a:r>
            <a:r>
              <a:rPr lang="en-US" sz="3200" dirty="0"/>
              <a:t>) for the investigation of mental processes which are almost inaccessible in any other way.</a:t>
            </a:r>
          </a:p>
          <a:p>
            <a:pPr marL="514350" indent="-514350">
              <a:buAutoNum type="arabicParenBoth"/>
            </a:pPr>
            <a:r>
              <a:rPr lang="en-US" sz="3200" dirty="0"/>
              <a:t> of a method (based upon that investigation) for the treatment of neurotic disorders and </a:t>
            </a:r>
          </a:p>
          <a:p>
            <a:pPr marL="514350" indent="-514350">
              <a:buAutoNum type="arabicParenBoth"/>
            </a:pPr>
            <a:r>
              <a:rPr lang="en-US" sz="3200" dirty="0"/>
              <a:t>of a collection of psychological information obtained along those lines, which is gradually being accumulated into a new scientific discipline </a:t>
            </a:r>
          </a:p>
        </p:txBody>
      </p:sp>
      <p:sp>
        <p:nvSpPr>
          <p:cNvPr id="2" name="Footer Placeholder 1"/>
          <p:cNvSpPr>
            <a:spLocks noGrp="1"/>
          </p:cNvSpPr>
          <p:nvPr>
            <p:ph type="ftr" sz="quarter" idx="11"/>
          </p:nvPr>
        </p:nvSpPr>
        <p:spPr/>
        <p:txBody>
          <a:bodyPr/>
          <a:lstStyle/>
          <a:p>
            <a:r>
              <a:rPr lang="en-US"/>
              <a:t>LAgosta@UChicago.edu / 773-203-0269</a:t>
            </a:r>
          </a:p>
        </p:txBody>
      </p:sp>
      <p:sp>
        <p:nvSpPr>
          <p:cNvPr id="3" name="Slide Number Placeholder 2"/>
          <p:cNvSpPr>
            <a:spLocks noGrp="1"/>
          </p:cNvSpPr>
          <p:nvPr>
            <p:ph type="sldNum" sz="quarter" idx="12"/>
          </p:nvPr>
        </p:nvSpPr>
        <p:spPr/>
        <p:txBody>
          <a:bodyPr/>
          <a:lstStyle/>
          <a:p>
            <a:fld id="{687D7A59-36E2-48B9-B146-C1E59501F63F}" type="slidenum">
              <a:rPr lang="en-US" smtClean="0"/>
              <a:pPr/>
              <a:t>28</a:t>
            </a:fld>
            <a:endParaRPr lang="en-US"/>
          </a:p>
        </p:txBody>
      </p:sp>
    </p:spTree>
    <p:extLst>
      <p:ext uri="{BB962C8B-B14F-4D97-AF65-F5344CB8AC3E}">
        <p14:creationId xmlns:p14="http://schemas.microsoft.com/office/powerpoint/2010/main" val="2013224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Sigmund Freud, Innovator</a:t>
            </a:r>
          </a:p>
        </p:txBody>
      </p:sp>
      <p:sp>
        <p:nvSpPr>
          <p:cNvPr id="3" name="Content Placeholder 2"/>
          <p:cNvSpPr>
            <a:spLocks noGrp="1"/>
          </p:cNvSpPr>
          <p:nvPr>
            <p:ph idx="1"/>
          </p:nvPr>
        </p:nvSpPr>
        <p:spPr>
          <a:xfrm>
            <a:off x="457200" y="1600200"/>
            <a:ext cx="8686800" cy="4525963"/>
          </a:xfrm>
        </p:spPr>
        <p:txBody>
          <a:bodyPr>
            <a:normAutofit/>
          </a:bodyPr>
          <a:lstStyle/>
          <a:p>
            <a:r>
              <a:rPr lang="en-US" dirty="0"/>
              <a:t>Dreams have meaning and require interpretation to distinguish surface and deep structure – the royal road to the unconscious</a:t>
            </a:r>
          </a:p>
          <a:p>
            <a:r>
              <a:rPr lang="en-US" dirty="0"/>
              <a:t>Hysterical and obsessive symptoms have meaning – relating to sexual and aggressive impulses </a:t>
            </a:r>
          </a:p>
          <a:p>
            <a:r>
              <a:rPr lang="en-US" dirty="0"/>
              <a:t>Infantile Sexuality (1905): children are sexual beings, albeit in an immature way, and intensely interested in from where babies come</a:t>
            </a:r>
          </a:p>
          <a:p>
            <a:endParaRPr lang="en-US" dirty="0"/>
          </a:p>
          <a:p>
            <a:endParaRPr lang="en-US" dirty="0"/>
          </a:p>
        </p:txBody>
      </p:sp>
      <p:sp>
        <p:nvSpPr>
          <p:cNvPr id="4" name="Footer Placeholder 3"/>
          <p:cNvSpPr>
            <a:spLocks noGrp="1"/>
          </p:cNvSpPr>
          <p:nvPr>
            <p:ph type="ftr" sz="quarter" idx="11"/>
          </p:nvPr>
        </p:nvSpPr>
        <p:spPr/>
        <p:txBody>
          <a:bodyPr/>
          <a:lstStyle/>
          <a:p>
            <a:r>
              <a:rPr lang="en-US"/>
              <a:t>LAgosta@UChicago.edu / 773-203-0269</a:t>
            </a:r>
          </a:p>
        </p:txBody>
      </p:sp>
      <p:sp>
        <p:nvSpPr>
          <p:cNvPr id="5" name="Slide Number Placeholder 4"/>
          <p:cNvSpPr>
            <a:spLocks noGrp="1"/>
          </p:cNvSpPr>
          <p:nvPr>
            <p:ph type="sldNum" sz="quarter" idx="12"/>
          </p:nvPr>
        </p:nvSpPr>
        <p:spPr/>
        <p:txBody>
          <a:bodyPr/>
          <a:lstStyle/>
          <a:p>
            <a:fld id="{687D7A59-36E2-48B9-B146-C1E59501F63F}" type="slidenum">
              <a:rPr lang="en-US" smtClean="0"/>
              <a:pPr/>
              <a:t>29</a:t>
            </a:fld>
            <a:endParaRPr lang="en-US"/>
          </a:p>
        </p:txBody>
      </p:sp>
    </p:spTree>
    <p:extLst>
      <p:ext uri="{BB962C8B-B14F-4D97-AF65-F5344CB8AC3E}">
        <p14:creationId xmlns:p14="http://schemas.microsoft.com/office/powerpoint/2010/main" val="424843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Sigmund Freud, for example:</a:t>
            </a:r>
          </a:p>
        </p:txBody>
      </p:sp>
      <p:sp>
        <p:nvSpPr>
          <p:cNvPr id="3" name="Content Placeholder 2"/>
          <p:cNvSpPr>
            <a:spLocks noGrp="1"/>
          </p:cNvSpPr>
          <p:nvPr>
            <p:ph idx="1"/>
          </p:nvPr>
        </p:nvSpPr>
        <p:spPr>
          <a:xfrm>
            <a:off x="457200" y="1600200"/>
            <a:ext cx="8686800" cy="4525963"/>
          </a:xfrm>
        </p:spPr>
        <p:txBody>
          <a:bodyPr>
            <a:normAutofit/>
          </a:bodyPr>
          <a:lstStyle/>
          <a:p>
            <a:r>
              <a:rPr lang="en-US" dirty="0"/>
              <a:t>Richard Krafft-Ebing identified some 250 sexual perversions [ a technical term] – each a separate pathology</a:t>
            </a:r>
          </a:p>
          <a:p>
            <a:r>
              <a:rPr lang="en-US" dirty="0"/>
              <a:t>Freud unified the field by identifying a single unified sex drive that was diverse in its diverse, multiple sexual objects – distinguishing the sexual drive from its object and aim – “we are all perverts now” in the limited sense that infantile forms of sexuality are expressed in dreams, neurotic disorder and the “slips” of ordinary people</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LAgosta@UChicago.edu / 773-203-0269</a:t>
            </a:r>
          </a:p>
        </p:txBody>
      </p:sp>
      <p:sp>
        <p:nvSpPr>
          <p:cNvPr id="5" name="Slide Number Placeholder 4"/>
          <p:cNvSpPr>
            <a:spLocks noGrp="1"/>
          </p:cNvSpPr>
          <p:nvPr>
            <p:ph type="sldNum" sz="quarter" idx="12"/>
          </p:nvPr>
        </p:nvSpPr>
        <p:spPr/>
        <p:txBody>
          <a:bodyPr/>
          <a:lstStyle/>
          <a:p>
            <a:fld id="{687D7A59-36E2-48B9-B146-C1E59501F63F}" type="slidenum">
              <a:rPr lang="en-US" smtClean="0"/>
              <a:pPr/>
              <a:t>30</a:t>
            </a:fld>
            <a:endParaRPr lang="en-US"/>
          </a:p>
        </p:txBody>
      </p:sp>
    </p:spTree>
    <p:extLst>
      <p:ext uri="{BB962C8B-B14F-4D97-AF65-F5344CB8AC3E}">
        <p14:creationId xmlns:p14="http://schemas.microsoft.com/office/powerpoint/2010/main" val="389525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4375" y="841375"/>
            <a:ext cx="7826375" cy="6001642"/>
          </a:xfrm>
          <a:prstGeom prst="rect">
            <a:avLst/>
          </a:prstGeom>
        </p:spPr>
        <p:txBody>
          <a:bodyPr wrap="square">
            <a:spAutoFit/>
          </a:bodyPr>
          <a:lstStyle/>
          <a:p>
            <a:r>
              <a:rPr lang="en-US" sz="3200" dirty="0"/>
              <a:t>SE, 18, 235: (Freud): Psychoanalysis is the name </a:t>
            </a:r>
          </a:p>
          <a:p>
            <a:pPr marL="514350" indent="-514350">
              <a:buAutoNum type="arabicParenBoth"/>
            </a:pPr>
            <a:r>
              <a:rPr lang="en-US" sz="3200" dirty="0"/>
              <a:t>of a procedure (</a:t>
            </a:r>
            <a:r>
              <a:rPr lang="en-US" sz="3200" i="1" dirty="0" err="1"/>
              <a:t>Verfahren</a:t>
            </a:r>
            <a:r>
              <a:rPr lang="en-US" sz="3200" dirty="0"/>
              <a:t>) for the investigation of mental processes which are almost inaccessible in any other way.</a:t>
            </a:r>
          </a:p>
          <a:p>
            <a:pPr marL="514350" indent="-514350">
              <a:buAutoNum type="arabicParenBoth"/>
            </a:pPr>
            <a:r>
              <a:rPr lang="en-US" sz="3200" dirty="0"/>
              <a:t> of a method (based upon that investigation) for the treatment of neurotic disorders and </a:t>
            </a:r>
          </a:p>
          <a:p>
            <a:pPr marL="514350" indent="-514350">
              <a:buAutoNum type="arabicParenBoth"/>
            </a:pPr>
            <a:r>
              <a:rPr lang="en-US" sz="3200" dirty="0"/>
              <a:t>of a collection of psychological information obtained along those lines, which is gradually being accumulated into a new scientific discipline </a:t>
            </a:r>
          </a:p>
        </p:txBody>
      </p:sp>
    </p:spTree>
    <p:extLst>
      <p:ext uri="{BB962C8B-B14F-4D97-AF65-F5344CB8AC3E}">
        <p14:creationId xmlns:p14="http://schemas.microsoft.com/office/powerpoint/2010/main" val="2510212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Sigmund Freud (1856 – 1939), Innovator</a:t>
            </a:r>
          </a:p>
        </p:txBody>
      </p:sp>
      <p:sp>
        <p:nvSpPr>
          <p:cNvPr id="3" name="Content Placeholder 2"/>
          <p:cNvSpPr>
            <a:spLocks noGrp="1"/>
          </p:cNvSpPr>
          <p:nvPr>
            <p:ph idx="1"/>
          </p:nvPr>
        </p:nvSpPr>
        <p:spPr>
          <a:xfrm>
            <a:off x="457200" y="1600200"/>
            <a:ext cx="8686800" cy="4525963"/>
          </a:xfrm>
        </p:spPr>
        <p:txBody>
          <a:bodyPr>
            <a:normAutofit/>
          </a:bodyPr>
          <a:lstStyle/>
          <a:p>
            <a:r>
              <a:rPr lang="en-US" dirty="0"/>
              <a:t>Dreams have meaning and require interpretation to distinguish surface and deep structure – the royal road to </a:t>
            </a:r>
            <a:r>
              <a:rPr lang="en-US"/>
              <a:t>the unconscious</a:t>
            </a:r>
            <a:endParaRPr lang="en-US" dirty="0"/>
          </a:p>
          <a:p>
            <a:r>
              <a:rPr lang="en-US" dirty="0"/>
              <a:t>Hysterical and obsessive symptoms have meaning – relating to sexual and aggressive impulses </a:t>
            </a:r>
          </a:p>
          <a:p>
            <a:r>
              <a:rPr lang="en-US" dirty="0"/>
              <a:t>Infantile Sexuality (1905): children are sexual beings, albeit in an immature way, and intensely interested in from where babies come</a:t>
            </a:r>
          </a:p>
          <a:p>
            <a:endParaRPr lang="en-US" dirty="0"/>
          </a:p>
          <a:p>
            <a:endParaRPr lang="en-US" dirty="0"/>
          </a:p>
        </p:txBody>
      </p:sp>
    </p:spTree>
    <p:extLst>
      <p:ext uri="{BB962C8B-B14F-4D97-AF65-F5344CB8AC3E}">
        <p14:creationId xmlns:p14="http://schemas.microsoft.com/office/powerpoint/2010/main" val="3568697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Sigmund Freud (1856 – 1939), Innovator</a:t>
            </a:r>
          </a:p>
        </p:txBody>
      </p:sp>
      <p:sp>
        <p:nvSpPr>
          <p:cNvPr id="3" name="Content Placeholder 2"/>
          <p:cNvSpPr>
            <a:spLocks noGrp="1"/>
          </p:cNvSpPr>
          <p:nvPr>
            <p:ph idx="1"/>
          </p:nvPr>
        </p:nvSpPr>
        <p:spPr>
          <a:xfrm>
            <a:off x="457200" y="1600200"/>
            <a:ext cx="8686800" cy="4525963"/>
          </a:xfrm>
        </p:spPr>
        <p:txBody>
          <a:bodyPr>
            <a:normAutofit/>
          </a:bodyPr>
          <a:lstStyle/>
          <a:p>
            <a:r>
              <a:rPr lang="en-US" dirty="0"/>
              <a:t>Richard Kraft-Ebbing identified some 250 sexual perversions [ a technical term] – each a separate pathology</a:t>
            </a:r>
          </a:p>
          <a:p>
            <a:r>
              <a:rPr lang="en-US" dirty="0"/>
              <a:t>Freud unified the field by identifying a single unified sex drive that was diverse in its diverse, multiple sexual objects – distinguishing the sexual drive from its object and aim – “we are all perverts now” </a:t>
            </a:r>
          </a:p>
          <a:p>
            <a:endParaRPr lang="en-US" dirty="0"/>
          </a:p>
          <a:p>
            <a:endParaRPr lang="en-US" dirty="0"/>
          </a:p>
          <a:p>
            <a:endParaRPr lang="en-US" dirty="0"/>
          </a:p>
        </p:txBody>
      </p:sp>
    </p:spTree>
    <p:extLst>
      <p:ext uri="{BB962C8B-B14F-4D97-AF65-F5344CB8AC3E}">
        <p14:creationId xmlns:p14="http://schemas.microsoft.com/office/powerpoint/2010/main" val="42133261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Sigmund Freud (1856 – 1939), Innovator</a:t>
            </a:r>
          </a:p>
        </p:txBody>
      </p:sp>
      <p:sp>
        <p:nvSpPr>
          <p:cNvPr id="3" name="Content Placeholder 2"/>
          <p:cNvSpPr>
            <a:spLocks noGrp="1"/>
          </p:cNvSpPr>
          <p:nvPr>
            <p:ph idx="1"/>
          </p:nvPr>
        </p:nvSpPr>
        <p:spPr>
          <a:xfrm>
            <a:off x="457200" y="1600200"/>
            <a:ext cx="8686800" cy="4525963"/>
          </a:xfrm>
        </p:spPr>
        <p:txBody>
          <a:bodyPr>
            <a:normAutofit/>
          </a:bodyPr>
          <a:lstStyle/>
          <a:p>
            <a:r>
              <a:rPr lang="en-US" dirty="0"/>
              <a:t>For Freud time, expression of sexuality was limited, repressed, indirect – sex was the signified, not the signifier</a:t>
            </a:r>
          </a:p>
          <a:p>
            <a:r>
              <a:rPr lang="en-US" dirty="0"/>
              <a:t>Today, sex is just another symbol system – sex is both the signifier and the signified – sexual expression and acting out are common</a:t>
            </a:r>
          </a:p>
          <a:p>
            <a:r>
              <a:rPr lang="en-US" dirty="0"/>
              <a:t>“Freudian slips” </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486633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Requirements to have psychoanalysis</a:t>
            </a:r>
          </a:p>
        </p:txBody>
      </p:sp>
      <p:sp>
        <p:nvSpPr>
          <p:cNvPr id="3" name="Content Placeholder 2"/>
          <p:cNvSpPr>
            <a:spLocks noGrp="1"/>
          </p:cNvSpPr>
          <p:nvPr>
            <p:ph idx="1"/>
          </p:nvPr>
        </p:nvSpPr>
        <p:spPr/>
        <p:txBody>
          <a:bodyPr/>
          <a:lstStyle/>
          <a:p>
            <a:r>
              <a:rPr lang="en-US" dirty="0"/>
              <a:t>Transference</a:t>
            </a:r>
          </a:p>
          <a:p>
            <a:r>
              <a:rPr lang="en-US" dirty="0"/>
              <a:t>Dream Work</a:t>
            </a:r>
          </a:p>
          <a:p>
            <a:r>
              <a:rPr lang="en-US" dirty="0"/>
              <a:t>Free Association</a:t>
            </a:r>
          </a:p>
          <a:p>
            <a:r>
              <a:rPr lang="en-US" dirty="0"/>
              <a:t>Mechanisms of defense: repression, distortion, displacement, primary/secondary processes</a:t>
            </a:r>
          </a:p>
          <a:p>
            <a:r>
              <a:rPr lang="en-US" dirty="0"/>
              <a:t>The Couch (?)</a:t>
            </a:r>
          </a:p>
        </p:txBody>
      </p:sp>
      <p:sp>
        <p:nvSpPr>
          <p:cNvPr id="4" name="Slide Number Placeholder 3"/>
          <p:cNvSpPr>
            <a:spLocks noGrp="1"/>
          </p:cNvSpPr>
          <p:nvPr>
            <p:ph type="sldNum" sz="quarter" idx="12"/>
          </p:nvPr>
        </p:nvSpPr>
        <p:spPr/>
        <p:txBody>
          <a:bodyPr/>
          <a:lstStyle/>
          <a:p>
            <a:pPr>
              <a:defRPr/>
            </a:pPr>
            <a:fld id="{1B0975B1-49FA-1B4E-BF0C-76B299897CD4}" type="slidenum">
              <a:rPr lang="en-US" smtClean="0"/>
              <a:pPr>
                <a:defRPr/>
              </a:pPr>
              <a:t>35</a:t>
            </a:fld>
            <a:endParaRPr lang="en-US"/>
          </a:p>
        </p:txBody>
      </p:sp>
    </p:spTree>
    <p:extLst>
      <p:ext uri="{BB962C8B-B14F-4D97-AF65-F5344CB8AC3E}">
        <p14:creationId xmlns:p14="http://schemas.microsoft.com/office/powerpoint/2010/main" val="33079296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a:ea typeface="+mj-ea"/>
                <a:cs typeface="+mj-cs"/>
              </a:rPr>
              <a:t>The theory of dreams in a nutshell</a:t>
            </a:r>
          </a:p>
        </p:txBody>
      </p:sp>
      <p:sp>
        <p:nvSpPr>
          <p:cNvPr id="14338" name="Content Placeholder 2"/>
          <p:cNvSpPr>
            <a:spLocks noGrp="1"/>
          </p:cNvSpPr>
          <p:nvPr>
            <p:ph idx="1"/>
          </p:nvPr>
        </p:nvSpPr>
        <p:spPr/>
        <p:txBody>
          <a:bodyPr/>
          <a:lstStyle/>
          <a:p>
            <a:pPr eaLnBrk="1" hangingPunct="1"/>
            <a:r>
              <a:rPr lang="en-US" dirty="0">
                <a:latin typeface="Calibri" charset="0"/>
              </a:rPr>
              <a:t>The poor person dreams of riches</a:t>
            </a:r>
          </a:p>
          <a:p>
            <a:pPr eaLnBrk="1" hangingPunct="1"/>
            <a:r>
              <a:rPr lang="en-US" dirty="0">
                <a:latin typeface="Calibri" charset="0"/>
              </a:rPr>
              <a:t>The rich person dreams of peace of mind</a:t>
            </a:r>
          </a:p>
          <a:p>
            <a:pPr eaLnBrk="1" hangingPunct="1"/>
            <a:r>
              <a:rPr lang="en-US" dirty="0">
                <a:latin typeface="Calibri" charset="0"/>
              </a:rPr>
              <a:t>The dream shows the person his blind spot</a:t>
            </a:r>
          </a:p>
        </p:txBody>
      </p:sp>
      <p:sp>
        <p:nvSpPr>
          <p:cNvPr id="4" name="Slide Number Placeholder 3"/>
          <p:cNvSpPr>
            <a:spLocks noGrp="1"/>
          </p:cNvSpPr>
          <p:nvPr>
            <p:ph type="sldNum" sz="quarter" idx="12"/>
          </p:nvPr>
        </p:nvSpPr>
        <p:spPr/>
        <p:txBody>
          <a:bodyPr/>
          <a:lstStyle/>
          <a:p>
            <a:pPr>
              <a:defRPr/>
            </a:pPr>
            <a:fld id="{D36F518D-0F15-114E-8118-18281EE5B1A8}" type="slidenum">
              <a:rPr lang="en-US"/>
              <a:pPr>
                <a:defRPr/>
              </a:pPr>
              <a:t>36</a:t>
            </a:fld>
            <a:endParaRPr lang="en-US"/>
          </a:p>
        </p:txBody>
      </p:sp>
    </p:spTree>
    <p:extLst>
      <p:ext uri="{BB962C8B-B14F-4D97-AF65-F5344CB8AC3E}">
        <p14:creationId xmlns:p14="http://schemas.microsoft.com/office/powerpoint/2010/main" val="39424827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normAutofit/>
          </a:bodyPr>
          <a:lstStyle/>
          <a:p>
            <a:pPr eaLnBrk="1" hangingPunct="1"/>
            <a:r>
              <a:rPr lang="en-US" dirty="0">
                <a:latin typeface="Calibri" charset="0"/>
              </a:rPr>
              <a:t>The unconscious as blind spot…</a:t>
            </a:r>
          </a:p>
        </p:txBody>
      </p:sp>
      <p:sp>
        <p:nvSpPr>
          <p:cNvPr id="4" name="Slide Number Placeholder 3"/>
          <p:cNvSpPr>
            <a:spLocks noGrp="1"/>
          </p:cNvSpPr>
          <p:nvPr>
            <p:ph type="sldNum" sz="quarter" idx="12"/>
          </p:nvPr>
        </p:nvSpPr>
        <p:spPr/>
        <p:txBody>
          <a:bodyPr/>
          <a:lstStyle/>
          <a:p>
            <a:pPr>
              <a:defRPr/>
            </a:pPr>
            <a:fld id="{CBB58286-0BE8-9B4A-958B-3CF35BE782AA}" type="slidenum">
              <a:rPr lang="en-US"/>
              <a:pPr>
                <a:defRPr/>
              </a:pPr>
              <a:t>37</a:t>
            </a:fld>
            <a:endParaRPr lang="en-US"/>
          </a:p>
        </p:txBody>
      </p:sp>
      <p:pic>
        <p:nvPicPr>
          <p:cNvPr id="3" name="Picture 2" descr="blindspot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6118" y="2603499"/>
            <a:ext cx="4663946" cy="3368405"/>
          </a:xfrm>
          <a:prstGeom prst="rect">
            <a:avLst/>
          </a:prstGeom>
        </p:spPr>
      </p:pic>
    </p:spTree>
    <p:extLst>
      <p:ext uri="{BB962C8B-B14F-4D97-AF65-F5344CB8AC3E}">
        <p14:creationId xmlns:p14="http://schemas.microsoft.com/office/powerpoint/2010/main" val="2960986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38</a:t>
            </a:fld>
            <a:endParaRPr lang="en-US"/>
          </a:p>
        </p:txBody>
      </p:sp>
      <p:sp>
        <p:nvSpPr>
          <p:cNvPr id="5" name="Title 4"/>
          <p:cNvSpPr>
            <a:spLocks noGrp="1"/>
          </p:cNvSpPr>
          <p:nvPr>
            <p:ph type="title"/>
          </p:nvPr>
        </p:nvSpPr>
        <p:spPr/>
        <p:txBody>
          <a:bodyPr/>
          <a:lstStyle/>
          <a:p>
            <a:r>
              <a:rPr lang="en-US" dirty="0"/>
              <a:t>Oedipus </a:t>
            </a:r>
          </a:p>
        </p:txBody>
      </p:sp>
      <p:pic>
        <p:nvPicPr>
          <p:cNvPr id="6" name="Picture 5" descr="SanDiegoRepetoryTheatreDoesOedipusMonicaSanchezLakinValdez.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1412" y="2749176"/>
            <a:ext cx="5794508" cy="3174103"/>
          </a:xfrm>
          <a:prstGeom prst="rect">
            <a:avLst/>
          </a:prstGeom>
        </p:spPr>
      </p:pic>
    </p:spTree>
    <p:extLst>
      <p:ext uri="{BB962C8B-B14F-4D97-AF65-F5344CB8AC3E}">
        <p14:creationId xmlns:p14="http://schemas.microsoft.com/office/powerpoint/2010/main" val="17663343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a:latin typeface="Calibri" charset="0"/>
              </a:rPr>
              <a:t>Basic Definitions</a:t>
            </a:r>
          </a:p>
        </p:txBody>
      </p:sp>
      <p:sp>
        <p:nvSpPr>
          <p:cNvPr id="16386" name="Content Placeholder 2"/>
          <p:cNvSpPr>
            <a:spLocks noGrp="1"/>
          </p:cNvSpPr>
          <p:nvPr>
            <p:ph idx="1"/>
          </p:nvPr>
        </p:nvSpPr>
        <p:spPr/>
        <p:txBody>
          <a:bodyPr/>
          <a:lstStyle/>
          <a:p>
            <a:pPr eaLnBrk="1" hangingPunct="1"/>
            <a:r>
              <a:rPr lang="en-US">
                <a:latin typeface="Calibri" charset="0"/>
              </a:rPr>
              <a:t>Primary process: dream like, immediate gratification, law of association, metaphor, punning, words as things – displacement, condensation of images</a:t>
            </a:r>
          </a:p>
          <a:p>
            <a:pPr eaLnBrk="1" hangingPunct="1"/>
            <a:r>
              <a:rPr lang="en-US">
                <a:latin typeface="Calibri" charset="0"/>
              </a:rPr>
              <a:t>Secondary process: logical, rational, delayed gratification, intellectual, the kind of thing we do in school, science</a:t>
            </a:r>
          </a:p>
        </p:txBody>
      </p:sp>
      <p:sp>
        <p:nvSpPr>
          <p:cNvPr id="4" name="Slide Number Placeholder 3"/>
          <p:cNvSpPr>
            <a:spLocks noGrp="1"/>
          </p:cNvSpPr>
          <p:nvPr>
            <p:ph type="sldNum" sz="quarter" idx="12"/>
          </p:nvPr>
        </p:nvSpPr>
        <p:spPr/>
        <p:txBody>
          <a:bodyPr/>
          <a:lstStyle/>
          <a:p>
            <a:pPr>
              <a:defRPr/>
            </a:pPr>
            <a:fld id="{EFF8DF8E-E8A6-3544-8100-D9DD64D0CC11}" type="slidenum">
              <a:rPr lang="en-US"/>
              <a:pPr>
                <a:defRPr/>
              </a:pPr>
              <a:t>39</a:t>
            </a:fld>
            <a:endParaRPr lang="en-US"/>
          </a:p>
        </p:txBody>
      </p:sp>
    </p:spTree>
    <p:extLst>
      <p:ext uri="{BB962C8B-B14F-4D97-AF65-F5344CB8AC3E}">
        <p14:creationId xmlns:p14="http://schemas.microsoft.com/office/powerpoint/2010/main" val="26090769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a:latin typeface="Calibri" charset="0"/>
              </a:rPr>
              <a:t>Basic Definitions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ea typeface="+mn-ea"/>
                <a:cs typeface="+mn-cs"/>
              </a:rPr>
              <a:t>Id: a mistranslation for “it” – the impersonal drives of hunger (survival), sex, aggression, requiring immediate gratification, reduction of tension</a:t>
            </a:r>
          </a:p>
          <a:p>
            <a:pPr eaLnBrk="1" fontAlgn="auto" hangingPunct="1">
              <a:spcAft>
                <a:spcPts val="0"/>
              </a:spcAft>
              <a:buFont typeface="Arial" pitchFamily="34" charset="0"/>
              <a:buChar char="•"/>
              <a:defRPr/>
            </a:pPr>
            <a:r>
              <a:rPr lang="en-US" dirty="0">
                <a:ea typeface="+mn-ea"/>
                <a:cs typeface="+mn-cs"/>
              </a:rPr>
              <a:t>Ego: a mistranslation for “I” – the first person perspective – reality testing, perceiving accurately what is so in the world – logical, rational</a:t>
            </a:r>
          </a:p>
          <a:p>
            <a:pPr eaLnBrk="1" fontAlgn="auto" hangingPunct="1">
              <a:spcAft>
                <a:spcPts val="0"/>
              </a:spcAft>
              <a:buFont typeface="Arial" pitchFamily="34" charset="0"/>
              <a:buChar char="•"/>
              <a:defRPr/>
            </a:pPr>
            <a:r>
              <a:rPr lang="en-US" dirty="0">
                <a:ea typeface="+mn-ea"/>
                <a:cs typeface="+mn-cs"/>
              </a:rPr>
              <a:t>Super-ego: the conscience – but mostly the conscience of a five to seven year old – all right or wrong – punitive – punish first, ask questions later</a:t>
            </a:r>
          </a:p>
        </p:txBody>
      </p:sp>
      <p:sp>
        <p:nvSpPr>
          <p:cNvPr id="4" name="Slide Number Placeholder 3"/>
          <p:cNvSpPr>
            <a:spLocks noGrp="1"/>
          </p:cNvSpPr>
          <p:nvPr>
            <p:ph type="sldNum" sz="quarter" idx="12"/>
          </p:nvPr>
        </p:nvSpPr>
        <p:spPr/>
        <p:txBody>
          <a:bodyPr/>
          <a:lstStyle/>
          <a:p>
            <a:pPr>
              <a:defRPr/>
            </a:pPr>
            <a:fld id="{BA44EEDD-F576-CB49-948A-A664756B77E5}" type="slidenum">
              <a:rPr lang="en-US"/>
              <a:pPr>
                <a:defRPr/>
              </a:pPr>
              <a:t>40</a:t>
            </a:fld>
            <a:endParaRPr lang="en-US"/>
          </a:p>
        </p:txBody>
      </p:sp>
    </p:spTree>
    <p:extLst>
      <p:ext uri="{BB962C8B-B14F-4D97-AF65-F5344CB8AC3E}">
        <p14:creationId xmlns:p14="http://schemas.microsoft.com/office/powerpoint/2010/main" val="834810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Inroads by the id as material for observation</a:t>
            </a:r>
          </a:p>
        </p:txBody>
      </p:sp>
      <p:sp>
        <p:nvSpPr>
          <p:cNvPr id="18434" name="Content Placeholder 2"/>
          <p:cNvSpPr>
            <a:spLocks noGrp="1"/>
          </p:cNvSpPr>
          <p:nvPr>
            <p:ph idx="1"/>
          </p:nvPr>
        </p:nvSpPr>
        <p:spPr/>
        <p:txBody>
          <a:bodyPr/>
          <a:lstStyle/>
          <a:p>
            <a:pPr eaLnBrk="1" hangingPunct="1"/>
            <a:r>
              <a:rPr lang="en-US">
                <a:latin typeface="Calibri" charset="0"/>
              </a:rPr>
              <a:t>No longer do we see an undistorted id impulse but an id impulse modified by some defensive measure on the part of the ego….</a:t>
            </a:r>
          </a:p>
          <a:p>
            <a:pPr eaLnBrk="1" hangingPunct="1"/>
            <a:r>
              <a:rPr lang="en-US">
                <a:latin typeface="Calibri" charset="0"/>
              </a:rPr>
              <a:t>Reconstruction in retrospect…for example, successful repression. The ego knows nothing of it; we are aware of it only subsequently, when it becomes apparent that something is missing (p. 8)</a:t>
            </a:r>
          </a:p>
        </p:txBody>
      </p:sp>
      <p:sp>
        <p:nvSpPr>
          <p:cNvPr id="4" name="Slide Number Placeholder 3"/>
          <p:cNvSpPr>
            <a:spLocks noGrp="1"/>
          </p:cNvSpPr>
          <p:nvPr>
            <p:ph type="sldNum" sz="quarter" idx="12"/>
          </p:nvPr>
        </p:nvSpPr>
        <p:spPr/>
        <p:txBody>
          <a:bodyPr/>
          <a:lstStyle/>
          <a:p>
            <a:pPr>
              <a:defRPr/>
            </a:pPr>
            <a:fld id="{CFC9BE9E-C337-3A4B-8D15-FC5911754B54}" type="slidenum">
              <a:rPr lang="en-US"/>
              <a:pPr>
                <a:defRPr/>
              </a:pPr>
              <a:t>41</a:t>
            </a:fld>
            <a:endParaRPr lang="en-US"/>
          </a:p>
        </p:txBody>
      </p:sp>
    </p:spTree>
    <p:extLst>
      <p:ext uri="{BB962C8B-B14F-4D97-AF65-F5344CB8AC3E}">
        <p14:creationId xmlns:p14="http://schemas.microsoft.com/office/powerpoint/2010/main" val="23667632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a:latin typeface="Calibri" charset="0"/>
              </a:rPr>
              <a:t>The ego is where visibility occurs…</a:t>
            </a:r>
          </a:p>
        </p:txBody>
      </p:sp>
      <p:sp>
        <p:nvSpPr>
          <p:cNvPr id="19458" name="Content Placeholder 2"/>
          <p:cNvSpPr>
            <a:spLocks noGrp="1"/>
          </p:cNvSpPr>
          <p:nvPr>
            <p:ph idx="1"/>
          </p:nvPr>
        </p:nvSpPr>
        <p:spPr/>
        <p:txBody>
          <a:bodyPr/>
          <a:lstStyle/>
          <a:p>
            <a:pPr eaLnBrk="1" hangingPunct="1"/>
            <a:r>
              <a:rPr lang="en-US">
                <a:latin typeface="Calibri" charset="0"/>
              </a:rPr>
              <a:t>An impulses forces its way into consciousness and, for a time, instinctual impulse and reaction formation are visible within the ego side by side (p. 9)</a:t>
            </a:r>
          </a:p>
        </p:txBody>
      </p:sp>
      <p:sp>
        <p:nvSpPr>
          <p:cNvPr id="4" name="Slide Number Placeholder 3"/>
          <p:cNvSpPr>
            <a:spLocks noGrp="1"/>
          </p:cNvSpPr>
          <p:nvPr>
            <p:ph type="sldNum" sz="quarter" idx="12"/>
          </p:nvPr>
        </p:nvSpPr>
        <p:spPr/>
        <p:txBody>
          <a:bodyPr/>
          <a:lstStyle/>
          <a:p>
            <a:pPr>
              <a:defRPr/>
            </a:pPr>
            <a:fld id="{0FE8E847-DD02-4B40-B12A-3FC1813C7566}" type="slidenum">
              <a:rPr lang="en-US"/>
              <a:pPr>
                <a:defRPr/>
              </a:pPr>
              <a:t>42</a:t>
            </a:fld>
            <a:endParaRPr lang="en-US"/>
          </a:p>
        </p:txBody>
      </p:sp>
    </p:spTree>
    <p:extLst>
      <p:ext uri="{BB962C8B-B14F-4D97-AF65-F5344CB8AC3E}">
        <p14:creationId xmlns:p14="http://schemas.microsoft.com/office/powerpoint/2010/main" val="35388877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A new job for the analyst … investigate defense (resistance)</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ea typeface="+mn-ea"/>
                <a:cs typeface="+mn-cs"/>
              </a:rPr>
              <a:t>Hypnosis: puts the ego to sleep – obliterates the ego – causes symptom relief, but the “cure” does not last</a:t>
            </a:r>
          </a:p>
          <a:p>
            <a:pPr eaLnBrk="1" fontAlgn="auto" hangingPunct="1">
              <a:spcAft>
                <a:spcPts val="0"/>
              </a:spcAft>
              <a:buFont typeface="Arial" pitchFamily="34" charset="0"/>
              <a:buChar char="•"/>
              <a:defRPr/>
            </a:pPr>
            <a:r>
              <a:rPr lang="en-US" dirty="0">
                <a:ea typeface="+mn-ea"/>
                <a:cs typeface="+mn-cs"/>
              </a:rPr>
              <a:t>Free association: the fundamental rule – to say what comes into one’s head – this works to an extent – eventually the patient resists</a:t>
            </a:r>
          </a:p>
          <a:p>
            <a:pPr eaLnBrk="1" fontAlgn="auto" hangingPunct="1">
              <a:spcAft>
                <a:spcPts val="0"/>
              </a:spcAft>
              <a:buFont typeface="Arial" pitchFamily="34" charset="0"/>
              <a:buChar char="•"/>
              <a:defRPr/>
            </a:pPr>
            <a:r>
              <a:rPr lang="en-US" dirty="0">
                <a:ea typeface="+mn-ea"/>
                <a:cs typeface="+mn-cs"/>
              </a:rPr>
              <a:t>Defense mechanisms arise from resistance by the ego against the id – analysis progresses by inquiring into this (pp. 14-15)</a:t>
            </a:r>
          </a:p>
        </p:txBody>
      </p:sp>
      <p:sp>
        <p:nvSpPr>
          <p:cNvPr id="4" name="Slide Number Placeholder 3"/>
          <p:cNvSpPr>
            <a:spLocks noGrp="1"/>
          </p:cNvSpPr>
          <p:nvPr>
            <p:ph type="sldNum" sz="quarter" idx="12"/>
          </p:nvPr>
        </p:nvSpPr>
        <p:spPr/>
        <p:txBody>
          <a:bodyPr/>
          <a:lstStyle/>
          <a:p>
            <a:pPr>
              <a:defRPr/>
            </a:pPr>
            <a:fld id="{D69236E9-2262-9D4B-B63C-43D94530E704}" type="slidenum">
              <a:rPr lang="en-US"/>
              <a:pPr>
                <a:defRPr/>
              </a:pPr>
              <a:t>43</a:t>
            </a:fld>
            <a:endParaRPr lang="en-US"/>
          </a:p>
        </p:txBody>
      </p:sp>
    </p:spTree>
    <p:extLst>
      <p:ext uri="{BB962C8B-B14F-4D97-AF65-F5344CB8AC3E}">
        <p14:creationId xmlns:p14="http://schemas.microsoft.com/office/powerpoint/2010/main" val="34854683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a:latin typeface="Calibri" charset="0"/>
              </a:rPr>
              <a:t>Evidence of the unconscious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ea typeface="+mn-ea"/>
                <a:cs typeface="+mn-cs"/>
              </a:rPr>
              <a:t>Interpretation of dreams: interpretation of symbols: surface versus depth: translation</a:t>
            </a:r>
          </a:p>
          <a:p>
            <a:pPr eaLnBrk="1" fontAlgn="auto" hangingPunct="1">
              <a:spcAft>
                <a:spcPts val="0"/>
              </a:spcAft>
              <a:buFont typeface="Arial" pitchFamily="34" charset="0"/>
              <a:buChar char="•"/>
              <a:defRPr/>
            </a:pPr>
            <a:r>
              <a:rPr lang="en-US" dirty="0" err="1">
                <a:ea typeface="+mn-ea"/>
                <a:cs typeface="+mn-cs"/>
              </a:rPr>
              <a:t>Parapraxes</a:t>
            </a:r>
            <a:r>
              <a:rPr lang="en-US" dirty="0">
                <a:ea typeface="+mn-ea"/>
                <a:cs typeface="+mn-cs"/>
              </a:rPr>
              <a:t>: to accomplish something by failing – </a:t>
            </a:r>
            <a:r>
              <a:rPr lang="en-US" i="1" dirty="0" err="1">
                <a:ea typeface="+mn-ea"/>
                <a:cs typeface="+mn-cs"/>
              </a:rPr>
              <a:t>Fehlleistung</a:t>
            </a:r>
            <a:r>
              <a:rPr lang="en-US" dirty="0">
                <a:ea typeface="+mn-ea"/>
                <a:cs typeface="+mn-cs"/>
              </a:rPr>
              <a:t> – slip of the tongue, pen: “I toast the new chief’s </a:t>
            </a:r>
            <a:r>
              <a:rPr lang="en-US" strike="sngStrike" dirty="0">
                <a:ea typeface="+mn-ea"/>
                <a:cs typeface="+mn-cs"/>
              </a:rPr>
              <a:t>fame </a:t>
            </a:r>
            <a:r>
              <a:rPr lang="en-US" dirty="0">
                <a:ea typeface="+mn-ea"/>
                <a:cs typeface="+mn-cs"/>
              </a:rPr>
              <a:t>infamy” [oops]</a:t>
            </a:r>
          </a:p>
          <a:p>
            <a:pPr eaLnBrk="1" fontAlgn="auto" hangingPunct="1">
              <a:spcAft>
                <a:spcPts val="0"/>
              </a:spcAft>
              <a:buFont typeface="Arial" pitchFamily="34" charset="0"/>
              <a:buChar char="•"/>
              <a:defRPr/>
            </a:pPr>
            <a:r>
              <a:rPr lang="en-US" dirty="0">
                <a:ea typeface="+mn-ea"/>
                <a:cs typeface="+mn-cs"/>
              </a:rPr>
              <a:t>Evidence of the operation of an unconscious intention – it interferes with the conscious intention</a:t>
            </a:r>
          </a:p>
        </p:txBody>
      </p:sp>
      <p:sp>
        <p:nvSpPr>
          <p:cNvPr id="4" name="Slide Number Placeholder 3"/>
          <p:cNvSpPr>
            <a:spLocks noGrp="1"/>
          </p:cNvSpPr>
          <p:nvPr>
            <p:ph type="sldNum" sz="quarter" idx="12"/>
          </p:nvPr>
        </p:nvSpPr>
        <p:spPr/>
        <p:txBody>
          <a:bodyPr/>
          <a:lstStyle/>
          <a:p>
            <a:pPr>
              <a:defRPr/>
            </a:pPr>
            <a:fld id="{F19A20F0-FA31-1C45-BDDC-DE1B911F330E}" type="slidenum">
              <a:rPr lang="en-US"/>
              <a:pPr>
                <a:defRPr/>
              </a:pPr>
              <a:t>44</a:t>
            </a:fld>
            <a:endParaRPr lang="en-US"/>
          </a:p>
        </p:txBody>
      </p:sp>
    </p:spTree>
    <p:extLst>
      <p:ext uri="{BB962C8B-B14F-4D97-AF65-F5344CB8AC3E}">
        <p14:creationId xmlns:p14="http://schemas.microsoft.com/office/powerpoint/2010/main" val="32641322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a:latin typeface="Calibri" charset="0"/>
              </a:rPr>
              <a:t>Transference</a:t>
            </a:r>
          </a:p>
        </p:txBody>
      </p:sp>
      <p:sp>
        <p:nvSpPr>
          <p:cNvPr id="22530" name="Content Placeholder 2"/>
          <p:cNvSpPr>
            <a:spLocks noGrp="1"/>
          </p:cNvSpPr>
          <p:nvPr>
            <p:ph idx="1"/>
          </p:nvPr>
        </p:nvSpPr>
        <p:spPr/>
        <p:txBody>
          <a:bodyPr/>
          <a:lstStyle/>
          <a:p>
            <a:pPr eaLnBrk="1" hangingPunct="1"/>
            <a:r>
              <a:rPr lang="en-US">
                <a:latin typeface="Calibri" charset="0"/>
              </a:rPr>
              <a:t>By transference we mean all those impulses experienced by the patient in his relation with the analyst that are not newly created by the objective analytic situation but have their source in early object relations and are now merely revived under the influence of the repetition compulsion … these impulses are repetitions and not new creations … [p. 18]</a:t>
            </a:r>
          </a:p>
        </p:txBody>
      </p:sp>
      <p:sp>
        <p:nvSpPr>
          <p:cNvPr id="4" name="Slide Number Placeholder 3"/>
          <p:cNvSpPr>
            <a:spLocks noGrp="1"/>
          </p:cNvSpPr>
          <p:nvPr>
            <p:ph type="sldNum" sz="quarter" idx="12"/>
          </p:nvPr>
        </p:nvSpPr>
        <p:spPr/>
        <p:txBody>
          <a:bodyPr/>
          <a:lstStyle/>
          <a:p>
            <a:pPr>
              <a:defRPr/>
            </a:pPr>
            <a:fld id="{C1F75A12-1F29-D942-9CA0-37078ABC7C83}" type="slidenum">
              <a:rPr lang="en-US"/>
              <a:pPr>
                <a:defRPr/>
              </a:pPr>
              <a:t>45</a:t>
            </a:fld>
            <a:endParaRPr lang="en-US"/>
          </a:p>
        </p:txBody>
      </p:sp>
    </p:spTree>
    <p:extLst>
      <p:ext uri="{BB962C8B-B14F-4D97-AF65-F5344CB8AC3E}">
        <p14:creationId xmlns:p14="http://schemas.microsoft.com/office/powerpoint/2010/main" val="39431316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dirty="0"/>
              <a:t>Interrupt the autonomic thought – also called a “pathogenic thought”; take a look at the thought; and rewrite the thought</a:t>
            </a:r>
          </a:p>
          <a:p>
            <a:r>
              <a:rPr lang="en-US" sz="2800" dirty="0"/>
              <a:t>Shakespeare’s </a:t>
            </a:r>
            <a:r>
              <a:rPr lang="en-US" sz="2800" i="1" dirty="0"/>
              <a:t>Hamlet</a:t>
            </a:r>
            <a:r>
              <a:rPr lang="en-US" sz="2800" dirty="0"/>
              <a:t>: There’s nothing either good or bad but thinking makes it so</a:t>
            </a:r>
          </a:p>
          <a:p>
            <a:r>
              <a:rPr lang="en-US" sz="2800" dirty="0"/>
              <a:t>The stoic philosophy Epictetus: It is not so much our pains as our thoughts about our pains</a:t>
            </a:r>
          </a:p>
          <a:p>
            <a:endParaRPr lang="en-US" dirty="0"/>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46</a:t>
            </a:fld>
            <a:endParaRPr lang="en-US"/>
          </a:p>
        </p:txBody>
      </p:sp>
      <p:sp>
        <p:nvSpPr>
          <p:cNvPr id="5" name="Title 4"/>
          <p:cNvSpPr>
            <a:spLocks noGrp="1"/>
          </p:cNvSpPr>
          <p:nvPr>
            <p:ph type="title"/>
          </p:nvPr>
        </p:nvSpPr>
        <p:spPr/>
        <p:txBody>
          <a:bodyPr>
            <a:normAutofit fontScale="90000"/>
          </a:bodyPr>
          <a:lstStyle/>
          <a:p>
            <a:r>
              <a:rPr lang="en-US" dirty="0"/>
              <a:t>Cognitive Behavioral Therapy in one sentence mantra</a:t>
            </a:r>
          </a:p>
        </p:txBody>
      </p:sp>
    </p:spTree>
    <p:extLst>
      <p:ext uri="{BB962C8B-B14F-4D97-AF65-F5344CB8AC3E}">
        <p14:creationId xmlns:p14="http://schemas.microsoft.com/office/powerpoint/2010/main" val="148954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47</a:t>
            </a:fld>
            <a:endParaRPr lang="en-US"/>
          </a:p>
        </p:txBody>
      </p:sp>
      <p:sp>
        <p:nvSpPr>
          <p:cNvPr id="5" name="Title 4"/>
          <p:cNvSpPr>
            <a:spLocks noGrp="1"/>
          </p:cNvSpPr>
          <p:nvPr>
            <p:ph type="title"/>
          </p:nvPr>
        </p:nvSpPr>
        <p:spPr/>
        <p:txBody>
          <a:bodyPr/>
          <a:lstStyle/>
          <a:p>
            <a:r>
              <a:rPr lang="en-US" dirty="0"/>
              <a:t>Coping Cat and </a:t>
            </a:r>
            <a:r>
              <a:rPr lang="en-US" dirty="0" err="1"/>
              <a:t>Fraidy</a:t>
            </a:r>
            <a:r>
              <a:rPr lang="en-US" dirty="0"/>
              <a:t> Cat</a:t>
            </a:r>
          </a:p>
        </p:txBody>
      </p:sp>
      <p:pic>
        <p:nvPicPr>
          <p:cNvPr id="6" name="Picture 5" descr="CopingCatCarto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390" y="1362116"/>
            <a:ext cx="7671316" cy="5110698"/>
          </a:xfrm>
          <a:prstGeom prst="rect">
            <a:avLst/>
          </a:prstGeom>
        </p:spPr>
      </p:pic>
    </p:spTree>
    <p:extLst>
      <p:ext uri="{BB962C8B-B14F-4D97-AF65-F5344CB8AC3E}">
        <p14:creationId xmlns:p14="http://schemas.microsoft.com/office/powerpoint/2010/main" val="6713307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a:xfrm>
            <a:off x="3379967" y="5923139"/>
            <a:ext cx="1161826" cy="365125"/>
          </a:xfrm>
        </p:spPr>
        <p:txBody>
          <a:bodyPr/>
          <a:lstStyle/>
          <a:p>
            <a:fld id="{687D7A59-36E2-48B9-B146-C1E59501F63F}" type="slidenum">
              <a:rPr lang="en-US" smtClean="0"/>
              <a:pPr/>
              <a:t>48</a:t>
            </a:fld>
            <a:endParaRPr lang="en-US"/>
          </a:p>
        </p:txBody>
      </p:sp>
      <p:sp>
        <p:nvSpPr>
          <p:cNvPr id="5" name="Title 4"/>
          <p:cNvSpPr>
            <a:spLocks noGrp="1"/>
          </p:cNvSpPr>
          <p:nvPr>
            <p:ph type="title"/>
          </p:nvPr>
        </p:nvSpPr>
        <p:spPr>
          <a:xfrm>
            <a:off x="345198" y="79756"/>
            <a:ext cx="8229600" cy="1252728"/>
          </a:xfrm>
        </p:spPr>
        <p:txBody>
          <a:bodyPr/>
          <a:lstStyle/>
          <a:p>
            <a:r>
              <a:rPr lang="en-US" dirty="0"/>
              <a:t>High level over view</a:t>
            </a:r>
          </a:p>
        </p:txBody>
      </p:sp>
      <p:sp>
        <p:nvSpPr>
          <p:cNvPr id="6" name="Connector 5"/>
          <p:cNvSpPr/>
          <p:nvPr/>
        </p:nvSpPr>
        <p:spPr>
          <a:xfrm>
            <a:off x="1077979" y="1997076"/>
            <a:ext cx="2006600" cy="977900"/>
          </a:xfrm>
          <a:prstGeom prst="flowChartConnector">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Connector 6"/>
          <p:cNvSpPr/>
          <p:nvPr/>
        </p:nvSpPr>
        <p:spPr>
          <a:xfrm>
            <a:off x="4316479" y="2085976"/>
            <a:ext cx="2006600" cy="977900"/>
          </a:xfrm>
          <a:prstGeom prst="flowChartConnector">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Connector 7"/>
          <p:cNvSpPr/>
          <p:nvPr/>
        </p:nvSpPr>
        <p:spPr>
          <a:xfrm>
            <a:off x="2535193" y="3317876"/>
            <a:ext cx="2006600" cy="977900"/>
          </a:xfrm>
          <a:prstGeom prst="flowChartConnector">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386121" y="2262288"/>
            <a:ext cx="1433505" cy="738664"/>
          </a:xfrm>
          <a:prstGeom prst="rect">
            <a:avLst/>
          </a:prstGeom>
          <a:noFill/>
        </p:spPr>
        <p:txBody>
          <a:bodyPr wrap="none" rtlCol="0">
            <a:spAutoFit/>
          </a:bodyPr>
          <a:lstStyle/>
          <a:p>
            <a:pPr algn="ctr"/>
            <a:r>
              <a:rPr lang="en-US" sz="2400" b="1" dirty="0"/>
              <a:t>Thoughts</a:t>
            </a:r>
          </a:p>
          <a:p>
            <a:pPr algn="ctr"/>
            <a:endParaRPr lang="en-US" dirty="0"/>
          </a:p>
        </p:txBody>
      </p:sp>
      <p:sp>
        <p:nvSpPr>
          <p:cNvPr id="10" name="TextBox 9"/>
          <p:cNvSpPr txBox="1"/>
          <p:nvPr/>
        </p:nvSpPr>
        <p:spPr>
          <a:xfrm>
            <a:off x="4811779" y="2320410"/>
            <a:ext cx="1493468" cy="461665"/>
          </a:xfrm>
          <a:prstGeom prst="rect">
            <a:avLst/>
          </a:prstGeom>
          <a:noFill/>
        </p:spPr>
        <p:txBody>
          <a:bodyPr wrap="none" rtlCol="0">
            <a:spAutoFit/>
          </a:bodyPr>
          <a:lstStyle/>
          <a:p>
            <a:r>
              <a:rPr lang="en-US" sz="2400" b="1" dirty="0"/>
              <a:t>Behaviors</a:t>
            </a:r>
          </a:p>
        </p:txBody>
      </p:sp>
      <p:sp>
        <p:nvSpPr>
          <p:cNvPr id="12" name="TextBox 11"/>
          <p:cNvSpPr txBox="1"/>
          <p:nvPr/>
        </p:nvSpPr>
        <p:spPr>
          <a:xfrm>
            <a:off x="3084579" y="3577710"/>
            <a:ext cx="1082348" cy="461665"/>
          </a:xfrm>
          <a:prstGeom prst="rect">
            <a:avLst/>
          </a:prstGeom>
          <a:noFill/>
        </p:spPr>
        <p:txBody>
          <a:bodyPr wrap="none" rtlCol="0">
            <a:spAutoFit/>
          </a:bodyPr>
          <a:lstStyle/>
          <a:p>
            <a:r>
              <a:rPr lang="en-US" sz="2400" b="1" dirty="0"/>
              <a:t>Beliefs</a:t>
            </a:r>
          </a:p>
        </p:txBody>
      </p:sp>
      <p:cxnSp>
        <p:nvCxnSpPr>
          <p:cNvPr id="14" name="Straight Arrow Connector 13"/>
          <p:cNvCxnSpPr/>
          <p:nvPr/>
        </p:nvCxnSpPr>
        <p:spPr>
          <a:xfrm>
            <a:off x="3369208" y="2600842"/>
            <a:ext cx="693271"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2535193" y="3063876"/>
            <a:ext cx="244586" cy="2540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4316479" y="3063876"/>
            <a:ext cx="225314" cy="2540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9" name="Isosceles Triangle 18"/>
          <p:cNvSpPr/>
          <p:nvPr/>
        </p:nvSpPr>
        <p:spPr>
          <a:xfrm>
            <a:off x="1497078" y="4473576"/>
            <a:ext cx="1262529" cy="800100"/>
          </a:xfrm>
          <a:prstGeom prst="triangl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Isosceles Triangle 19"/>
          <p:cNvSpPr/>
          <p:nvPr/>
        </p:nvSpPr>
        <p:spPr>
          <a:xfrm>
            <a:off x="2939650" y="4473576"/>
            <a:ext cx="1262529" cy="800100"/>
          </a:xfrm>
          <a:prstGeom prst="triangl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Isosceles Triangle 20"/>
          <p:cNvSpPr/>
          <p:nvPr/>
        </p:nvSpPr>
        <p:spPr>
          <a:xfrm>
            <a:off x="4450950" y="4473576"/>
            <a:ext cx="1262529" cy="800100"/>
          </a:xfrm>
          <a:prstGeom prst="triangl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658823" y="5483910"/>
            <a:ext cx="8250163" cy="1200329"/>
          </a:xfrm>
          <a:prstGeom prst="rect">
            <a:avLst/>
          </a:prstGeom>
          <a:noFill/>
        </p:spPr>
        <p:txBody>
          <a:bodyPr wrap="none" rtlCol="0">
            <a:spAutoFit/>
          </a:bodyPr>
          <a:lstStyle/>
          <a:p>
            <a:r>
              <a:rPr lang="en-US" b="1" dirty="0"/>
              <a:t>Core Beliefs       Rules for Life       Schemas / Scripts (automatic habits and reaction)</a:t>
            </a:r>
          </a:p>
          <a:p>
            <a:r>
              <a:rPr lang="en-US" dirty="0"/>
              <a:t>[“Not smart enough” “Born under a bad sign” “React/triggered by X” “If I am not </a:t>
            </a:r>
          </a:p>
          <a:p>
            <a:r>
              <a:rPr lang="en-US" dirty="0"/>
              <a:t>perfect, then I am a complete failure” “You can’t trust women [men]” </a:t>
            </a:r>
          </a:p>
          <a:p>
            <a:endParaRPr lang="en-US" dirty="0"/>
          </a:p>
        </p:txBody>
      </p:sp>
      <p:sp>
        <p:nvSpPr>
          <p:cNvPr id="23" name="TextBox 22"/>
          <p:cNvSpPr txBox="1"/>
          <p:nvPr/>
        </p:nvSpPr>
        <p:spPr>
          <a:xfrm>
            <a:off x="5713478" y="3577710"/>
            <a:ext cx="3334819" cy="1292662"/>
          </a:xfrm>
          <a:prstGeom prst="rect">
            <a:avLst/>
          </a:prstGeom>
          <a:noFill/>
        </p:spPr>
        <p:txBody>
          <a:bodyPr wrap="square" rtlCol="0">
            <a:spAutoFit/>
          </a:bodyPr>
          <a:lstStyle/>
          <a:p>
            <a:r>
              <a:rPr lang="en-US" sz="2400" dirty="0"/>
              <a:t>Cognitive habits of mind </a:t>
            </a:r>
            <a:r>
              <a:rPr lang="en-US" dirty="0"/>
              <a:t>(distortions) – </a:t>
            </a:r>
            <a:r>
              <a:rPr lang="en-US" dirty="0" err="1"/>
              <a:t>e.g</a:t>
            </a:r>
            <a:r>
              <a:rPr lang="en-US" dirty="0"/>
              <a:t>, </a:t>
            </a:r>
            <a:r>
              <a:rPr lang="en-US" dirty="0" err="1"/>
              <a:t>Shoulds</a:t>
            </a:r>
            <a:r>
              <a:rPr lang="en-US" dirty="0"/>
              <a:t>,</a:t>
            </a:r>
          </a:p>
          <a:p>
            <a:r>
              <a:rPr lang="en-US" dirty="0"/>
              <a:t>personalization,  Over-generalization, and many more</a:t>
            </a:r>
          </a:p>
        </p:txBody>
      </p:sp>
      <p:cxnSp>
        <p:nvCxnSpPr>
          <p:cNvPr id="25" name="Straight Arrow Connector 24"/>
          <p:cNvCxnSpPr/>
          <p:nvPr/>
        </p:nvCxnSpPr>
        <p:spPr>
          <a:xfrm flipV="1">
            <a:off x="2286000" y="4295776"/>
            <a:ext cx="249193" cy="177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H="1" flipV="1">
            <a:off x="4450950" y="4224041"/>
            <a:ext cx="360829" cy="2495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flipV="1">
            <a:off x="3568700" y="4295776"/>
            <a:ext cx="25400" cy="177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4541793" y="3771900"/>
            <a:ext cx="117168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1316831" y="6211669"/>
            <a:ext cx="7592155" cy="646331"/>
          </a:xfrm>
          <a:prstGeom prst="rect">
            <a:avLst/>
          </a:prstGeom>
          <a:noFill/>
        </p:spPr>
        <p:txBody>
          <a:bodyPr wrap="none" rtlCol="0">
            <a:spAutoFit/>
          </a:bodyPr>
          <a:lstStyle/>
          <a:p>
            <a:endParaRPr lang="en-US" dirty="0"/>
          </a:p>
          <a:p>
            <a:r>
              <a:rPr lang="en-US" dirty="0"/>
              <a:t>Worksheet: http://</a:t>
            </a:r>
            <a:r>
              <a:rPr lang="en-US" dirty="0" err="1"/>
              <a:t>psychologytools.com</a:t>
            </a:r>
            <a:r>
              <a:rPr lang="en-US" dirty="0"/>
              <a:t>/download-therapy-</a:t>
            </a:r>
            <a:r>
              <a:rPr lang="en-US" dirty="0" err="1"/>
              <a:t>worksheets.html</a:t>
            </a:r>
            <a:endParaRPr lang="en-US" dirty="0"/>
          </a:p>
        </p:txBody>
      </p:sp>
    </p:spTree>
    <p:extLst>
      <p:ext uri="{BB962C8B-B14F-4D97-AF65-F5344CB8AC3E}">
        <p14:creationId xmlns:p14="http://schemas.microsoft.com/office/powerpoint/2010/main" val="4380227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For example:</a:t>
            </a:r>
          </a:p>
          <a:p>
            <a:r>
              <a:rPr lang="en-US" dirty="0"/>
              <a:t>If I do something wrong, I always get caught [or I can get away with it]; nice guys finish last; born under a bad sign; if I am not perfect, I am a complete failure</a:t>
            </a:r>
          </a:p>
          <a:p>
            <a:r>
              <a:rPr lang="en-US" dirty="0"/>
              <a:t>The game of life is rigged; the fix is in; it’s not what you know, it’s who you know</a:t>
            </a:r>
          </a:p>
          <a:p>
            <a:r>
              <a:rPr lang="en-US" dirty="0"/>
              <a:t>All the good ones are already taken; if I do not say “yes,” others will not like me; if I say “yes,” others will take advantage of me</a:t>
            </a:r>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49</a:t>
            </a:fld>
            <a:endParaRPr lang="en-US"/>
          </a:p>
        </p:txBody>
      </p:sp>
      <p:sp>
        <p:nvSpPr>
          <p:cNvPr id="5" name="Title 4"/>
          <p:cNvSpPr>
            <a:spLocks noGrp="1"/>
          </p:cNvSpPr>
          <p:nvPr>
            <p:ph type="title"/>
          </p:nvPr>
        </p:nvSpPr>
        <p:spPr/>
        <p:txBody>
          <a:bodyPr>
            <a:normAutofit fontScale="90000"/>
          </a:bodyPr>
          <a:lstStyle/>
          <a:p>
            <a:r>
              <a:rPr lang="en-US" dirty="0"/>
              <a:t>Core beliefs or schemas about the self, the world, others [?]</a:t>
            </a:r>
          </a:p>
        </p:txBody>
      </p:sp>
    </p:spTree>
    <p:extLst>
      <p:ext uri="{BB962C8B-B14F-4D97-AF65-F5344CB8AC3E}">
        <p14:creationId xmlns:p14="http://schemas.microsoft.com/office/powerpoint/2010/main" val="9728136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44700"/>
            <a:ext cx="8229600" cy="4457700"/>
          </a:xfrm>
        </p:spPr>
        <p:txBody>
          <a:bodyPr>
            <a:normAutofit lnSpcReduction="10000"/>
          </a:bodyPr>
          <a:lstStyle/>
          <a:p>
            <a:pPr marL="0" indent="0">
              <a:buNone/>
            </a:pPr>
            <a:endParaRPr lang="en-US" dirty="0"/>
          </a:p>
          <a:p>
            <a:r>
              <a:rPr lang="en-US" b="1" dirty="0"/>
              <a:t>All or Nothing Thinking:</a:t>
            </a:r>
            <a:endParaRPr lang="en-US" dirty="0"/>
          </a:p>
          <a:p>
            <a:r>
              <a:rPr lang="en-US" dirty="0"/>
              <a:t>You think of things in “black-or-white” or rigid categories. If something is less than perfect, you see it as a total failure.</a:t>
            </a:r>
          </a:p>
          <a:p>
            <a:r>
              <a:rPr lang="en-US" dirty="0"/>
              <a:t>e.g. You get nine A’s and one B on your report card. You believe this a terrible report card.</a:t>
            </a:r>
          </a:p>
          <a:p>
            <a:r>
              <a:rPr lang="en-US" b="1" dirty="0"/>
              <a:t>Over Generalizing:</a:t>
            </a:r>
            <a:endParaRPr lang="en-US" dirty="0"/>
          </a:p>
          <a:p>
            <a:r>
              <a:rPr lang="en-US" dirty="0"/>
              <a:t>You think of a single negative event as a never-ending pattern.</a:t>
            </a:r>
          </a:p>
          <a:p>
            <a:r>
              <a:rPr lang="en-US" dirty="0"/>
              <a:t>e.g. You stumble on your way into work and believe you are a clumsy, stupid loser.</a:t>
            </a:r>
          </a:p>
        </p:txBody>
      </p:sp>
      <p:sp>
        <p:nvSpPr>
          <p:cNvPr id="3" name="Title 2"/>
          <p:cNvSpPr>
            <a:spLocks noGrp="1"/>
          </p:cNvSpPr>
          <p:nvPr>
            <p:ph type="title"/>
          </p:nvPr>
        </p:nvSpPr>
        <p:spPr>
          <a:xfrm>
            <a:off x="558800" y="782828"/>
            <a:ext cx="8229600" cy="1252728"/>
          </a:xfrm>
        </p:spPr>
        <p:txBody>
          <a:bodyPr>
            <a:normAutofit fontScale="90000"/>
          </a:bodyPr>
          <a:lstStyle/>
          <a:p>
            <a:r>
              <a:rPr lang="en-US" b="1" dirty="0"/>
              <a:t>Classic Cognitive Conditional Assumptions / Habits of Mind [distortions] </a:t>
            </a:r>
            <a:br>
              <a:rPr lang="en-US" b="1" dirty="0"/>
            </a:br>
            <a:endParaRPr lang="en-US" dirty="0"/>
          </a:p>
        </p:txBody>
      </p:sp>
      <p:sp>
        <p:nvSpPr>
          <p:cNvPr id="4" name="Footer Placeholder 3"/>
          <p:cNvSpPr>
            <a:spLocks noGrp="1"/>
          </p:cNvSpPr>
          <p:nvPr>
            <p:ph type="ftr" sz="quarter" idx="11"/>
          </p:nvPr>
        </p:nvSpPr>
        <p:spPr/>
        <p:txBody>
          <a:bodyPr/>
          <a:lstStyle/>
          <a:p>
            <a:r>
              <a:rPr lang="en-US"/>
              <a:t>(c) Lou Agosta, PhD / LAgosta@UChicago.edu / 773-203-0269</a:t>
            </a:r>
          </a:p>
        </p:txBody>
      </p:sp>
      <p:sp>
        <p:nvSpPr>
          <p:cNvPr id="5" name="Slide Number Placeholder 4"/>
          <p:cNvSpPr>
            <a:spLocks noGrp="1"/>
          </p:cNvSpPr>
          <p:nvPr>
            <p:ph type="sldNum" sz="quarter" idx="12"/>
          </p:nvPr>
        </p:nvSpPr>
        <p:spPr/>
        <p:txBody>
          <a:bodyPr/>
          <a:lstStyle/>
          <a:p>
            <a:fld id="{687D7A59-36E2-48B9-B146-C1E59501F63F}" type="slidenum">
              <a:rPr lang="en-US" smtClean="0"/>
              <a:pPr/>
              <a:t>50</a:t>
            </a:fld>
            <a:endParaRPr lang="en-US"/>
          </a:p>
        </p:txBody>
      </p:sp>
    </p:spTree>
    <p:extLst>
      <p:ext uri="{BB962C8B-B14F-4D97-AF65-F5344CB8AC3E}">
        <p14:creationId xmlns:p14="http://schemas.microsoft.com/office/powerpoint/2010/main" val="7862122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t>Mental Filtering:</a:t>
            </a:r>
            <a:endParaRPr lang="en-US" dirty="0"/>
          </a:p>
          <a:p>
            <a:r>
              <a:rPr lang="en-US" dirty="0"/>
              <a:t>You dwell on a single negative detail, and ignore moderate or positive things that may occur. </a:t>
            </a:r>
          </a:p>
          <a:p>
            <a:r>
              <a:rPr lang="en-US" dirty="0"/>
              <a:t>e.g. You mispronounce one word in a speech, yet you receive many unsolicited praises from your colleagues for the same speech. You ignore the praise and view it as a total failure.</a:t>
            </a:r>
          </a:p>
          <a:p>
            <a:endParaRPr lang="en-US" dirty="0"/>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51</a:t>
            </a:fld>
            <a:endParaRPr lang="en-US"/>
          </a:p>
        </p:txBody>
      </p:sp>
      <p:sp>
        <p:nvSpPr>
          <p:cNvPr id="5" name="Title 4"/>
          <p:cNvSpPr>
            <a:spLocks noGrp="1"/>
          </p:cNvSpPr>
          <p:nvPr>
            <p:ph type="title"/>
          </p:nvPr>
        </p:nvSpPr>
        <p:spPr>
          <a:xfrm>
            <a:off x="1038114" y="490728"/>
            <a:ext cx="8229600" cy="1252728"/>
          </a:xfrm>
        </p:spPr>
        <p:txBody>
          <a:bodyPr>
            <a:normAutofit fontScale="90000"/>
          </a:bodyPr>
          <a:lstStyle/>
          <a:p>
            <a:r>
              <a:rPr lang="en-US" b="1" dirty="0"/>
              <a:t>Classic Cognitive Conditional Assumptions / Habits of Mind [distortions] </a:t>
            </a:r>
            <a:endParaRPr lang="en-US" dirty="0"/>
          </a:p>
        </p:txBody>
      </p:sp>
    </p:spTree>
    <p:extLst>
      <p:ext uri="{BB962C8B-B14F-4D97-AF65-F5344CB8AC3E}">
        <p14:creationId xmlns:p14="http://schemas.microsoft.com/office/powerpoint/2010/main" val="11169514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0173" y="1950250"/>
            <a:ext cx="7630227" cy="4175913"/>
          </a:xfrm>
        </p:spPr>
        <p:txBody>
          <a:bodyPr>
            <a:normAutofit/>
          </a:bodyPr>
          <a:lstStyle/>
          <a:p>
            <a:r>
              <a:rPr lang="en-US" b="1" dirty="0"/>
              <a:t>Disqualifying the Positive:</a:t>
            </a:r>
            <a:endParaRPr lang="en-US" dirty="0"/>
          </a:p>
          <a:p>
            <a:r>
              <a:rPr lang="en-US" dirty="0"/>
              <a:t>You reject positive experiences, …“they don’t count”. You maintain a negative view in spite of contradictory evidence.</a:t>
            </a:r>
          </a:p>
          <a:p>
            <a:r>
              <a:rPr lang="en-US" dirty="0"/>
              <a:t>e.g. Several colleagues ask you for tips on delivering good speeches, telling you they want to emulate your excellent public speaking ability. You still believe that your shortcomings outweigh your abilities, and distrust your colleagues’ motives for asking you for help.</a:t>
            </a:r>
          </a:p>
          <a:p>
            <a:endParaRPr lang="en-US" b="1" dirty="0" err="1"/>
          </a:p>
        </p:txBody>
      </p:sp>
      <p:sp>
        <p:nvSpPr>
          <p:cNvPr id="3" name="Title 2"/>
          <p:cNvSpPr>
            <a:spLocks noGrp="1"/>
          </p:cNvSpPr>
          <p:nvPr>
            <p:ph type="title"/>
          </p:nvPr>
        </p:nvSpPr>
        <p:spPr/>
        <p:txBody>
          <a:bodyPr>
            <a:normAutofit fontScale="90000"/>
          </a:bodyPr>
          <a:lstStyle/>
          <a:p>
            <a:r>
              <a:rPr lang="en-US" b="1" dirty="0"/>
              <a:t>Classic Cognitive Distortions or Assumptions </a:t>
            </a:r>
            <a:br>
              <a:rPr lang="en-US" b="1" dirty="0"/>
            </a:br>
            <a:endParaRPr lang="en-US" dirty="0"/>
          </a:p>
        </p:txBody>
      </p:sp>
      <p:sp>
        <p:nvSpPr>
          <p:cNvPr id="4" name="Footer Placeholder 3"/>
          <p:cNvSpPr>
            <a:spLocks noGrp="1"/>
          </p:cNvSpPr>
          <p:nvPr>
            <p:ph type="ftr" sz="quarter" idx="11"/>
          </p:nvPr>
        </p:nvSpPr>
        <p:spPr/>
        <p:txBody>
          <a:bodyPr/>
          <a:lstStyle/>
          <a:p>
            <a:r>
              <a:rPr lang="en-US"/>
              <a:t>(c) Lou Agosta, PhD / LAgosta@UChicago.edu / 773-203-0269</a:t>
            </a:r>
          </a:p>
        </p:txBody>
      </p:sp>
      <p:sp>
        <p:nvSpPr>
          <p:cNvPr id="5" name="Slide Number Placeholder 4"/>
          <p:cNvSpPr>
            <a:spLocks noGrp="1"/>
          </p:cNvSpPr>
          <p:nvPr>
            <p:ph type="sldNum" sz="quarter" idx="12"/>
          </p:nvPr>
        </p:nvSpPr>
        <p:spPr/>
        <p:txBody>
          <a:bodyPr/>
          <a:lstStyle/>
          <a:p>
            <a:fld id="{687D7A59-36E2-48B9-B146-C1E59501F63F}" type="slidenum">
              <a:rPr lang="en-US" smtClean="0"/>
              <a:pPr/>
              <a:t>52</a:t>
            </a:fld>
            <a:endParaRPr lang="en-US"/>
          </a:p>
        </p:txBody>
      </p:sp>
    </p:spTree>
    <p:extLst>
      <p:ext uri="{BB962C8B-B14F-4D97-AF65-F5344CB8AC3E}">
        <p14:creationId xmlns:p14="http://schemas.microsoft.com/office/powerpoint/2010/main" val="27573612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6900" y="2235200"/>
            <a:ext cx="8089899" cy="4127500"/>
          </a:xfrm>
        </p:spPr>
        <p:txBody>
          <a:bodyPr>
            <a:normAutofit fontScale="92500" lnSpcReduction="20000"/>
          </a:bodyPr>
          <a:lstStyle/>
          <a:p>
            <a:r>
              <a:rPr lang="en-US" b="1" dirty="0"/>
              <a:t>Mind Reading:</a:t>
            </a:r>
            <a:endParaRPr lang="en-US" dirty="0"/>
          </a:p>
          <a:p>
            <a:r>
              <a:rPr lang="en-US" dirty="0"/>
              <a:t>You arbitrarily conclude that someone is reacting negatively to you, and don’t bother to check this out with them.</a:t>
            </a:r>
          </a:p>
          <a:p>
            <a:r>
              <a:rPr lang="en-US" dirty="0"/>
              <a:t>e.g. A party guest is looking elsewhere as you are talking to her. You assume she is bored and wants to get away from you, so you leave. (Another friend later tells you that the party guest was hoping to exchange phone numbers with you, liked you very much and wonders why you left so abruptly).</a:t>
            </a:r>
          </a:p>
          <a:p>
            <a:r>
              <a:rPr lang="en-US" b="1" dirty="0"/>
              <a:t>Fortune Telling:</a:t>
            </a:r>
            <a:endParaRPr lang="en-US" dirty="0"/>
          </a:p>
          <a:p>
            <a:r>
              <a:rPr lang="en-US" dirty="0"/>
              <a:t>You anticipate that things will turn out badly, and feel convinced that your prediction is a fact.</a:t>
            </a:r>
          </a:p>
          <a:p>
            <a:r>
              <a:rPr lang="en-US" dirty="0"/>
              <a:t>e.g. You turn down a party invitation, convinced that no one would be interested in talking to you anyway.</a:t>
            </a:r>
          </a:p>
          <a:p>
            <a:endParaRPr lang="en-US" dirty="0"/>
          </a:p>
        </p:txBody>
      </p:sp>
      <p:sp>
        <p:nvSpPr>
          <p:cNvPr id="3" name="Title 2"/>
          <p:cNvSpPr>
            <a:spLocks noGrp="1"/>
          </p:cNvSpPr>
          <p:nvPr>
            <p:ph type="title"/>
          </p:nvPr>
        </p:nvSpPr>
        <p:spPr>
          <a:xfrm>
            <a:off x="457200" y="503428"/>
            <a:ext cx="8229600" cy="1252728"/>
          </a:xfrm>
        </p:spPr>
        <p:txBody>
          <a:bodyPr>
            <a:normAutofit fontScale="90000"/>
          </a:bodyPr>
          <a:lstStyle/>
          <a:p>
            <a:r>
              <a:rPr lang="en-US" b="1" dirty="0"/>
              <a:t>Classic Cognitive Distortions or Condition Assumptions (habits of mind)</a:t>
            </a:r>
            <a:endParaRPr lang="en-US" dirty="0"/>
          </a:p>
        </p:txBody>
      </p:sp>
      <p:sp>
        <p:nvSpPr>
          <p:cNvPr id="4" name="Footer Placeholder 3"/>
          <p:cNvSpPr>
            <a:spLocks noGrp="1"/>
          </p:cNvSpPr>
          <p:nvPr>
            <p:ph type="ftr" sz="quarter" idx="11"/>
          </p:nvPr>
        </p:nvSpPr>
        <p:spPr/>
        <p:txBody>
          <a:bodyPr/>
          <a:lstStyle/>
          <a:p>
            <a:r>
              <a:rPr lang="en-US"/>
              <a:t>(c) Lou Agosta, PhD / LAgosta@UChicago.edu / 773-203-0269</a:t>
            </a:r>
          </a:p>
        </p:txBody>
      </p:sp>
      <p:sp>
        <p:nvSpPr>
          <p:cNvPr id="5" name="Slide Number Placeholder 4"/>
          <p:cNvSpPr>
            <a:spLocks noGrp="1"/>
          </p:cNvSpPr>
          <p:nvPr>
            <p:ph type="sldNum" sz="quarter" idx="12"/>
          </p:nvPr>
        </p:nvSpPr>
        <p:spPr/>
        <p:txBody>
          <a:bodyPr/>
          <a:lstStyle/>
          <a:p>
            <a:fld id="{687D7A59-36E2-48B9-B146-C1E59501F63F}" type="slidenum">
              <a:rPr lang="en-US" smtClean="0"/>
              <a:pPr/>
              <a:t>53</a:t>
            </a:fld>
            <a:endParaRPr lang="en-US"/>
          </a:p>
        </p:txBody>
      </p:sp>
    </p:spTree>
    <p:extLst>
      <p:ext uri="{BB962C8B-B14F-4D97-AF65-F5344CB8AC3E}">
        <p14:creationId xmlns:p14="http://schemas.microsoft.com/office/powerpoint/2010/main" val="5128343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11400"/>
            <a:ext cx="8318499" cy="4178300"/>
          </a:xfrm>
        </p:spPr>
        <p:txBody>
          <a:bodyPr>
            <a:normAutofit/>
          </a:bodyPr>
          <a:lstStyle/>
          <a:p>
            <a:r>
              <a:rPr lang="en-US" b="1" dirty="0"/>
              <a:t>Magnifying or Minimizing:</a:t>
            </a:r>
            <a:endParaRPr lang="en-US" dirty="0"/>
          </a:p>
          <a:p>
            <a:r>
              <a:rPr lang="en-US" dirty="0"/>
              <a:t>You exaggerate the importance of certain things (such as your mistakes or other’s successes) and minimize other things (such as your own desirable qualities or other’s imperfections).</a:t>
            </a:r>
          </a:p>
          <a:p>
            <a:r>
              <a:rPr lang="en-US" b="1" dirty="0"/>
              <a:t>Emotional Reasoning:</a:t>
            </a:r>
            <a:endParaRPr lang="en-US" dirty="0"/>
          </a:p>
          <a:p>
            <a:r>
              <a:rPr lang="en-US" dirty="0"/>
              <a:t>You assume that the way you feel reflects the way things are.</a:t>
            </a:r>
          </a:p>
          <a:p>
            <a:r>
              <a:rPr lang="en-US" dirty="0"/>
              <a:t>e.g. You feel inadequate and fatigued, and assume that things are useless and require too much effort.</a:t>
            </a:r>
          </a:p>
          <a:p>
            <a:endParaRPr lang="en-US" dirty="0"/>
          </a:p>
        </p:txBody>
      </p:sp>
      <p:sp>
        <p:nvSpPr>
          <p:cNvPr id="3" name="Title 2"/>
          <p:cNvSpPr>
            <a:spLocks noGrp="1"/>
          </p:cNvSpPr>
          <p:nvPr>
            <p:ph type="title"/>
          </p:nvPr>
        </p:nvSpPr>
        <p:spPr/>
        <p:txBody>
          <a:bodyPr>
            <a:normAutofit fontScale="90000"/>
          </a:bodyPr>
          <a:lstStyle/>
          <a:p>
            <a:r>
              <a:rPr lang="en-US" b="1" dirty="0"/>
              <a:t>Classic Cognitive Distortions or Assumptions </a:t>
            </a:r>
            <a:endParaRPr lang="en-US" dirty="0"/>
          </a:p>
        </p:txBody>
      </p:sp>
      <p:sp>
        <p:nvSpPr>
          <p:cNvPr id="4" name="Footer Placeholder 3"/>
          <p:cNvSpPr>
            <a:spLocks noGrp="1"/>
          </p:cNvSpPr>
          <p:nvPr>
            <p:ph type="ftr" sz="quarter" idx="11"/>
          </p:nvPr>
        </p:nvSpPr>
        <p:spPr/>
        <p:txBody>
          <a:bodyPr/>
          <a:lstStyle/>
          <a:p>
            <a:r>
              <a:rPr lang="en-US"/>
              <a:t>(c) Lou Agosta, PhD / LAgosta@UChicago.edu / 773-203-0269</a:t>
            </a:r>
          </a:p>
        </p:txBody>
      </p:sp>
      <p:sp>
        <p:nvSpPr>
          <p:cNvPr id="5" name="Slide Number Placeholder 4"/>
          <p:cNvSpPr>
            <a:spLocks noGrp="1"/>
          </p:cNvSpPr>
          <p:nvPr>
            <p:ph type="sldNum" sz="quarter" idx="12"/>
          </p:nvPr>
        </p:nvSpPr>
        <p:spPr/>
        <p:txBody>
          <a:bodyPr/>
          <a:lstStyle/>
          <a:p>
            <a:fld id="{687D7A59-36E2-48B9-B146-C1E59501F63F}" type="slidenum">
              <a:rPr lang="en-US" smtClean="0"/>
              <a:pPr/>
              <a:t>54</a:t>
            </a:fld>
            <a:endParaRPr lang="en-US"/>
          </a:p>
        </p:txBody>
      </p:sp>
    </p:spTree>
    <p:extLst>
      <p:ext uri="{BB962C8B-B14F-4D97-AF65-F5344CB8AC3E}">
        <p14:creationId xmlns:p14="http://schemas.microsoft.com/office/powerpoint/2010/main" val="21627958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47900"/>
            <a:ext cx="8229599" cy="4114800"/>
          </a:xfrm>
        </p:spPr>
        <p:txBody>
          <a:bodyPr>
            <a:normAutofit fontScale="92500" lnSpcReduction="10000"/>
          </a:bodyPr>
          <a:lstStyle/>
          <a:p>
            <a:r>
              <a:rPr lang="en-US" b="1" dirty="0"/>
              <a:t>“</a:t>
            </a:r>
            <a:r>
              <a:rPr lang="en-US" b="1" dirty="0" err="1"/>
              <a:t>Shoulds</a:t>
            </a:r>
            <a:r>
              <a:rPr lang="en-US" b="1" dirty="0"/>
              <a:t>”:</a:t>
            </a:r>
            <a:endParaRPr lang="en-US" dirty="0"/>
          </a:p>
          <a:p>
            <a:r>
              <a:rPr lang="en-US" dirty="0"/>
              <a:t>You believe you must live up to certain perfectionist expectations. You may have perfectionist expectations of others. </a:t>
            </a:r>
          </a:p>
          <a:p>
            <a:r>
              <a:rPr lang="en-US" dirty="0"/>
              <a:t>e.g. I must do this, or I am inadequate. (“</a:t>
            </a:r>
            <a:r>
              <a:rPr lang="en-US" dirty="0" err="1"/>
              <a:t>Shoulds</a:t>
            </a:r>
            <a:r>
              <a:rPr lang="en-US" dirty="0"/>
              <a:t>” directed at yourself may result in guilt feelings.) e.g. They must do this, or they are inadequate. (“</a:t>
            </a:r>
            <a:r>
              <a:rPr lang="en-US" dirty="0" err="1"/>
              <a:t>Shoulds</a:t>
            </a:r>
            <a:r>
              <a:rPr lang="en-US" dirty="0"/>
              <a:t>” directed at others may result in anger or resentment.)</a:t>
            </a:r>
          </a:p>
          <a:p>
            <a:r>
              <a:rPr lang="en-US" b="1" dirty="0"/>
              <a:t>Labeling/Mislabeling:</a:t>
            </a:r>
            <a:endParaRPr lang="en-US" dirty="0"/>
          </a:p>
          <a:p>
            <a:r>
              <a:rPr lang="en-US" dirty="0"/>
              <a:t>“Over-Generalizing”. Instead of describing an error, you attach a negative, generalized label to yourself/others.</a:t>
            </a:r>
          </a:p>
          <a:p>
            <a:r>
              <a:rPr lang="en-US" dirty="0"/>
              <a:t>e.g. Instead of recognizing that you made a small error, you label yourself a “Loser”.</a:t>
            </a:r>
          </a:p>
          <a:p>
            <a:endParaRPr lang="en-US" dirty="0"/>
          </a:p>
        </p:txBody>
      </p:sp>
      <p:sp>
        <p:nvSpPr>
          <p:cNvPr id="3" name="Title 2"/>
          <p:cNvSpPr>
            <a:spLocks noGrp="1"/>
          </p:cNvSpPr>
          <p:nvPr>
            <p:ph type="title"/>
          </p:nvPr>
        </p:nvSpPr>
        <p:spPr/>
        <p:txBody>
          <a:bodyPr>
            <a:normAutofit fontScale="90000"/>
          </a:bodyPr>
          <a:lstStyle/>
          <a:p>
            <a:r>
              <a:rPr lang="en-US" b="1" dirty="0"/>
              <a:t>Classic Cognitive Distortions or Assumptions </a:t>
            </a:r>
            <a:endParaRPr lang="en-US" dirty="0"/>
          </a:p>
        </p:txBody>
      </p:sp>
      <p:sp>
        <p:nvSpPr>
          <p:cNvPr id="4" name="Footer Placeholder 3"/>
          <p:cNvSpPr>
            <a:spLocks noGrp="1"/>
          </p:cNvSpPr>
          <p:nvPr>
            <p:ph type="ftr" sz="quarter" idx="11"/>
          </p:nvPr>
        </p:nvSpPr>
        <p:spPr/>
        <p:txBody>
          <a:bodyPr/>
          <a:lstStyle/>
          <a:p>
            <a:r>
              <a:rPr lang="en-US"/>
              <a:t>(c) Lou Agosta, PhD / LAgosta@UChicago.edu / 773-203-0269</a:t>
            </a:r>
          </a:p>
        </p:txBody>
      </p:sp>
      <p:sp>
        <p:nvSpPr>
          <p:cNvPr id="5" name="Slide Number Placeholder 4"/>
          <p:cNvSpPr>
            <a:spLocks noGrp="1"/>
          </p:cNvSpPr>
          <p:nvPr>
            <p:ph type="sldNum" sz="quarter" idx="12"/>
          </p:nvPr>
        </p:nvSpPr>
        <p:spPr/>
        <p:txBody>
          <a:bodyPr/>
          <a:lstStyle/>
          <a:p>
            <a:fld id="{687D7A59-36E2-48B9-B146-C1E59501F63F}" type="slidenum">
              <a:rPr lang="en-US" smtClean="0"/>
              <a:pPr/>
              <a:t>55</a:t>
            </a:fld>
            <a:endParaRPr lang="en-US"/>
          </a:p>
        </p:txBody>
      </p:sp>
    </p:spTree>
    <p:extLst>
      <p:ext uri="{BB962C8B-B14F-4D97-AF65-F5344CB8AC3E}">
        <p14:creationId xmlns:p14="http://schemas.microsoft.com/office/powerpoint/2010/main" val="29346406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60401" y="2451100"/>
            <a:ext cx="7620000" cy="3675063"/>
          </a:xfrm>
        </p:spPr>
        <p:txBody>
          <a:bodyPr>
            <a:normAutofit fontScale="92500" lnSpcReduction="10000"/>
          </a:bodyPr>
          <a:lstStyle/>
          <a:p>
            <a:r>
              <a:rPr lang="en-US" b="1" dirty="0"/>
              <a:t>Personalization:</a:t>
            </a:r>
            <a:endParaRPr lang="en-US" dirty="0"/>
          </a:p>
          <a:p>
            <a:r>
              <a:rPr lang="en-US" dirty="0"/>
              <a:t>You see yourself as responsible for events around you that you had little/no responsibility for.</a:t>
            </a:r>
          </a:p>
          <a:p>
            <a:r>
              <a:rPr lang="en-US" dirty="0"/>
              <a:t>e.g. A woman behind you at a store knocks over a display, and you apologize for possibly contributing to the incident.</a:t>
            </a:r>
          </a:p>
          <a:p>
            <a:r>
              <a:rPr lang="en-US" b="1" dirty="0"/>
              <a:t>Maladaptive Thought:</a:t>
            </a:r>
            <a:endParaRPr lang="en-US" dirty="0"/>
          </a:p>
          <a:p>
            <a:r>
              <a:rPr lang="en-US" dirty="0"/>
              <a:t>Any belief you have that is not useful to you in a given situation. </a:t>
            </a:r>
          </a:p>
          <a:p>
            <a:r>
              <a:rPr lang="en-US" dirty="0"/>
              <a:t>(Maladaptive thoughts are excessive in nature and are not substantiated by external evidence).</a:t>
            </a:r>
          </a:p>
          <a:p>
            <a:endParaRPr lang="en-US" dirty="0"/>
          </a:p>
        </p:txBody>
      </p:sp>
      <p:sp>
        <p:nvSpPr>
          <p:cNvPr id="3" name="Title 2"/>
          <p:cNvSpPr>
            <a:spLocks noGrp="1"/>
          </p:cNvSpPr>
          <p:nvPr>
            <p:ph type="title"/>
          </p:nvPr>
        </p:nvSpPr>
        <p:spPr/>
        <p:txBody>
          <a:bodyPr>
            <a:normAutofit fontScale="90000"/>
          </a:bodyPr>
          <a:lstStyle/>
          <a:p>
            <a:r>
              <a:rPr lang="en-US" b="1" dirty="0"/>
              <a:t>Classic Cognitive Distortions or Assumptions </a:t>
            </a:r>
            <a:endParaRPr lang="en-US" dirty="0"/>
          </a:p>
        </p:txBody>
      </p:sp>
      <p:sp>
        <p:nvSpPr>
          <p:cNvPr id="4" name="Footer Placeholder 3"/>
          <p:cNvSpPr>
            <a:spLocks noGrp="1"/>
          </p:cNvSpPr>
          <p:nvPr>
            <p:ph type="ftr" sz="quarter" idx="11"/>
          </p:nvPr>
        </p:nvSpPr>
        <p:spPr/>
        <p:txBody>
          <a:bodyPr/>
          <a:lstStyle/>
          <a:p>
            <a:r>
              <a:rPr lang="en-US"/>
              <a:t>(c) Lou Agosta, PhD / LAgosta@UChicago.edu / 773-203-0269</a:t>
            </a:r>
          </a:p>
        </p:txBody>
      </p:sp>
      <p:sp>
        <p:nvSpPr>
          <p:cNvPr id="5" name="Slide Number Placeholder 4"/>
          <p:cNvSpPr>
            <a:spLocks noGrp="1"/>
          </p:cNvSpPr>
          <p:nvPr>
            <p:ph type="sldNum" sz="quarter" idx="12"/>
          </p:nvPr>
        </p:nvSpPr>
        <p:spPr/>
        <p:txBody>
          <a:bodyPr/>
          <a:lstStyle/>
          <a:p>
            <a:fld id="{687D7A59-36E2-48B9-B146-C1E59501F63F}" type="slidenum">
              <a:rPr lang="en-US" smtClean="0"/>
              <a:pPr/>
              <a:t>56</a:t>
            </a:fld>
            <a:endParaRPr lang="en-US"/>
          </a:p>
        </p:txBody>
      </p:sp>
    </p:spTree>
    <p:extLst>
      <p:ext uri="{BB962C8B-B14F-4D97-AF65-F5344CB8AC3E}">
        <p14:creationId xmlns:p14="http://schemas.microsoft.com/office/powerpoint/2010/main" val="17752660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a:t>Compensatory Misconceptions:</a:t>
            </a:r>
            <a:endParaRPr lang="en-US" dirty="0"/>
          </a:p>
          <a:p>
            <a:r>
              <a:rPr lang="en-US" dirty="0"/>
              <a:t>The belief that you need to inflate your achievements to be socially successful.</a:t>
            </a:r>
          </a:p>
          <a:p>
            <a:r>
              <a:rPr lang="en-US" dirty="0"/>
              <a:t>e.g. Telling people you graduated from Harvard, when you did not. Believing that you are inadequate as you are.	</a:t>
            </a:r>
          </a:p>
          <a:p>
            <a:endParaRPr lang="en-US" dirty="0"/>
          </a:p>
          <a:p>
            <a:pPr marL="0" indent="0">
              <a:buNone/>
            </a:pPr>
            <a:r>
              <a:rPr lang="en-US" dirty="0"/>
              <a:t>Classic Cognitive Distortions and Assumptions: </a:t>
            </a:r>
          </a:p>
          <a:p>
            <a:pPr marL="0" indent="0">
              <a:buNone/>
            </a:pPr>
            <a:r>
              <a:rPr lang="en-US" dirty="0"/>
              <a:t>http://</a:t>
            </a:r>
            <a:r>
              <a:rPr lang="en-US" dirty="0" err="1"/>
              <a:t>www.martincbt.com</a:t>
            </a:r>
            <a:r>
              <a:rPr lang="en-US" dirty="0"/>
              <a:t>/</a:t>
            </a:r>
            <a:r>
              <a:rPr lang="en-US" dirty="0" err="1"/>
              <a:t>cd.html</a:t>
            </a:r>
            <a:endParaRPr lang="en-US" dirty="0"/>
          </a:p>
          <a:p>
            <a:endParaRPr lang="en-US" dirty="0"/>
          </a:p>
        </p:txBody>
      </p:sp>
      <p:sp>
        <p:nvSpPr>
          <p:cNvPr id="3" name="Title 2"/>
          <p:cNvSpPr>
            <a:spLocks noGrp="1"/>
          </p:cNvSpPr>
          <p:nvPr>
            <p:ph type="title"/>
          </p:nvPr>
        </p:nvSpPr>
        <p:spPr/>
        <p:txBody>
          <a:bodyPr>
            <a:normAutofit fontScale="90000"/>
          </a:bodyPr>
          <a:lstStyle/>
          <a:p>
            <a:r>
              <a:rPr lang="en-US" b="1" dirty="0"/>
              <a:t>Classic Cognitive Distortions or Assumptions </a:t>
            </a:r>
            <a:endParaRPr lang="en-US" dirty="0"/>
          </a:p>
        </p:txBody>
      </p:sp>
      <p:sp>
        <p:nvSpPr>
          <p:cNvPr id="4" name="Footer Placeholder 3"/>
          <p:cNvSpPr>
            <a:spLocks noGrp="1"/>
          </p:cNvSpPr>
          <p:nvPr>
            <p:ph type="ftr" sz="quarter" idx="11"/>
          </p:nvPr>
        </p:nvSpPr>
        <p:spPr/>
        <p:txBody>
          <a:bodyPr/>
          <a:lstStyle/>
          <a:p>
            <a:r>
              <a:rPr lang="en-US"/>
              <a:t>(c) Lou Agosta, PhD / LAgosta@UChicago.edu / 773-203-0269</a:t>
            </a:r>
          </a:p>
        </p:txBody>
      </p:sp>
      <p:sp>
        <p:nvSpPr>
          <p:cNvPr id="5" name="Slide Number Placeholder 4"/>
          <p:cNvSpPr>
            <a:spLocks noGrp="1"/>
          </p:cNvSpPr>
          <p:nvPr>
            <p:ph type="sldNum" sz="quarter" idx="12"/>
          </p:nvPr>
        </p:nvSpPr>
        <p:spPr/>
        <p:txBody>
          <a:bodyPr/>
          <a:lstStyle/>
          <a:p>
            <a:fld id="{687D7A59-36E2-48B9-B146-C1E59501F63F}" type="slidenum">
              <a:rPr lang="en-US" smtClean="0"/>
              <a:pPr/>
              <a:t>57</a:t>
            </a:fld>
            <a:endParaRPr lang="en-US"/>
          </a:p>
        </p:txBody>
      </p:sp>
    </p:spTree>
    <p:extLst>
      <p:ext uri="{BB962C8B-B14F-4D97-AF65-F5344CB8AC3E}">
        <p14:creationId xmlns:p14="http://schemas.microsoft.com/office/powerpoint/2010/main" val="6377221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5601" y="2057400"/>
            <a:ext cx="7924800" cy="4068763"/>
          </a:xfrm>
        </p:spPr>
        <p:txBody>
          <a:bodyPr/>
          <a:lstStyle/>
          <a:p>
            <a:r>
              <a:rPr lang="en-US" dirty="0"/>
              <a:t>People will probably think less of me if I make a mistake</a:t>
            </a:r>
          </a:p>
          <a:p>
            <a:r>
              <a:rPr lang="en-US" dirty="0"/>
              <a:t>If I not do well all the time, people will not respect me.</a:t>
            </a:r>
          </a:p>
          <a:p>
            <a:r>
              <a:rPr lang="en-US" dirty="0"/>
              <a:t>Taking even a small risk is foolish because the loss is likely to be a disaster.</a:t>
            </a:r>
          </a:p>
          <a:p>
            <a:r>
              <a:rPr lang="en-US" dirty="0"/>
              <a:t>If is possible to gain another person’s respect without being especially talented at anything.</a:t>
            </a:r>
          </a:p>
          <a:p>
            <a:r>
              <a:rPr lang="en-US" dirty="0"/>
              <a:t>I cannot be happy unless most people I know admire me. </a:t>
            </a:r>
          </a:p>
          <a:p>
            <a:r>
              <a:rPr lang="en-US" dirty="0"/>
              <a:t>If a person asks for help, it is a sign of weakness.</a:t>
            </a:r>
          </a:p>
          <a:p>
            <a:r>
              <a:rPr lang="en-US" dirty="0"/>
              <a:t>[the list goes on </a:t>
            </a:r>
            <a:r>
              <a:rPr lang="is-IS" dirty="0"/>
              <a:t>….] </a:t>
            </a:r>
            <a:endParaRPr lang="en-US" dirty="0"/>
          </a:p>
          <a:p>
            <a:endParaRPr lang="en-US" dirty="0"/>
          </a:p>
          <a:p>
            <a:endParaRPr lang="en-US" dirty="0"/>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58</a:t>
            </a:fld>
            <a:endParaRPr lang="en-US"/>
          </a:p>
        </p:txBody>
      </p:sp>
      <p:sp>
        <p:nvSpPr>
          <p:cNvPr id="5" name="Title 4"/>
          <p:cNvSpPr>
            <a:spLocks noGrp="1"/>
          </p:cNvSpPr>
          <p:nvPr>
            <p:ph type="title"/>
          </p:nvPr>
        </p:nvSpPr>
        <p:spPr/>
        <p:txBody>
          <a:bodyPr>
            <a:normAutofit fontScale="90000"/>
          </a:bodyPr>
          <a:lstStyle/>
          <a:p>
            <a:r>
              <a:rPr lang="en-US" dirty="0"/>
              <a:t>Dysfunctional attitude [belief] scale</a:t>
            </a:r>
          </a:p>
        </p:txBody>
      </p:sp>
    </p:spTree>
    <p:extLst>
      <p:ext uri="{BB962C8B-B14F-4D97-AF65-F5344CB8AC3E}">
        <p14:creationId xmlns:p14="http://schemas.microsoft.com/office/powerpoint/2010/main" val="24557852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2967" y="2230966"/>
            <a:ext cx="8233833" cy="5147733"/>
          </a:xfrm>
        </p:spPr>
        <p:txBody>
          <a:bodyPr>
            <a:normAutofit fontScale="70000" lnSpcReduction="20000"/>
          </a:bodyPr>
          <a:lstStyle/>
          <a:p>
            <a:r>
              <a:rPr lang="en-US" sz="4200" dirty="0"/>
              <a:t>I feel like I'm up against the world. I'm no good.</a:t>
            </a:r>
            <a:br>
              <a:rPr lang="en-US" sz="4200" dirty="0"/>
            </a:br>
            <a:r>
              <a:rPr lang="en-US" sz="4200" dirty="0"/>
              <a:t>Why can't I ever succeed?</a:t>
            </a:r>
            <a:br>
              <a:rPr lang="en-US" sz="4200" dirty="0"/>
            </a:br>
            <a:r>
              <a:rPr lang="en-US" sz="4200" dirty="0"/>
              <a:t>No one understands me. </a:t>
            </a:r>
          </a:p>
          <a:p>
            <a:r>
              <a:rPr lang="en-US" sz="4200" dirty="0"/>
              <a:t>I've let people down.</a:t>
            </a:r>
            <a:br>
              <a:rPr lang="en-US" sz="4200" dirty="0"/>
            </a:br>
            <a:r>
              <a:rPr lang="en-US" sz="4200" dirty="0"/>
              <a:t>I don't think I can go on.</a:t>
            </a:r>
            <a:br>
              <a:rPr lang="en-US" sz="4200" dirty="0"/>
            </a:br>
            <a:r>
              <a:rPr lang="en-US" sz="4200" dirty="0"/>
              <a:t>I wish I were a better person.</a:t>
            </a:r>
            <a:br>
              <a:rPr lang="en-US" sz="4200" dirty="0"/>
            </a:br>
            <a:r>
              <a:rPr lang="en-US" sz="4200" dirty="0"/>
              <a:t>I'm so weak.</a:t>
            </a:r>
            <a:br>
              <a:rPr lang="en-US" sz="4200" dirty="0"/>
            </a:br>
            <a:r>
              <a:rPr lang="en-US" sz="4200" dirty="0"/>
              <a:t>My life's not going the way I want it to. I'm so disappointed in myself.</a:t>
            </a:r>
            <a:br>
              <a:rPr lang="en-US" sz="4200" dirty="0"/>
            </a:br>
            <a:r>
              <a:rPr lang="en-US" sz="4200" dirty="0"/>
              <a:t>Nothing feels good anymore.</a:t>
            </a:r>
            <a:br>
              <a:rPr lang="en-US" sz="4200" dirty="0"/>
            </a:br>
            <a:r>
              <a:rPr lang="en-US" sz="4200" dirty="0"/>
              <a:t>I can't stand this anymore.</a:t>
            </a:r>
            <a:br>
              <a:rPr lang="en-US" sz="4200" dirty="0"/>
            </a:br>
            <a:endParaRPr lang="en-US" dirty="0"/>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59</a:t>
            </a:fld>
            <a:endParaRPr lang="en-US"/>
          </a:p>
        </p:txBody>
      </p:sp>
      <p:sp>
        <p:nvSpPr>
          <p:cNvPr id="5" name="Title 4"/>
          <p:cNvSpPr>
            <a:spLocks noGrp="1"/>
          </p:cNvSpPr>
          <p:nvPr>
            <p:ph type="title"/>
          </p:nvPr>
        </p:nvSpPr>
        <p:spPr/>
        <p:txBody>
          <a:bodyPr>
            <a:normAutofit/>
          </a:bodyPr>
          <a:lstStyle/>
          <a:p>
            <a:r>
              <a:rPr lang="en-US" dirty="0"/>
              <a:t>Automatic [pathogenic] thoughts</a:t>
            </a:r>
          </a:p>
        </p:txBody>
      </p:sp>
    </p:spTree>
    <p:extLst>
      <p:ext uri="{BB962C8B-B14F-4D97-AF65-F5344CB8AC3E}">
        <p14:creationId xmlns:p14="http://schemas.microsoft.com/office/powerpoint/2010/main" val="13726992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2967" y="2230966"/>
            <a:ext cx="4538133" cy="5147733"/>
          </a:xfrm>
        </p:spPr>
        <p:txBody>
          <a:bodyPr>
            <a:normAutofit/>
          </a:bodyPr>
          <a:lstStyle/>
          <a:p>
            <a:r>
              <a:rPr lang="en-US" dirty="0"/>
              <a:t>I can't get started.</a:t>
            </a:r>
            <a:br>
              <a:rPr lang="en-US" dirty="0"/>
            </a:br>
            <a:r>
              <a:rPr lang="en-US" dirty="0"/>
              <a:t>What's wrong with me?</a:t>
            </a:r>
            <a:br>
              <a:rPr lang="en-US" dirty="0"/>
            </a:br>
            <a:r>
              <a:rPr lang="en-US" dirty="0"/>
              <a:t>I wish I were somewhere else.</a:t>
            </a:r>
            <a:br>
              <a:rPr lang="en-US" dirty="0"/>
            </a:br>
            <a:r>
              <a:rPr lang="en-US" dirty="0"/>
              <a:t>I can't get things together.</a:t>
            </a:r>
            <a:br>
              <a:rPr lang="en-US" dirty="0"/>
            </a:br>
            <a:r>
              <a:rPr lang="en-US" dirty="0"/>
              <a:t>I hate myself.</a:t>
            </a:r>
            <a:br>
              <a:rPr lang="en-US" dirty="0"/>
            </a:br>
            <a:r>
              <a:rPr lang="en-US" dirty="0"/>
              <a:t>I'm worthless.</a:t>
            </a:r>
            <a:br>
              <a:rPr lang="en-US" dirty="0"/>
            </a:br>
            <a:r>
              <a:rPr lang="en-US" dirty="0"/>
              <a:t>I wish I could just disappear.</a:t>
            </a:r>
            <a:br>
              <a:rPr lang="en-US" dirty="0"/>
            </a:br>
            <a:r>
              <a:rPr lang="en-US" dirty="0"/>
              <a:t>What's the matter with me?</a:t>
            </a:r>
            <a:br>
              <a:rPr lang="en-US" dirty="0"/>
            </a:br>
            <a:r>
              <a:rPr lang="en-US" dirty="0"/>
              <a:t>I'm a loser.</a:t>
            </a:r>
            <a:br>
              <a:rPr lang="en-US" dirty="0"/>
            </a:br>
            <a:r>
              <a:rPr lang="en-US" dirty="0"/>
              <a:t>My life is a mess.</a:t>
            </a:r>
            <a:br>
              <a:rPr lang="en-US" dirty="0"/>
            </a:br>
            <a:endParaRPr lang="en-US" dirty="0"/>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60</a:t>
            </a:fld>
            <a:endParaRPr lang="en-US"/>
          </a:p>
        </p:txBody>
      </p:sp>
      <p:sp>
        <p:nvSpPr>
          <p:cNvPr id="5" name="Title 4"/>
          <p:cNvSpPr>
            <a:spLocks noGrp="1"/>
          </p:cNvSpPr>
          <p:nvPr>
            <p:ph type="title"/>
          </p:nvPr>
        </p:nvSpPr>
        <p:spPr/>
        <p:txBody>
          <a:bodyPr>
            <a:normAutofit/>
          </a:bodyPr>
          <a:lstStyle/>
          <a:p>
            <a:r>
              <a:rPr lang="en-US" dirty="0"/>
              <a:t>Automatic [pathogenic] thoughts</a:t>
            </a:r>
          </a:p>
        </p:txBody>
      </p:sp>
      <p:sp>
        <p:nvSpPr>
          <p:cNvPr id="6" name="TextBox 5"/>
          <p:cNvSpPr txBox="1"/>
          <p:nvPr/>
        </p:nvSpPr>
        <p:spPr>
          <a:xfrm>
            <a:off x="4991100" y="2614700"/>
            <a:ext cx="3554879" cy="4062651"/>
          </a:xfrm>
          <a:prstGeom prst="rect">
            <a:avLst/>
          </a:prstGeom>
          <a:noFill/>
        </p:spPr>
        <p:txBody>
          <a:bodyPr wrap="none" rtlCol="0">
            <a:spAutoFit/>
          </a:bodyPr>
          <a:lstStyle/>
          <a:p>
            <a:r>
              <a:rPr lang="en-US" sz="2400" dirty="0"/>
              <a:t>I'm a failure.</a:t>
            </a:r>
            <a:br>
              <a:rPr lang="en-US" sz="2400" dirty="0"/>
            </a:br>
            <a:r>
              <a:rPr lang="en-US" sz="2400" dirty="0"/>
              <a:t>I'll never make it.</a:t>
            </a:r>
            <a:br>
              <a:rPr lang="en-US" sz="2400" dirty="0"/>
            </a:br>
            <a:r>
              <a:rPr lang="en-US" sz="2400" dirty="0"/>
              <a:t>I feel so helpless.</a:t>
            </a:r>
            <a:br>
              <a:rPr lang="en-US" sz="2400" dirty="0"/>
            </a:br>
            <a:r>
              <a:rPr lang="en-US" sz="2400" dirty="0"/>
              <a:t>Something has to change.</a:t>
            </a:r>
            <a:br>
              <a:rPr lang="en-US" sz="2400" dirty="0"/>
            </a:br>
            <a:r>
              <a:rPr lang="en-US" sz="2400" dirty="0"/>
              <a:t>There must be something </a:t>
            </a:r>
          </a:p>
          <a:p>
            <a:r>
              <a:rPr lang="en-US" sz="2400" dirty="0"/>
              <a:t>                   wrong with me. </a:t>
            </a:r>
          </a:p>
          <a:p>
            <a:r>
              <a:rPr lang="en-US" sz="2400" dirty="0"/>
              <a:t>My future is bleak.</a:t>
            </a:r>
            <a:br>
              <a:rPr lang="en-US" sz="2400" dirty="0"/>
            </a:br>
            <a:r>
              <a:rPr lang="en-US" sz="2400" dirty="0"/>
              <a:t>It's just not worth it.</a:t>
            </a:r>
            <a:br>
              <a:rPr lang="en-US" sz="2400" dirty="0"/>
            </a:br>
            <a:r>
              <a:rPr lang="en-US" sz="2400" dirty="0"/>
              <a:t>I can't finish anything. </a:t>
            </a:r>
          </a:p>
          <a:p>
            <a:r>
              <a:rPr lang="en-US" sz="2400" dirty="0"/>
              <a:t>[the list goes on </a:t>
            </a:r>
            <a:r>
              <a:rPr lang="is-IS" sz="2400" dirty="0"/>
              <a:t>….]</a:t>
            </a:r>
            <a:endParaRPr lang="en-US" sz="2400" dirty="0"/>
          </a:p>
          <a:p>
            <a:endParaRPr lang="en-US" dirty="0"/>
          </a:p>
        </p:txBody>
      </p:sp>
    </p:spTree>
    <p:extLst>
      <p:ext uri="{BB962C8B-B14F-4D97-AF65-F5344CB8AC3E}">
        <p14:creationId xmlns:p14="http://schemas.microsoft.com/office/powerpoint/2010/main" val="35920117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“Third wave” – the process of thought rather than content -  emphasize ACCEPTANCE – “let it be” [not agreement or disagreement]</a:t>
            </a:r>
          </a:p>
          <a:p>
            <a:r>
              <a:rPr lang="en-US" dirty="0"/>
              <a:t>Suffering is caused by experiential avoidance – if we avoid / deny experiences we do not learn or grow</a:t>
            </a:r>
          </a:p>
          <a:p>
            <a:r>
              <a:rPr lang="en-US" dirty="0"/>
              <a:t>Cognitive entanglement: caught up in our own thoughts be begin to ruminate (spinning and circling)</a:t>
            </a:r>
          </a:p>
          <a:p>
            <a:r>
              <a:rPr lang="en-US" dirty="0"/>
              <a:t>Avoidance and entanglement cause Rigidity that prevents us from taking action, engaging with life </a:t>
            </a:r>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61</a:t>
            </a:fld>
            <a:endParaRPr lang="en-US"/>
          </a:p>
        </p:txBody>
      </p:sp>
      <p:sp>
        <p:nvSpPr>
          <p:cNvPr id="5" name="Title 4"/>
          <p:cNvSpPr>
            <a:spLocks noGrp="1"/>
          </p:cNvSpPr>
          <p:nvPr>
            <p:ph type="title"/>
          </p:nvPr>
        </p:nvSpPr>
        <p:spPr/>
        <p:txBody>
          <a:bodyPr>
            <a:normAutofit fontScale="90000"/>
          </a:bodyPr>
          <a:lstStyle/>
          <a:p>
            <a:r>
              <a:rPr lang="en-US" dirty="0"/>
              <a:t>CBT Third Wave: Acceptance and Commitment Therapy</a:t>
            </a:r>
          </a:p>
        </p:txBody>
      </p:sp>
    </p:spTree>
    <p:extLst>
      <p:ext uri="{BB962C8B-B14F-4D97-AF65-F5344CB8AC3E}">
        <p14:creationId xmlns:p14="http://schemas.microsoft.com/office/powerpoint/2010/main" val="30119025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F: fusion with your thought – thoughts are not opinions that come and go – I am my thoughts – if I think “I hate my co-worker” then I am identical to that hate (and so probably a bad person, right?]</a:t>
            </a:r>
          </a:p>
          <a:p>
            <a:r>
              <a:rPr lang="en-US" dirty="0"/>
              <a:t>E: experience is not experienced – one is experientially numb</a:t>
            </a:r>
          </a:p>
          <a:p>
            <a:r>
              <a:rPr lang="en-US" dirty="0"/>
              <a:t>A: avoidance – once again, in denial</a:t>
            </a:r>
          </a:p>
          <a:p>
            <a:r>
              <a:rPr lang="en-US" dirty="0"/>
              <a:t>R: reason giving – otherwise known as excuses</a:t>
            </a:r>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62</a:t>
            </a:fld>
            <a:endParaRPr lang="en-US"/>
          </a:p>
        </p:txBody>
      </p:sp>
      <p:sp>
        <p:nvSpPr>
          <p:cNvPr id="5" name="Title 4"/>
          <p:cNvSpPr>
            <a:spLocks noGrp="1"/>
          </p:cNvSpPr>
          <p:nvPr>
            <p:ph type="title"/>
          </p:nvPr>
        </p:nvSpPr>
        <p:spPr/>
        <p:txBody>
          <a:bodyPr>
            <a:normAutofit fontScale="90000"/>
          </a:bodyPr>
          <a:lstStyle/>
          <a:p>
            <a:r>
              <a:rPr lang="en-US" dirty="0"/>
              <a:t>CBT Third Wave: Acceptance and Commitment Therapy: Fear</a:t>
            </a:r>
          </a:p>
        </p:txBody>
      </p:sp>
    </p:spTree>
    <p:extLst>
      <p:ext uri="{BB962C8B-B14F-4D97-AF65-F5344CB8AC3E}">
        <p14:creationId xmlns:p14="http://schemas.microsoft.com/office/powerpoint/2010/main" val="29954405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5089" y="2184400"/>
            <a:ext cx="7845312" cy="3941763"/>
          </a:xfrm>
        </p:spPr>
        <p:txBody>
          <a:bodyPr>
            <a:normAutofit fontScale="92500"/>
          </a:bodyPr>
          <a:lstStyle/>
          <a:p>
            <a:r>
              <a:rPr lang="en-US" dirty="0" err="1"/>
              <a:t>Defusion</a:t>
            </a:r>
            <a:r>
              <a:rPr lang="en-US" dirty="0"/>
              <a:t> / [decentering]: you are not your thoughts – thoughts are mental noise</a:t>
            </a:r>
          </a:p>
          <a:p>
            <a:r>
              <a:rPr lang="en-US" dirty="0"/>
              <a:t>Acceptance: allow thoughts to come and go – we just accept </a:t>
            </a:r>
          </a:p>
          <a:p>
            <a:r>
              <a:rPr lang="en-US" dirty="0"/>
              <a:t>Contact with the present moment – no future tripping – cultivate mindfulness </a:t>
            </a:r>
          </a:p>
          <a:p>
            <a:r>
              <a:rPr lang="en-US" dirty="0"/>
              <a:t>Observe the self – access the transcendent sense of self (Steve Hayes) – the core of who you are – soul (?!)</a:t>
            </a:r>
          </a:p>
          <a:p>
            <a:r>
              <a:rPr lang="en-US" dirty="0"/>
              <a:t>Values: when was the last time you evaluated your values and living your life that way</a:t>
            </a:r>
          </a:p>
          <a:p>
            <a:r>
              <a:rPr lang="en-US" dirty="0"/>
              <a:t>Committed action </a:t>
            </a:r>
          </a:p>
          <a:p>
            <a:endParaRPr lang="en-US" dirty="0"/>
          </a:p>
          <a:p>
            <a:endParaRPr lang="en-US" dirty="0"/>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63</a:t>
            </a:fld>
            <a:endParaRPr lang="en-US"/>
          </a:p>
        </p:txBody>
      </p:sp>
      <p:sp>
        <p:nvSpPr>
          <p:cNvPr id="5" name="Title 4"/>
          <p:cNvSpPr>
            <a:spLocks noGrp="1"/>
          </p:cNvSpPr>
          <p:nvPr>
            <p:ph type="title"/>
          </p:nvPr>
        </p:nvSpPr>
        <p:spPr>
          <a:xfrm>
            <a:off x="435088" y="490728"/>
            <a:ext cx="8864600" cy="1252728"/>
          </a:xfrm>
        </p:spPr>
        <p:txBody>
          <a:bodyPr>
            <a:normAutofit fontScale="90000"/>
          </a:bodyPr>
          <a:lstStyle/>
          <a:p>
            <a:r>
              <a:rPr lang="en-US" dirty="0"/>
              <a:t>CBT Third Wave: Acceptance and Commitment Therapy: Core principles</a:t>
            </a:r>
          </a:p>
        </p:txBody>
      </p:sp>
    </p:spTree>
    <p:extLst>
      <p:ext uri="{BB962C8B-B14F-4D97-AF65-F5344CB8AC3E}">
        <p14:creationId xmlns:p14="http://schemas.microsoft.com/office/powerpoint/2010/main" val="5485022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Challenge the automatic / pathogenic thought</a:t>
            </a:r>
          </a:p>
          <a:p>
            <a:r>
              <a:rPr lang="en-US" dirty="0"/>
              <a:t>Challenge the dysfunctional attitude (belief)</a:t>
            </a:r>
          </a:p>
          <a:p>
            <a:r>
              <a:rPr lang="en-US" dirty="0"/>
              <a:t>Suggest action based on a “rewritten,” transformed, shifted belief</a:t>
            </a:r>
          </a:p>
          <a:p>
            <a:endParaRPr lang="en-US" dirty="0"/>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64</a:t>
            </a:fld>
            <a:endParaRPr lang="en-US"/>
          </a:p>
        </p:txBody>
      </p:sp>
      <p:sp>
        <p:nvSpPr>
          <p:cNvPr id="5" name="Title 4"/>
          <p:cNvSpPr>
            <a:spLocks noGrp="1"/>
          </p:cNvSpPr>
          <p:nvPr>
            <p:ph type="title"/>
          </p:nvPr>
        </p:nvSpPr>
        <p:spPr/>
        <p:txBody>
          <a:bodyPr/>
          <a:lstStyle/>
          <a:p>
            <a:r>
              <a:rPr lang="en-US" dirty="0"/>
              <a:t>CBT Intervention</a:t>
            </a:r>
          </a:p>
        </p:txBody>
      </p:sp>
    </p:spTree>
    <p:extLst>
      <p:ext uri="{BB962C8B-B14F-4D97-AF65-F5344CB8AC3E}">
        <p14:creationId xmlns:p14="http://schemas.microsoft.com/office/powerpoint/2010/main" val="33465403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2146619"/>
            <a:ext cx="8493162" cy="4239571"/>
          </a:xfrm>
        </p:spPr>
        <p:txBody>
          <a:bodyPr>
            <a:normAutofit/>
          </a:bodyPr>
          <a:lstStyle/>
          <a:p>
            <a:r>
              <a:rPr lang="en-US" dirty="0"/>
              <a:t>Every upset [break down] is due to:	</a:t>
            </a:r>
          </a:p>
          <a:p>
            <a:pPr lvl="1"/>
            <a:r>
              <a:rPr lang="en-US" dirty="0"/>
              <a:t>An unfulfilled expectation</a:t>
            </a:r>
          </a:p>
          <a:p>
            <a:pPr lvl="1"/>
            <a:r>
              <a:rPr lang="en-US" dirty="0"/>
              <a:t>A thwarted intention</a:t>
            </a:r>
          </a:p>
          <a:p>
            <a:pPr lvl="1"/>
            <a:r>
              <a:rPr lang="en-US" dirty="0"/>
              <a:t>An undelivered communication</a:t>
            </a:r>
          </a:p>
          <a:p>
            <a:r>
              <a:rPr lang="en-US" dirty="0"/>
              <a:t>To over come or sooth the upset, take a look at:</a:t>
            </a:r>
          </a:p>
          <a:p>
            <a:pPr lvl="1"/>
            <a:r>
              <a:rPr lang="en-US" dirty="0"/>
              <a:t>Declare a breakdown – against the commitment to be on time, a delay in the subway is bad, annoying, etc.</a:t>
            </a:r>
          </a:p>
          <a:p>
            <a:pPr lvl="1"/>
            <a:r>
              <a:rPr lang="en-US" dirty="0"/>
              <a:t>To what am I attached that I can give up?</a:t>
            </a:r>
          </a:p>
          <a:p>
            <a:pPr lvl="1"/>
            <a:r>
              <a:rPr lang="en-US" dirty="0"/>
              <a:t>“Rewrite” the underlying belief, attitude to which I am attached</a:t>
            </a:r>
          </a:p>
          <a:p>
            <a:pPr lvl="1"/>
            <a:r>
              <a:rPr lang="en-US" dirty="0"/>
              <a:t>Is forgiveness of use here? (Include self-forgiveness.)</a:t>
            </a:r>
          </a:p>
          <a:p>
            <a:pPr lvl="1"/>
            <a:endParaRPr lang="en-US" dirty="0"/>
          </a:p>
          <a:p>
            <a:pPr lvl="1"/>
            <a:endParaRPr lang="en-US" dirty="0"/>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65</a:t>
            </a:fld>
            <a:endParaRPr lang="en-US"/>
          </a:p>
        </p:txBody>
      </p:sp>
      <p:sp>
        <p:nvSpPr>
          <p:cNvPr id="5" name="Title 4"/>
          <p:cNvSpPr>
            <a:spLocks noGrp="1"/>
          </p:cNvSpPr>
          <p:nvPr>
            <p:ph type="title"/>
          </p:nvPr>
        </p:nvSpPr>
        <p:spPr/>
        <p:txBody>
          <a:bodyPr>
            <a:normAutofit fontScale="90000"/>
          </a:bodyPr>
          <a:lstStyle/>
          <a:p>
            <a:r>
              <a:rPr lang="en-US" dirty="0"/>
              <a:t>Deconstructing an upset cognitively</a:t>
            </a:r>
          </a:p>
        </p:txBody>
      </p:sp>
    </p:spTree>
    <p:extLst>
      <p:ext uri="{BB962C8B-B14F-4D97-AF65-F5344CB8AC3E}">
        <p14:creationId xmlns:p14="http://schemas.microsoft.com/office/powerpoint/2010/main" val="9736836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Thanks to - Albert Ellis (Rational Emotive Therapy):</a:t>
            </a:r>
          </a:p>
          <a:p>
            <a:r>
              <a:rPr lang="en-US" dirty="0" err="1"/>
              <a:t>Musterbating</a:t>
            </a:r>
            <a:endParaRPr lang="en-US" dirty="0"/>
          </a:p>
          <a:p>
            <a:r>
              <a:rPr lang="en-US" dirty="0" err="1"/>
              <a:t>Awfulizing</a:t>
            </a:r>
            <a:endParaRPr lang="en-US" dirty="0"/>
          </a:p>
          <a:p>
            <a:r>
              <a:rPr lang="en-US" dirty="0" err="1"/>
              <a:t>Catastrophizing</a:t>
            </a:r>
            <a:endParaRPr lang="en-US" dirty="0"/>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66</a:t>
            </a:fld>
            <a:endParaRPr lang="en-US"/>
          </a:p>
        </p:txBody>
      </p:sp>
      <p:sp>
        <p:nvSpPr>
          <p:cNvPr id="5" name="Title 4"/>
          <p:cNvSpPr>
            <a:spLocks noGrp="1"/>
          </p:cNvSpPr>
          <p:nvPr>
            <p:ph type="title"/>
          </p:nvPr>
        </p:nvSpPr>
        <p:spPr/>
        <p:txBody>
          <a:bodyPr/>
          <a:lstStyle/>
          <a:p>
            <a:r>
              <a:rPr lang="en-US" dirty="0"/>
              <a:t>CBT Humor</a:t>
            </a:r>
          </a:p>
        </p:txBody>
      </p:sp>
    </p:spTree>
    <p:extLst>
      <p:ext uri="{BB962C8B-B14F-4D97-AF65-F5344CB8AC3E}">
        <p14:creationId xmlns:p14="http://schemas.microsoft.com/office/powerpoint/2010/main" val="3484741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Dialectical Behavioral Therapy</a:t>
            </a:r>
          </a:p>
        </p:txBody>
      </p:sp>
      <p:sp>
        <p:nvSpPr>
          <p:cNvPr id="2" name="Footer Placeholder 1"/>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67</a:t>
            </a:fld>
            <a:endParaRPr lang="en-US"/>
          </a:p>
        </p:txBody>
      </p:sp>
    </p:spTree>
    <p:extLst>
      <p:ext uri="{BB962C8B-B14F-4D97-AF65-F5344CB8AC3E}">
        <p14:creationId xmlns:p14="http://schemas.microsoft.com/office/powerpoint/2010/main" val="18028396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9" y="2032000"/>
            <a:ext cx="8086762" cy="4094163"/>
          </a:xfrm>
        </p:spPr>
        <p:txBody>
          <a:bodyPr>
            <a:noAutofit/>
          </a:bodyPr>
          <a:lstStyle/>
          <a:p>
            <a:r>
              <a:rPr lang="en-US" sz="2800" dirty="0"/>
              <a:t>Marsha </a:t>
            </a:r>
            <a:r>
              <a:rPr lang="en-US" sz="2800" dirty="0" err="1"/>
              <a:t>Linehan</a:t>
            </a:r>
            <a:r>
              <a:rPr lang="en-US" sz="2800" dirty="0"/>
              <a:t>, 1993, Books and articles too numerous to list here: a major research challenges was to demonstrate the that the success of DBT was not merely a function of her charisma and that DBT could be learned / practiced by other people [yes, it could be]</a:t>
            </a:r>
          </a:p>
          <a:p>
            <a:r>
              <a:rPr lang="en-US" sz="2800" dirty="0"/>
              <a:t>Mindfulness-based strategies – acceptance and change – applied to Suicidal / Para-suicidal Behavior (self-injury), substance abuse, eating disorders</a:t>
            </a:r>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68</a:t>
            </a:fld>
            <a:endParaRPr lang="en-US"/>
          </a:p>
        </p:txBody>
      </p:sp>
      <p:sp>
        <p:nvSpPr>
          <p:cNvPr id="5" name="Title 4"/>
          <p:cNvSpPr>
            <a:spLocks noGrp="1"/>
          </p:cNvSpPr>
          <p:nvPr>
            <p:ph type="title"/>
          </p:nvPr>
        </p:nvSpPr>
        <p:spPr/>
        <p:txBody>
          <a:bodyPr/>
          <a:lstStyle/>
          <a:p>
            <a:r>
              <a:rPr lang="en-US" dirty="0"/>
              <a:t>Dialectical Behavioral Therapy</a:t>
            </a:r>
          </a:p>
        </p:txBody>
      </p:sp>
    </p:spTree>
    <p:extLst>
      <p:ext uri="{BB962C8B-B14F-4D97-AF65-F5344CB8AC3E}">
        <p14:creationId xmlns:p14="http://schemas.microsoft.com/office/powerpoint/2010/main" val="32223158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260600"/>
            <a:ext cx="7823200" cy="3865563"/>
          </a:xfrm>
        </p:spPr>
        <p:txBody>
          <a:bodyPr>
            <a:normAutofit/>
          </a:bodyPr>
          <a:lstStyle/>
          <a:p>
            <a:r>
              <a:rPr lang="en-US" sz="2800" dirty="0"/>
              <a:t>Borderline personality disorder affects how you feel about yourself, how you relate to others and how you behave.</a:t>
            </a:r>
          </a:p>
          <a:p>
            <a:r>
              <a:rPr lang="en-US" sz="2800" dirty="0"/>
              <a:t>Signs and symptoms may include:</a:t>
            </a:r>
          </a:p>
          <a:p>
            <a:r>
              <a:rPr lang="en-US" sz="2800" dirty="0"/>
              <a:t>An intense fear of abandonment, even going to extreme measures to avoid real or imagined separation or rejection</a:t>
            </a:r>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69</a:t>
            </a:fld>
            <a:endParaRPr lang="en-US"/>
          </a:p>
        </p:txBody>
      </p:sp>
      <p:sp>
        <p:nvSpPr>
          <p:cNvPr id="5" name="Title 4"/>
          <p:cNvSpPr>
            <a:spLocks noGrp="1"/>
          </p:cNvSpPr>
          <p:nvPr>
            <p:ph type="title"/>
          </p:nvPr>
        </p:nvSpPr>
        <p:spPr/>
        <p:txBody>
          <a:bodyPr/>
          <a:lstStyle/>
          <a:p>
            <a:r>
              <a:rPr lang="en-US" dirty="0"/>
              <a:t>Borderline Personality Disorder</a:t>
            </a:r>
          </a:p>
        </p:txBody>
      </p:sp>
    </p:spTree>
    <p:extLst>
      <p:ext uri="{BB962C8B-B14F-4D97-AF65-F5344CB8AC3E}">
        <p14:creationId xmlns:p14="http://schemas.microsoft.com/office/powerpoint/2010/main" val="7718487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260600"/>
            <a:ext cx="7823200" cy="3865563"/>
          </a:xfrm>
        </p:spPr>
        <p:txBody>
          <a:bodyPr>
            <a:normAutofit/>
          </a:bodyPr>
          <a:lstStyle/>
          <a:p>
            <a:r>
              <a:rPr lang="en-US" sz="2800" dirty="0"/>
              <a:t>A pattern of unstable intense relationships, such as idealizing someone one moment and then suddenly believing the person doesn't care enough or is cruel</a:t>
            </a:r>
          </a:p>
          <a:p>
            <a:r>
              <a:rPr lang="en-US" sz="2800" dirty="0"/>
              <a:t>Rapid changes in self-identity and self-image that include shifting goals and values, and seeing yourself as bad or as if you don't exist at all</a:t>
            </a:r>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70</a:t>
            </a:fld>
            <a:endParaRPr lang="en-US"/>
          </a:p>
        </p:txBody>
      </p:sp>
      <p:sp>
        <p:nvSpPr>
          <p:cNvPr id="5" name="Title 4"/>
          <p:cNvSpPr>
            <a:spLocks noGrp="1"/>
          </p:cNvSpPr>
          <p:nvPr>
            <p:ph type="title"/>
          </p:nvPr>
        </p:nvSpPr>
        <p:spPr/>
        <p:txBody>
          <a:bodyPr/>
          <a:lstStyle/>
          <a:p>
            <a:r>
              <a:rPr lang="en-US" dirty="0"/>
              <a:t>Borderline Personality Disorder</a:t>
            </a:r>
          </a:p>
        </p:txBody>
      </p:sp>
    </p:spTree>
    <p:extLst>
      <p:ext uri="{BB962C8B-B14F-4D97-AF65-F5344CB8AC3E}">
        <p14:creationId xmlns:p14="http://schemas.microsoft.com/office/powerpoint/2010/main" val="18146876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2900" y="2146300"/>
            <a:ext cx="7937501" cy="3979863"/>
          </a:xfrm>
        </p:spPr>
        <p:txBody>
          <a:bodyPr>
            <a:noAutofit/>
          </a:bodyPr>
          <a:lstStyle/>
          <a:p>
            <a:r>
              <a:rPr lang="en-US" sz="2800" dirty="0"/>
              <a:t>Periods of stress-related paranoia and loss of contact with reality, lasting from a few minutes to a few hours</a:t>
            </a:r>
          </a:p>
          <a:p>
            <a:r>
              <a:rPr lang="en-US" sz="2800" dirty="0"/>
              <a:t>Impulsive and risky behavior, such as gambling, reckless driving, unsafe sex, spending sprees, binge eating or drug abuse, or sabotaging success by suddenly quitting a good job or ending a positive relationship</a:t>
            </a:r>
          </a:p>
          <a:p>
            <a:r>
              <a:rPr lang="en-US" sz="2800" dirty="0"/>
              <a:t>Suicidal threats or behavior or self-injury, often in response to fear of separation or rejection</a:t>
            </a:r>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71</a:t>
            </a:fld>
            <a:endParaRPr lang="en-US"/>
          </a:p>
        </p:txBody>
      </p:sp>
      <p:sp>
        <p:nvSpPr>
          <p:cNvPr id="5" name="Title 4"/>
          <p:cNvSpPr>
            <a:spLocks noGrp="1"/>
          </p:cNvSpPr>
          <p:nvPr>
            <p:ph type="title"/>
          </p:nvPr>
        </p:nvSpPr>
        <p:spPr/>
        <p:txBody>
          <a:bodyPr/>
          <a:lstStyle/>
          <a:p>
            <a:r>
              <a:rPr lang="en-US" dirty="0"/>
              <a:t>Borderline Personality Disorder</a:t>
            </a:r>
          </a:p>
        </p:txBody>
      </p:sp>
    </p:spTree>
    <p:extLst>
      <p:ext uri="{BB962C8B-B14F-4D97-AF65-F5344CB8AC3E}">
        <p14:creationId xmlns:p14="http://schemas.microsoft.com/office/powerpoint/2010/main" val="19233090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2900" y="2146300"/>
            <a:ext cx="7937501" cy="3979863"/>
          </a:xfrm>
        </p:spPr>
        <p:txBody>
          <a:bodyPr>
            <a:normAutofit/>
          </a:bodyPr>
          <a:lstStyle/>
          <a:p>
            <a:r>
              <a:rPr lang="en-US" sz="2800" dirty="0"/>
              <a:t>Wide mood swings lasting from a few hours to a few days, which can include intense happiness, irritability, shame or anxiety</a:t>
            </a:r>
          </a:p>
          <a:p>
            <a:r>
              <a:rPr lang="en-US" sz="2800" dirty="0"/>
              <a:t>Ongoing feelings of emptiness</a:t>
            </a:r>
          </a:p>
          <a:p>
            <a:r>
              <a:rPr lang="en-US" sz="2800" dirty="0"/>
              <a:t>Inappropriate, intense anger, such as frequently losing your temper, being sarcastic or bitter, or having physical fights</a:t>
            </a:r>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72</a:t>
            </a:fld>
            <a:endParaRPr lang="en-US"/>
          </a:p>
        </p:txBody>
      </p:sp>
      <p:sp>
        <p:nvSpPr>
          <p:cNvPr id="5" name="Title 4"/>
          <p:cNvSpPr>
            <a:spLocks noGrp="1"/>
          </p:cNvSpPr>
          <p:nvPr>
            <p:ph type="title"/>
          </p:nvPr>
        </p:nvSpPr>
        <p:spPr/>
        <p:txBody>
          <a:bodyPr/>
          <a:lstStyle/>
          <a:p>
            <a:r>
              <a:rPr lang="en-US" dirty="0"/>
              <a:t>Borderline Personality Disorder</a:t>
            </a:r>
          </a:p>
        </p:txBody>
      </p:sp>
    </p:spTree>
    <p:extLst>
      <p:ext uri="{BB962C8B-B14F-4D97-AF65-F5344CB8AC3E}">
        <p14:creationId xmlns:p14="http://schemas.microsoft.com/office/powerpoint/2010/main" val="25632306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133600"/>
            <a:ext cx="7823200" cy="3992563"/>
          </a:xfrm>
        </p:spPr>
        <p:txBody>
          <a:bodyPr>
            <a:noAutofit/>
          </a:bodyPr>
          <a:lstStyle/>
          <a:p>
            <a:r>
              <a:rPr lang="en-US" sz="2800" dirty="0"/>
              <a:t>Biology based emotional sensitivity</a:t>
            </a:r>
          </a:p>
          <a:p>
            <a:r>
              <a:rPr lang="en-US" sz="2800" dirty="0"/>
              <a:t>Invalidating environment (does not acknowledge their sensitivity or punishes and devalues and stigmatizes the sensitivity); the environment was unable to respond to the sensitivity</a:t>
            </a:r>
          </a:p>
          <a:p>
            <a:r>
              <a:rPr lang="en-US" sz="2800" dirty="0"/>
              <a:t>These two factors contribute to borderline personality disorder, which often manifest at puberty</a:t>
            </a:r>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73</a:t>
            </a:fld>
            <a:endParaRPr lang="en-US"/>
          </a:p>
        </p:txBody>
      </p:sp>
      <p:sp>
        <p:nvSpPr>
          <p:cNvPr id="5" name="Title 4"/>
          <p:cNvSpPr>
            <a:spLocks noGrp="1"/>
          </p:cNvSpPr>
          <p:nvPr>
            <p:ph type="title"/>
          </p:nvPr>
        </p:nvSpPr>
        <p:spPr/>
        <p:txBody>
          <a:bodyPr/>
          <a:lstStyle/>
          <a:p>
            <a:r>
              <a:rPr lang="en-US" dirty="0"/>
              <a:t>Dialectical Behavioral Therapy</a:t>
            </a:r>
          </a:p>
        </p:txBody>
      </p:sp>
    </p:spTree>
    <p:extLst>
      <p:ext uri="{BB962C8B-B14F-4D97-AF65-F5344CB8AC3E}">
        <p14:creationId xmlns:p14="http://schemas.microsoft.com/office/powerpoint/2010/main" val="39118574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Mindfulness / radical acceptance</a:t>
            </a:r>
          </a:p>
          <a:p>
            <a:r>
              <a:rPr lang="en-US" dirty="0"/>
              <a:t>Ability to tolerate being uncomfortable, stress</a:t>
            </a:r>
          </a:p>
          <a:p>
            <a:r>
              <a:rPr lang="en-US" dirty="0"/>
              <a:t>Interventions from CBT, skills building</a:t>
            </a:r>
          </a:p>
          <a:p>
            <a:r>
              <a:rPr lang="en-US" dirty="0"/>
              <a:t>Not a suicide prevention program as such (according to Marsha </a:t>
            </a:r>
            <a:r>
              <a:rPr lang="en-US" dirty="0" err="1"/>
              <a:t>Linehan</a:t>
            </a:r>
            <a:r>
              <a:rPr lang="en-US" dirty="0"/>
              <a:t>) but a “life worth living” program</a:t>
            </a:r>
          </a:p>
        </p:txBody>
      </p:sp>
      <p:sp>
        <p:nvSpPr>
          <p:cNvPr id="3" name="Title 2"/>
          <p:cNvSpPr>
            <a:spLocks noGrp="1"/>
          </p:cNvSpPr>
          <p:nvPr>
            <p:ph type="title"/>
          </p:nvPr>
        </p:nvSpPr>
        <p:spPr/>
        <p:txBody>
          <a:bodyPr/>
          <a:lstStyle/>
          <a:p>
            <a:r>
              <a:rPr lang="en-US" dirty="0"/>
              <a:t>DBT (in short)</a:t>
            </a:r>
          </a:p>
        </p:txBody>
      </p:sp>
      <p:sp>
        <p:nvSpPr>
          <p:cNvPr id="4" name="Footer Placeholder 3"/>
          <p:cNvSpPr>
            <a:spLocks noGrp="1"/>
          </p:cNvSpPr>
          <p:nvPr>
            <p:ph type="ftr" sz="quarter" idx="11"/>
          </p:nvPr>
        </p:nvSpPr>
        <p:spPr/>
        <p:txBody>
          <a:bodyPr/>
          <a:lstStyle/>
          <a:p>
            <a:r>
              <a:rPr lang="en-US"/>
              <a:t>LAgosta@UChicago.edu / 773-203-0269</a:t>
            </a:r>
          </a:p>
        </p:txBody>
      </p:sp>
      <p:sp>
        <p:nvSpPr>
          <p:cNvPr id="5" name="Slide Number Placeholder 4"/>
          <p:cNvSpPr>
            <a:spLocks noGrp="1"/>
          </p:cNvSpPr>
          <p:nvPr>
            <p:ph type="sldNum" sz="quarter" idx="12"/>
          </p:nvPr>
        </p:nvSpPr>
        <p:spPr/>
        <p:txBody>
          <a:bodyPr/>
          <a:lstStyle/>
          <a:p>
            <a:fld id="{687D7A59-36E2-48B9-B146-C1E59501F63F}" type="slidenum">
              <a:rPr lang="en-US" smtClean="0"/>
              <a:pPr/>
              <a:t>74</a:t>
            </a:fld>
            <a:endParaRPr lang="en-US"/>
          </a:p>
        </p:txBody>
      </p:sp>
    </p:spTree>
    <p:extLst>
      <p:ext uri="{BB962C8B-B14F-4D97-AF65-F5344CB8AC3E}">
        <p14:creationId xmlns:p14="http://schemas.microsoft.com/office/powerpoint/2010/main" val="31711510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a:t>Emotion mind + Logic mind = Wise mind</a:t>
            </a:r>
          </a:p>
          <a:p>
            <a:r>
              <a:rPr lang="en-US" sz="2800" dirty="0"/>
              <a:t>Balance – equilibrium – homeostatic regulation </a:t>
            </a:r>
          </a:p>
          <a:p>
            <a:r>
              <a:rPr lang="en-US" sz="2800" dirty="0"/>
              <a:t>Self-harm is motivated / occurs by intense emotions with which the individual is trying to deal and is unable to integrate or handle</a:t>
            </a:r>
          </a:p>
        </p:txBody>
      </p:sp>
      <p:sp>
        <p:nvSpPr>
          <p:cNvPr id="3" name="Footer Placeholder 2"/>
          <p:cNvSpPr>
            <a:spLocks noGrp="1"/>
          </p:cNvSpPr>
          <p:nvPr>
            <p:ph type="ftr" sz="quarter" idx="11"/>
          </p:nvPr>
        </p:nvSpPr>
        <p:spPr/>
        <p:txBody>
          <a:bodyPr/>
          <a:lstStyle/>
          <a:p>
            <a:r>
              <a:rPr lang="en-US"/>
              <a:t>(c) Lou Agosta, PhD / 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75</a:t>
            </a:fld>
            <a:endParaRPr lang="en-US"/>
          </a:p>
        </p:txBody>
      </p:sp>
      <p:sp>
        <p:nvSpPr>
          <p:cNvPr id="5" name="Title 4"/>
          <p:cNvSpPr>
            <a:spLocks noGrp="1"/>
          </p:cNvSpPr>
          <p:nvPr>
            <p:ph type="title"/>
          </p:nvPr>
        </p:nvSpPr>
        <p:spPr/>
        <p:txBody>
          <a:bodyPr/>
          <a:lstStyle/>
          <a:p>
            <a:r>
              <a:rPr lang="en-US" dirty="0"/>
              <a:t>Dialectical Behavioral Therapy</a:t>
            </a:r>
          </a:p>
        </p:txBody>
      </p:sp>
    </p:spTree>
    <p:extLst>
      <p:ext uri="{BB962C8B-B14F-4D97-AF65-F5344CB8AC3E}">
        <p14:creationId xmlns:p14="http://schemas.microsoft.com/office/powerpoint/2010/main" val="26179988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91056"/>
            <a:ext cx="7823201" cy="4535107"/>
          </a:xfrm>
        </p:spPr>
        <p:txBody>
          <a:bodyPr>
            <a:noAutofit/>
          </a:bodyPr>
          <a:lstStyle/>
          <a:p>
            <a:r>
              <a:rPr lang="en-US" sz="2800" dirty="0"/>
              <a:t>Mindfulness</a:t>
            </a:r>
          </a:p>
          <a:p>
            <a:r>
              <a:rPr lang="en-US" sz="2800" dirty="0"/>
              <a:t>Describe skills: Learning how to be aware – teach people to describe – distinguish their interpretation (judgments) from what actually happened</a:t>
            </a:r>
          </a:p>
          <a:p>
            <a:r>
              <a:rPr lang="en-US" sz="2800" dirty="0"/>
              <a:t>Participating (getting people to experience that they are connected) “throw oneself in” “become one with” </a:t>
            </a:r>
          </a:p>
          <a:p>
            <a:r>
              <a:rPr lang="en-US" sz="2800" dirty="0"/>
              <a:t>Judgments are ALWAYS in the mind of the observer and they are not very effective</a:t>
            </a:r>
          </a:p>
          <a:p>
            <a:r>
              <a:rPr lang="en-US" sz="2800" dirty="0"/>
              <a:t>“Giving up being right” </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76</a:t>
            </a:fld>
            <a:endParaRPr lang="en-US"/>
          </a:p>
        </p:txBody>
      </p:sp>
      <p:sp>
        <p:nvSpPr>
          <p:cNvPr id="5" name="Title 4"/>
          <p:cNvSpPr>
            <a:spLocks noGrp="1"/>
          </p:cNvSpPr>
          <p:nvPr>
            <p:ph type="title"/>
          </p:nvPr>
        </p:nvSpPr>
        <p:spPr/>
        <p:txBody>
          <a:bodyPr/>
          <a:lstStyle/>
          <a:p>
            <a:r>
              <a:rPr lang="en-US" dirty="0"/>
              <a:t>DBT Skills: Mindfulness Skills</a:t>
            </a:r>
          </a:p>
        </p:txBody>
      </p:sp>
    </p:spTree>
    <p:extLst>
      <p:ext uri="{BB962C8B-B14F-4D97-AF65-F5344CB8AC3E}">
        <p14:creationId xmlns:p14="http://schemas.microsoft.com/office/powerpoint/2010/main" val="15218518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1501" y="2349500"/>
            <a:ext cx="7708900" cy="3776663"/>
          </a:xfrm>
        </p:spPr>
        <p:txBody>
          <a:bodyPr>
            <a:normAutofit/>
          </a:bodyPr>
          <a:lstStyle/>
          <a:p>
            <a:r>
              <a:rPr lang="en-US" dirty="0"/>
              <a:t>Identifying your emotion: if a person can label / describe their emotion, it actually changes the brain – how do you know what your emotion is? (Feelings, urges, thinking)</a:t>
            </a:r>
          </a:p>
          <a:p>
            <a:r>
              <a:rPr lang="en-US" dirty="0"/>
              <a:t>How to change your emotion – only an emotion you want to change – </a:t>
            </a:r>
          </a:p>
          <a:p>
            <a:r>
              <a:rPr lang="en-US" dirty="0"/>
              <a:t>Do one’s emotions fits the facts? If it fits the facts, you do problem solving; if it does not fit the facts, you take opposite action – do the opposite of what you feel (!?)</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77</a:t>
            </a:fld>
            <a:endParaRPr lang="en-US"/>
          </a:p>
        </p:txBody>
      </p:sp>
      <p:sp>
        <p:nvSpPr>
          <p:cNvPr id="5" name="Title 4"/>
          <p:cNvSpPr>
            <a:spLocks noGrp="1"/>
          </p:cNvSpPr>
          <p:nvPr>
            <p:ph type="title"/>
          </p:nvPr>
        </p:nvSpPr>
        <p:spPr/>
        <p:txBody>
          <a:bodyPr/>
          <a:lstStyle/>
          <a:p>
            <a:r>
              <a:rPr lang="en-US" dirty="0"/>
              <a:t>DBT Skills: Emotional Regulation</a:t>
            </a:r>
          </a:p>
        </p:txBody>
      </p:sp>
    </p:spTree>
    <p:extLst>
      <p:ext uri="{BB962C8B-B14F-4D97-AF65-F5344CB8AC3E}">
        <p14:creationId xmlns:p14="http://schemas.microsoft.com/office/powerpoint/2010/main" val="16157993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298700"/>
            <a:ext cx="7823200" cy="3827463"/>
          </a:xfrm>
        </p:spPr>
        <p:txBody>
          <a:bodyPr>
            <a:noAutofit/>
          </a:bodyPr>
          <a:lstStyle/>
          <a:p>
            <a:r>
              <a:rPr lang="en-US" dirty="0"/>
              <a:t>Core mindfulness skills [being aware of the present moment and not judging it – neither holding onto it or pushing it away – experiencing it as what it is (e.g., paced breathing)]</a:t>
            </a:r>
          </a:p>
          <a:p>
            <a:r>
              <a:rPr lang="en-US" dirty="0"/>
              <a:t>Interpersonal effectiveness skills (e.g., how to handle conflict) </a:t>
            </a:r>
          </a:p>
          <a:p>
            <a:r>
              <a:rPr lang="en-US" dirty="0"/>
              <a:t>Emotion regulation skills (not about control but about shifting / influencing / how to process the emotion)</a:t>
            </a:r>
          </a:p>
          <a:p>
            <a:r>
              <a:rPr lang="en-US" dirty="0"/>
              <a:t>Distress tolerance (tend to go to ineffective self-harm – harm reduction – hold onto ice cubes as long as one could – causes pain, but not too much harm)</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78</a:t>
            </a:fld>
            <a:endParaRPr lang="en-US"/>
          </a:p>
        </p:txBody>
      </p:sp>
      <p:sp>
        <p:nvSpPr>
          <p:cNvPr id="5" name="Title 4"/>
          <p:cNvSpPr>
            <a:spLocks noGrp="1"/>
          </p:cNvSpPr>
          <p:nvPr>
            <p:ph type="title"/>
          </p:nvPr>
        </p:nvSpPr>
        <p:spPr/>
        <p:txBody>
          <a:bodyPr/>
          <a:lstStyle/>
          <a:p>
            <a:r>
              <a:rPr lang="en-US" dirty="0"/>
              <a:t>Dialectical Behavioral Therapy</a:t>
            </a:r>
          </a:p>
        </p:txBody>
      </p:sp>
    </p:spTree>
    <p:extLst>
      <p:ext uri="{BB962C8B-B14F-4D97-AF65-F5344CB8AC3E}">
        <p14:creationId xmlns:p14="http://schemas.microsoft.com/office/powerpoint/2010/main" val="22560346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298700"/>
            <a:ext cx="7823200" cy="3827463"/>
          </a:xfrm>
        </p:spPr>
        <p:txBody>
          <a:bodyPr>
            <a:noAutofit/>
          </a:bodyPr>
          <a:lstStyle/>
          <a:p>
            <a:r>
              <a:rPr lang="en-US" dirty="0"/>
              <a:t>Acceptance based treatment strategies rather than straight forward change</a:t>
            </a:r>
          </a:p>
          <a:p>
            <a:r>
              <a:rPr lang="en-US" dirty="0"/>
              <a:t>The first idea is that people who meet criteria for BPD has skill deficits, behavior deficits (and may usefully be taught something new to do)</a:t>
            </a:r>
          </a:p>
          <a:p>
            <a:r>
              <a:rPr lang="en-US" dirty="0"/>
              <a:t>The second is that the individual does not use their capabilities due to motivational factors – being rewarded for the wrong things – focus on motivational factors – take the person seriously – the only way they will take me seriously [secondary gain]</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79</a:t>
            </a:fld>
            <a:endParaRPr lang="en-US"/>
          </a:p>
        </p:txBody>
      </p:sp>
      <p:sp>
        <p:nvSpPr>
          <p:cNvPr id="5" name="Title 4"/>
          <p:cNvSpPr>
            <a:spLocks noGrp="1"/>
          </p:cNvSpPr>
          <p:nvPr>
            <p:ph type="title"/>
          </p:nvPr>
        </p:nvSpPr>
        <p:spPr/>
        <p:txBody>
          <a:bodyPr/>
          <a:lstStyle/>
          <a:p>
            <a:r>
              <a:rPr lang="en-US" dirty="0"/>
              <a:t>Dialectical Behavioral Therapy</a:t>
            </a:r>
          </a:p>
        </p:txBody>
      </p:sp>
    </p:spTree>
    <p:extLst>
      <p:ext uri="{BB962C8B-B14F-4D97-AF65-F5344CB8AC3E}">
        <p14:creationId xmlns:p14="http://schemas.microsoft.com/office/powerpoint/2010/main" val="36990009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7765" y="1972236"/>
            <a:ext cx="8770470" cy="4153928"/>
          </a:xfrm>
        </p:spPr>
        <p:txBody>
          <a:bodyPr>
            <a:noAutofit/>
          </a:bodyPr>
          <a:lstStyle/>
          <a:p>
            <a:r>
              <a:rPr lang="en-US" dirty="0"/>
              <a:t>Initially formulated by </a:t>
            </a:r>
            <a:r>
              <a:rPr lang="en-US" dirty="0" err="1"/>
              <a:t>Klerman</a:t>
            </a:r>
            <a:r>
              <a:rPr lang="en-US" dirty="0"/>
              <a:t> (1984) as a time-limited, weekly outpatient treatment for depressed patients</a:t>
            </a:r>
          </a:p>
          <a:p>
            <a:r>
              <a:rPr lang="en-US" dirty="0"/>
              <a:t>Based on Harry Stack Sullivan (1953) interpersonal school</a:t>
            </a:r>
          </a:p>
          <a:p>
            <a:r>
              <a:rPr lang="en-US" dirty="0"/>
              <a:t>Connection between onset of depressive symptoms and current interpersonal problems as a pragmatic treatment focus </a:t>
            </a:r>
            <a:r>
              <a:rPr lang="mr-IN" dirty="0"/>
              <a:t>–</a:t>
            </a:r>
            <a:r>
              <a:rPr lang="en-US" dirty="0"/>
              <a:t> immediate social context</a:t>
            </a:r>
          </a:p>
          <a:p>
            <a:r>
              <a:rPr lang="en-US" dirty="0"/>
              <a:t>Intervene in social dysfunction associated with depression rather than enduring aspects of personality</a:t>
            </a:r>
          </a:p>
          <a:p>
            <a:r>
              <a:rPr lang="en-US" dirty="0"/>
              <a:t>The Following is BASED ON: “An Overview of Interpersonal Psychotherapy” by Myrna M </a:t>
            </a:r>
            <a:r>
              <a:rPr lang="en-US" dirty="0" err="1"/>
              <a:t>Weissman</a:t>
            </a:r>
            <a:r>
              <a:rPr lang="en-US" dirty="0"/>
              <a:t> and John C Markowitz in Interpersonal Psychotherapy edited by John C Markowitz, Washington, DC: American Psychiatric Press, 1998: pp. 1 </a:t>
            </a:r>
            <a:r>
              <a:rPr lang="mr-IN" dirty="0"/>
              <a:t>–</a:t>
            </a:r>
            <a:r>
              <a:rPr lang="en-US" dirty="0"/>
              <a:t> 17.</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80</a:t>
            </a:fld>
            <a:endParaRPr lang="en-US"/>
          </a:p>
        </p:txBody>
      </p:sp>
      <p:sp>
        <p:nvSpPr>
          <p:cNvPr id="5" name="Title 4"/>
          <p:cNvSpPr>
            <a:spLocks noGrp="1"/>
          </p:cNvSpPr>
          <p:nvPr>
            <p:ph type="title"/>
          </p:nvPr>
        </p:nvSpPr>
        <p:spPr/>
        <p:txBody>
          <a:bodyPr/>
          <a:lstStyle/>
          <a:p>
            <a:r>
              <a:rPr lang="en-US" dirty="0"/>
              <a:t>Interpersonal Therapy</a:t>
            </a:r>
          </a:p>
        </p:txBody>
      </p:sp>
    </p:spTree>
    <p:extLst>
      <p:ext uri="{BB962C8B-B14F-4D97-AF65-F5344CB8AC3E}">
        <p14:creationId xmlns:p14="http://schemas.microsoft.com/office/powerpoint/2010/main" val="4610564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81</a:t>
            </a:fld>
            <a:endParaRPr lang="en-US"/>
          </a:p>
        </p:txBody>
      </p:sp>
      <p:sp>
        <p:nvSpPr>
          <p:cNvPr id="5" name="Title 4"/>
          <p:cNvSpPr>
            <a:spLocks noGrp="1"/>
          </p:cNvSpPr>
          <p:nvPr>
            <p:ph type="title"/>
          </p:nvPr>
        </p:nvSpPr>
        <p:spPr/>
        <p:txBody>
          <a:bodyPr/>
          <a:lstStyle/>
          <a:p>
            <a:r>
              <a:rPr lang="en-US" dirty="0"/>
              <a:t>Interpersonal </a:t>
            </a:r>
            <a:r>
              <a:rPr lang="en-US"/>
              <a:t>therapy model</a:t>
            </a:r>
          </a:p>
        </p:txBody>
      </p:sp>
      <p:pic>
        <p:nvPicPr>
          <p:cNvPr id="6" name="Picture 5"/>
          <p:cNvPicPr>
            <a:picLocks noChangeAspect="1"/>
          </p:cNvPicPr>
          <p:nvPr/>
        </p:nvPicPr>
        <p:blipFill>
          <a:blip r:embed="rId2"/>
          <a:stretch>
            <a:fillRect/>
          </a:stretch>
        </p:blipFill>
        <p:spPr>
          <a:xfrm>
            <a:off x="0" y="1828800"/>
            <a:ext cx="9144000" cy="3789082"/>
          </a:xfrm>
          <a:prstGeom prst="rect">
            <a:avLst/>
          </a:prstGeom>
        </p:spPr>
      </p:pic>
    </p:spTree>
    <p:extLst>
      <p:ext uri="{BB962C8B-B14F-4D97-AF65-F5344CB8AC3E}">
        <p14:creationId xmlns:p14="http://schemas.microsoft.com/office/powerpoint/2010/main" val="20580056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Diagnostic evaluation and psychiatric history </a:t>
            </a:r>
            <a:r>
              <a:rPr lang="mr-IN" dirty="0"/>
              <a:t>–</a:t>
            </a:r>
            <a:r>
              <a:rPr lang="en-US" dirty="0"/>
              <a:t> review symptoms </a:t>
            </a:r>
            <a:r>
              <a:rPr lang="mr-IN" dirty="0"/>
              <a:t>–</a:t>
            </a:r>
            <a:r>
              <a:rPr lang="en-US" dirty="0"/>
              <a:t> diagnosis </a:t>
            </a:r>
            <a:r>
              <a:rPr lang="mr-IN" dirty="0"/>
              <a:t>–</a:t>
            </a:r>
            <a:r>
              <a:rPr lang="en-US" dirty="0"/>
              <a:t> gives the patient the role of the sick person</a:t>
            </a:r>
          </a:p>
          <a:p>
            <a:r>
              <a:rPr lang="en-US" dirty="0"/>
              <a:t>The SICK ROLE may excuse the patient from overwhelming social obligations but requires the patient to work in treatment to recover full function</a:t>
            </a:r>
          </a:p>
          <a:p>
            <a:r>
              <a:rPr lang="en-US" dirty="0"/>
              <a:t>Social inventory: the patient’s current social functioning and close relationships, patterns, </a:t>
            </a:r>
            <a:r>
              <a:rPr lang="en-US" dirty="0" err="1"/>
              <a:t>mutal</a:t>
            </a:r>
            <a:r>
              <a:rPr lang="en-US" dirty="0"/>
              <a:t> expectations</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82</a:t>
            </a:fld>
            <a:endParaRPr lang="en-US"/>
          </a:p>
        </p:txBody>
      </p:sp>
      <p:sp>
        <p:nvSpPr>
          <p:cNvPr id="5" name="Title 4"/>
          <p:cNvSpPr>
            <a:spLocks noGrp="1"/>
          </p:cNvSpPr>
          <p:nvPr>
            <p:ph type="title"/>
          </p:nvPr>
        </p:nvSpPr>
        <p:spPr/>
        <p:txBody>
          <a:bodyPr/>
          <a:lstStyle/>
          <a:p>
            <a:r>
              <a:rPr lang="en-US" dirty="0"/>
              <a:t>IPT Phase One</a:t>
            </a:r>
          </a:p>
        </p:txBody>
      </p:sp>
    </p:spTree>
    <p:extLst>
      <p:ext uri="{BB962C8B-B14F-4D97-AF65-F5344CB8AC3E}">
        <p14:creationId xmlns:p14="http://schemas.microsoft.com/office/powerpoint/2010/main" val="35510700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Changes in relationships proximal to the onset of symptoms such as death of a loved one, children leaving home, marital strife, isolation</a:t>
            </a:r>
          </a:p>
          <a:p>
            <a:r>
              <a:rPr lang="en-US" dirty="0"/>
              <a:t>Framework for understanding the social and interpersonal context of the onset of the depressive symptoms</a:t>
            </a:r>
          </a:p>
          <a:p>
            <a:r>
              <a:rPr lang="en-US" dirty="0"/>
              <a:t>Therapist educates the patient: explains symptoms, medications (if applicable) </a:t>
            </a:r>
            <a:r>
              <a:rPr lang="mr-IN" dirty="0"/>
              <a:t>–</a:t>
            </a:r>
            <a:r>
              <a:rPr lang="en-US" dirty="0"/>
              <a:t> LINKS the syndrome to the interpersonal situation</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83</a:t>
            </a:fld>
            <a:endParaRPr lang="en-US"/>
          </a:p>
        </p:txBody>
      </p:sp>
      <p:sp>
        <p:nvSpPr>
          <p:cNvPr id="5" name="Title 4"/>
          <p:cNvSpPr>
            <a:spLocks noGrp="1"/>
          </p:cNvSpPr>
          <p:nvPr>
            <p:ph type="title"/>
          </p:nvPr>
        </p:nvSpPr>
        <p:spPr/>
        <p:txBody>
          <a:bodyPr/>
          <a:lstStyle/>
          <a:p>
            <a:r>
              <a:rPr lang="en-US" dirty="0"/>
              <a:t>IPT Phase One [continued]</a:t>
            </a:r>
          </a:p>
        </p:txBody>
      </p:sp>
    </p:spTree>
    <p:extLst>
      <p:ext uri="{BB962C8B-B14F-4D97-AF65-F5344CB8AC3E}">
        <p14:creationId xmlns:p14="http://schemas.microsoft.com/office/powerpoint/2010/main" val="29467594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Link to one of four interpersonal problem areas</a:t>
            </a:r>
          </a:p>
          <a:p>
            <a:r>
              <a:rPr lang="en-US" dirty="0"/>
              <a:t>GRIEF</a:t>
            </a:r>
          </a:p>
          <a:p>
            <a:r>
              <a:rPr lang="en-US" dirty="0"/>
              <a:t>Interpersonal role disputes</a:t>
            </a:r>
          </a:p>
          <a:p>
            <a:r>
              <a:rPr lang="en-US" dirty="0"/>
              <a:t>Role Transitions</a:t>
            </a:r>
          </a:p>
          <a:p>
            <a:r>
              <a:rPr lang="en-US" dirty="0"/>
              <a:t>Interpersonal deficits</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84</a:t>
            </a:fld>
            <a:endParaRPr lang="en-US"/>
          </a:p>
        </p:txBody>
      </p:sp>
      <p:sp>
        <p:nvSpPr>
          <p:cNvPr id="5" name="Title 4"/>
          <p:cNvSpPr>
            <a:spLocks noGrp="1"/>
          </p:cNvSpPr>
          <p:nvPr>
            <p:ph type="title"/>
          </p:nvPr>
        </p:nvSpPr>
        <p:spPr/>
        <p:txBody>
          <a:bodyPr/>
          <a:lstStyle/>
          <a:p>
            <a:r>
              <a:rPr lang="en-US" dirty="0"/>
              <a:t>IPT Phase Two: LINKING</a:t>
            </a:r>
          </a:p>
        </p:txBody>
      </p:sp>
    </p:spTree>
    <p:extLst>
      <p:ext uri="{BB962C8B-B14F-4D97-AF65-F5344CB8AC3E}">
        <p14:creationId xmlns:p14="http://schemas.microsoft.com/office/powerpoint/2010/main" val="42927009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Grief is defined as complicate bereavement following the death of a loved one</a:t>
            </a:r>
          </a:p>
          <a:p>
            <a:r>
              <a:rPr lang="en-US" dirty="0"/>
              <a:t>The therapist facilitates the catharsis of mourning and gradually helps the patient to find new activities and relationships </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85</a:t>
            </a:fld>
            <a:endParaRPr lang="en-US"/>
          </a:p>
        </p:txBody>
      </p:sp>
      <p:sp>
        <p:nvSpPr>
          <p:cNvPr id="5" name="Title 4"/>
          <p:cNvSpPr>
            <a:spLocks noGrp="1"/>
          </p:cNvSpPr>
          <p:nvPr>
            <p:ph type="title"/>
          </p:nvPr>
        </p:nvSpPr>
        <p:spPr/>
        <p:txBody>
          <a:bodyPr/>
          <a:lstStyle/>
          <a:p>
            <a:r>
              <a:rPr lang="en-US" dirty="0"/>
              <a:t>Grief</a:t>
            </a:r>
          </a:p>
        </p:txBody>
      </p:sp>
    </p:spTree>
    <p:extLst>
      <p:ext uri="{BB962C8B-B14F-4D97-AF65-F5344CB8AC3E}">
        <p14:creationId xmlns:p14="http://schemas.microsoft.com/office/powerpoint/2010/main" val="25044668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Conflicts with a significant other: a spouse or family member, co-worker, friend</a:t>
            </a:r>
          </a:p>
          <a:p>
            <a:r>
              <a:rPr lang="en-US" dirty="0"/>
              <a:t>The therapist helps the patient explore the relationship, the nature of the dispute, whether it has reached an impasse, and the options to revolve it</a:t>
            </a:r>
          </a:p>
          <a:p>
            <a:r>
              <a:rPr lang="en-US" dirty="0"/>
              <a:t>Ways to circumvent the impasse or end the relationship (?)</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86</a:t>
            </a:fld>
            <a:endParaRPr lang="en-US"/>
          </a:p>
        </p:txBody>
      </p:sp>
      <p:sp>
        <p:nvSpPr>
          <p:cNvPr id="5" name="Title 4"/>
          <p:cNvSpPr>
            <a:spLocks noGrp="1"/>
          </p:cNvSpPr>
          <p:nvPr>
            <p:ph type="title"/>
          </p:nvPr>
        </p:nvSpPr>
        <p:spPr/>
        <p:txBody>
          <a:bodyPr/>
          <a:lstStyle/>
          <a:p>
            <a:r>
              <a:rPr lang="en-US" dirty="0"/>
              <a:t>Role disputes</a:t>
            </a:r>
          </a:p>
        </p:txBody>
      </p:sp>
    </p:spTree>
    <p:extLst>
      <p:ext uri="{BB962C8B-B14F-4D97-AF65-F5344CB8AC3E}">
        <p14:creationId xmlns:p14="http://schemas.microsoft.com/office/powerpoint/2010/main" val="21198145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Changes in life status </a:t>
            </a:r>
            <a:r>
              <a:rPr lang="mr-IN" dirty="0"/>
              <a:t>–</a:t>
            </a:r>
            <a:r>
              <a:rPr lang="en-US" dirty="0"/>
              <a:t> beginning or ending a relationship or career, moving, promotion, retirement, graduation, diagnosis of a medical illness</a:t>
            </a:r>
          </a:p>
          <a:p>
            <a:r>
              <a:rPr lang="en-US" dirty="0"/>
              <a:t>The patient learns to deal with the change by recognizing positive and negative aspects of the new role and assets and liabilities of the old role being replace</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87</a:t>
            </a:fld>
            <a:endParaRPr lang="en-US"/>
          </a:p>
        </p:txBody>
      </p:sp>
      <p:sp>
        <p:nvSpPr>
          <p:cNvPr id="5" name="Title 4"/>
          <p:cNvSpPr>
            <a:spLocks noGrp="1"/>
          </p:cNvSpPr>
          <p:nvPr>
            <p:ph type="title"/>
          </p:nvPr>
        </p:nvSpPr>
        <p:spPr/>
        <p:txBody>
          <a:bodyPr/>
          <a:lstStyle/>
          <a:p>
            <a:r>
              <a:rPr lang="en-US" dirty="0"/>
              <a:t>Role Transition</a:t>
            </a:r>
          </a:p>
        </p:txBody>
      </p:sp>
    </p:spTree>
    <p:extLst>
      <p:ext uri="{BB962C8B-B14F-4D97-AF65-F5344CB8AC3E}">
        <p14:creationId xmlns:p14="http://schemas.microsoft.com/office/powerpoint/2010/main" val="5855908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Defines the patient as lacking social skills including problems in initiating or sustaining relationships</a:t>
            </a:r>
          </a:p>
          <a:p>
            <a:r>
              <a:rPr lang="en-US" dirty="0"/>
              <a:t>IPT addressed here-and-now issues rather than childhood or development: How have things been since we last met?</a:t>
            </a:r>
          </a:p>
          <a:p>
            <a:r>
              <a:rPr lang="en-US" dirty="0"/>
              <a:t>The therapist takes an active, non-neutral, supportive and hopeful stance to counter the patient’s pessimism</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88</a:t>
            </a:fld>
            <a:endParaRPr lang="en-US"/>
          </a:p>
        </p:txBody>
      </p:sp>
      <p:sp>
        <p:nvSpPr>
          <p:cNvPr id="5" name="Title 4"/>
          <p:cNvSpPr>
            <a:spLocks noGrp="1"/>
          </p:cNvSpPr>
          <p:nvPr>
            <p:ph type="title"/>
          </p:nvPr>
        </p:nvSpPr>
        <p:spPr/>
        <p:txBody>
          <a:bodyPr/>
          <a:lstStyle/>
          <a:p>
            <a:r>
              <a:rPr lang="en-US" dirty="0"/>
              <a:t>Interpersonal deficits</a:t>
            </a:r>
          </a:p>
        </p:txBody>
      </p:sp>
    </p:spTree>
    <p:extLst>
      <p:ext uri="{BB962C8B-B14F-4D97-AF65-F5344CB8AC3E}">
        <p14:creationId xmlns:p14="http://schemas.microsoft.com/office/powerpoint/2010/main" val="1916108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therapist emphasizes the options that exist for change in the patient’s life, options that the disorder may have the patient from seeing or exploring</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89</a:t>
            </a:fld>
            <a:endParaRPr lang="en-US"/>
          </a:p>
        </p:txBody>
      </p:sp>
      <p:sp>
        <p:nvSpPr>
          <p:cNvPr id="5" name="Title 4"/>
          <p:cNvSpPr>
            <a:spLocks noGrp="1"/>
          </p:cNvSpPr>
          <p:nvPr>
            <p:ph type="title"/>
          </p:nvPr>
        </p:nvSpPr>
        <p:spPr/>
        <p:txBody>
          <a:bodyPr/>
          <a:lstStyle/>
          <a:p>
            <a:r>
              <a:rPr lang="en-US" dirty="0"/>
              <a:t>Interpersonal deficits</a:t>
            </a:r>
          </a:p>
        </p:txBody>
      </p:sp>
    </p:spTree>
    <p:extLst>
      <p:ext uri="{BB962C8B-B14F-4D97-AF65-F5344CB8AC3E}">
        <p14:creationId xmlns:p14="http://schemas.microsoft.com/office/powerpoint/2010/main" val="16235453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Occurs during the last few of the 12 </a:t>
            </a:r>
            <a:r>
              <a:rPr lang="mr-IN" dirty="0"/>
              <a:t>–</a:t>
            </a:r>
            <a:r>
              <a:rPr lang="en-US" dirty="0"/>
              <a:t> 16 sessions of treatment</a:t>
            </a:r>
          </a:p>
          <a:p>
            <a:r>
              <a:rPr lang="en-US" dirty="0"/>
              <a:t>Supports the patient’s sense of independence and competence by recognizing and consolidating the gains</a:t>
            </a:r>
          </a:p>
        </p:txBody>
      </p:sp>
      <p:sp>
        <p:nvSpPr>
          <p:cNvPr id="3" name="Footer Placeholder 2"/>
          <p:cNvSpPr>
            <a:spLocks noGrp="1"/>
          </p:cNvSpPr>
          <p:nvPr>
            <p:ph type="ftr" sz="quarter" idx="11"/>
          </p:nvPr>
        </p:nvSpPr>
        <p:spPr/>
        <p:txBody>
          <a:bodyPr/>
          <a:lstStyle/>
          <a:p>
            <a:r>
              <a:rPr lang="en-US"/>
              <a:t>LAgosta@UChicago.edu / 773-203-0269</a:t>
            </a:r>
          </a:p>
        </p:txBody>
      </p:sp>
      <p:sp>
        <p:nvSpPr>
          <p:cNvPr id="4" name="Slide Number Placeholder 3"/>
          <p:cNvSpPr>
            <a:spLocks noGrp="1"/>
          </p:cNvSpPr>
          <p:nvPr>
            <p:ph type="sldNum" sz="quarter" idx="12"/>
          </p:nvPr>
        </p:nvSpPr>
        <p:spPr/>
        <p:txBody>
          <a:bodyPr/>
          <a:lstStyle/>
          <a:p>
            <a:fld id="{687D7A59-36E2-48B9-B146-C1E59501F63F}" type="slidenum">
              <a:rPr lang="en-US" smtClean="0"/>
              <a:pPr/>
              <a:t>90</a:t>
            </a:fld>
            <a:endParaRPr lang="en-US"/>
          </a:p>
        </p:txBody>
      </p:sp>
      <p:sp>
        <p:nvSpPr>
          <p:cNvPr id="5" name="Title 4"/>
          <p:cNvSpPr>
            <a:spLocks noGrp="1"/>
          </p:cNvSpPr>
          <p:nvPr>
            <p:ph type="title"/>
          </p:nvPr>
        </p:nvSpPr>
        <p:spPr/>
        <p:txBody>
          <a:bodyPr/>
          <a:lstStyle/>
          <a:p>
            <a:r>
              <a:rPr lang="en-US" dirty="0"/>
              <a:t>IPT Final Phase</a:t>
            </a:r>
          </a:p>
        </p:txBody>
      </p:sp>
    </p:spTree>
    <p:extLst>
      <p:ext uri="{BB962C8B-B14F-4D97-AF65-F5344CB8AC3E}">
        <p14:creationId xmlns:p14="http://schemas.microsoft.com/office/powerpoint/2010/main" val="26536340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Additional Reading / Listening</a:t>
            </a:r>
          </a:p>
        </p:txBody>
      </p:sp>
      <p:sp>
        <p:nvSpPr>
          <p:cNvPr id="4" name="Rectangle 3"/>
          <p:cNvSpPr/>
          <p:nvPr/>
        </p:nvSpPr>
        <p:spPr>
          <a:xfrm>
            <a:off x="457201" y="2256119"/>
            <a:ext cx="8686800" cy="4154984"/>
          </a:xfrm>
          <a:prstGeom prst="rect">
            <a:avLst/>
          </a:prstGeom>
        </p:spPr>
        <p:txBody>
          <a:bodyPr wrap="square">
            <a:spAutoFit/>
          </a:bodyPr>
          <a:lstStyle/>
          <a:p>
            <a:r>
              <a:rPr lang="en-US" sz="1600" dirty="0" err="1"/>
              <a:t>Hojat</a:t>
            </a:r>
            <a:r>
              <a:rPr lang="en-US" sz="1600" dirty="0"/>
              <a:t>, M., M. J. Vergate, K. Maxwell, G. Brainard, S.K. Herrine, G. A. Isenberg, et al. (2009). “The devil is in the third year: A longitudinal study of erosion of empathy in medical school,” </a:t>
            </a:r>
            <a:r>
              <a:rPr lang="en-US" sz="1600" i="1" dirty="0"/>
              <a:t>Academic Medicine</a:t>
            </a:r>
            <a:r>
              <a:rPr lang="en-US" sz="1600" dirty="0"/>
              <a:t> 84 (9): 1182-1191. Article about empathy peaking in the 3rd year of medical school: </a:t>
            </a:r>
          </a:p>
          <a:p>
            <a:r>
              <a:rPr lang="en-US" sz="1600" dirty="0"/>
              <a:t> </a:t>
            </a:r>
          </a:p>
          <a:p>
            <a:r>
              <a:rPr lang="en-US" sz="1600" dirty="0"/>
              <a:t>Halpern, Jodi. (2001). </a:t>
            </a:r>
            <a:r>
              <a:rPr lang="en-US" sz="1600" i="1" dirty="0"/>
              <a:t>From Detached Concern to Empathy: Humanizing Medical Practice</a:t>
            </a:r>
            <a:r>
              <a:rPr lang="en-US" sz="1600" dirty="0"/>
              <a:t>. Oxford: Oxford University Press. More elaborate discussion of the above: </a:t>
            </a:r>
          </a:p>
          <a:p>
            <a:endParaRPr lang="en-US" sz="1600" dirty="0"/>
          </a:p>
          <a:p>
            <a:r>
              <a:rPr lang="en-US" sz="1600" dirty="0"/>
              <a:t>Satterfield, Jason M. </a:t>
            </a:r>
            <a:r>
              <a:rPr lang="en-US" sz="1600" i="1" dirty="0"/>
              <a:t>Cognitive Behavioral Therapy: Techniques for Retraining Your Brain</a:t>
            </a:r>
            <a:r>
              <a:rPr lang="en-US" sz="1600" dirty="0"/>
              <a:t>, The Great Courses (publisher). Audio Book from Audible (an Amazon Company). Costs about $20 with an Audible Membership. [Length: about 12.5 hours listening time - listen as you work out at gym!?]</a:t>
            </a:r>
          </a:p>
          <a:p>
            <a:endParaRPr lang="en-US" sz="1600" dirty="0"/>
          </a:p>
          <a:p>
            <a:r>
              <a:rPr lang="en-US" sz="1600" dirty="0"/>
              <a:t> Wilson, K. J. (1997/2006). </a:t>
            </a:r>
            <a:r>
              <a:rPr lang="en-US" sz="1600" i="1" dirty="0"/>
              <a:t>When Violence Begins at Home: A Comprehensive Guide to Understanding and Ending Domestic Abuse</a:t>
            </a:r>
            <a:r>
              <a:rPr lang="en-US" sz="1600" dirty="0"/>
              <a:t> , 2</a:t>
            </a:r>
            <a:r>
              <a:rPr lang="en-US" sz="1600" baseline="30000" dirty="0"/>
              <a:t>nd</a:t>
            </a:r>
            <a:r>
              <a:rPr lang="en-US" sz="1600" dirty="0"/>
              <a:t> Ed.  Alameda, CA: Hunter House Inc. (Publishers Group West), 2006.</a:t>
            </a:r>
          </a:p>
          <a:p>
            <a:r>
              <a:rPr lang="en-US" sz="2000" dirty="0"/>
              <a:t> </a:t>
            </a:r>
          </a:p>
          <a:p>
            <a:r>
              <a:rPr lang="en-US" sz="2000" dirty="0"/>
              <a:t>  </a:t>
            </a:r>
          </a:p>
        </p:txBody>
      </p:sp>
      <p:sp>
        <p:nvSpPr>
          <p:cNvPr id="2" name="Footer Placeholder 1"/>
          <p:cNvSpPr>
            <a:spLocks noGrp="1"/>
          </p:cNvSpPr>
          <p:nvPr>
            <p:ph type="ftr" sz="quarter" idx="11"/>
          </p:nvPr>
        </p:nvSpPr>
        <p:spPr/>
        <p:txBody>
          <a:bodyPr/>
          <a:lstStyle/>
          <a:p>
            <a:r>
              <a:rPr lang="en-US"/>
              <a:t>LAgosta@UChicago.edu / 773-203-0269</a:t>
            </a:r>
          </a:p>
        </p:txBody>
      </p:sp>
      <p:sp>
        <p:nvSpPr>
          <p:cNvPr id="5" name="Slide Number Placeholder 4"/>
          <p:cNvSpPr>
            <a:spLocks noGrp="1"/>
          </p:cNvSpPr>
          <p:nvPr>
            <p:ph type="sldNum" sz="quarter" idx="12"/>
          </p:nvPr>
        </p:nvSpPr>
        <p:spPr/>
        <p:txBody>
          <a:bodyPr/>
          <a:lstStyle/>
          <a:p>
            <a:fld id="{687D7A59-36E2-48B9-B146-C1E59501F63F}" type="slidenum">
              <a:rPr lang="en-US" smtClean="0"/>
              <a:pPr/>
              <a:t>91</a:t>
            </a:fld>
            <a:endParaRPr lang="en-US"/>
          </a:p>
        </p:txBody>
      </p:sp>
    </p:spTree>
    <p:extLst>
      <p:ext uri="{BB962C8B-B14F-4D97-AF65-F5344CB8AC3E}">
        <p14:creationId xmlns:p14="http://schemas.microsoft.com/office/powerpoint/2010/main" val="27204067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241176"/>
            <a:ext cx="7823200" cy="3884987"/>
          </a:xfrm>
        </p:spPr>
        <p:txBody>
          <a:bodyPr>
            <a:noAutofit/>
          </a:bodyPr>
          <a:lstStyle/>
          <a:p>
            <a:r>
              <a:rPr lang="en-US" dirty="0"/>
              <a:t> </a:t>
            </a:r>
            <a:r>
              <a:rPr lang="en-US" dirty="0" err="1"/>
              <a:t>Youtube</a:t>
            </a:r>
            <a:r>
              <a:rPr lang="en-US" dirty="0"/>
              <a:t> video about the conversation men can have with other men regarding DV: Katz, Jackson.(2013). “Violence against women: It’s a men’s issue.”  YouTube:     </a:t>
            </a:r>
            <a:r>
              <a:rPr lang="en-US" u="sng" dirty="0">
                <a:hlinkClick r:id="rId2"/>
              </a:rPr>
              <a:t>http://www.youtube.com/watch?v=KTvSfeCRxe8  [please distribute widely!]</a:t>
            </a:r>
          </a:p>
          <a:p>
            <a:endParaRPr lang="en-US" dirty="0"/>
          </a:p>
          <a:p>
            <a:r>
              <a:rPr lang="en-US" dirty="0"/>
              <a:t>     Book by the celebrity psychiatrist as indicated [not an endorsement!]:  Kramer, Peter. (1993). </a:t>
            </a:r>
            <a:r>
              <a:rPr lang="en-US" i="1" dirty="0"/>
              <a:t>Listening to Prozac: The Landmark Book about Antidepressants and the Remaking of the Self</a:t>
            </a:r>
            <a:r>
              <a:rPr lang="en-US" dirty="0"/>
              <a:t>. Revised edition. New York: Penguin, 1997.</a:t>
            </a:r>
          </a:p>
        </p:txBody>
      </p:sp>
      <p:sp>
        <p:nvSpPr>
          <p:cNvPr id="3" name="Title 2"/>
          <p:cNvSpPr>
            <a:spLocks noGrp="1"/>
          </p:cNvSpPr>
          <p:nvPr>
            <p:ph type="title"/>
          </p:nvPr>
        </p:nvSpPr>
        <p:spPr/>
        <p:txBody>
          <a:bodyPr/>
          <a:lstStyle/>
          <a:p>
            <a:r>
              <a:rPr lang="en-US" dirty="0"/>
              <a:t>Additional Reading (continued)</a:t>
            </a:r>
          </a:p>
        </p:txBody>
      </p:sp>
      <p:sp>
        <p:nvSpPr>
          <p:cNvPr id="4" name="Footer Placeholder 3"/>
          <p:cNvSpPr>
            <a:spLocks noGrp="1"/>
          </p:cNvSpPr>
          <p:nvPr>
            <p:ph type="ftr" sz="quarter" idx="11"/>
          </p:nvPr>
        </p:nvSpPr>
        <p:spPr/>
        <p:txBody>
          <a:bodyPr/>
          <a:lstStyle/>
          <a:p>
            <a:r>
              <a:rPr lang="en-US"/>
              <a:t>LAgosta@UChicago.edu / 773-203-0269</a:t>
            </a:r>
          </a:p>
        </p:txBody>
      </p:sp>
      <p:sp>
        <p:nvSpPr>
          <p:cNvPr id="5" name="Slide Number Placeholder 4"/>
          <p:cNvSpPr>
            <a:spLocks noGrp="1"/>
          </p:cNvSpPr>
          <p:nvPr>
            <p:ph type="sldNum" sz="quarter" idx="12"/>
          </p:nvPr>
        </p:nvSpPr>
        <p:spPr/>
        <p:txBody>
          <a:bodyPr/>
          <a:lstStyle/>
          <a:p>
            <a:fld id="{687D7A59-36E2-48B9-B146-C1E59501F63F}" type="slidenum">
              <a:rPr lang="en-US" smtClean="0"/>
              <a:pPr/>
              <a:t>92</a:t>
            </a:fld>
            <a:endParaRPr lang="en-US"/>
          </a:p>
        </p:txBody>
      </p:sp>
    </p:spTree>
    <p:extLst>
      <p:ext uri="{BB962C8B-B14F-4D97-AF65-F5344CB8AC3E}">
        <p14:creationId xmlns:p14="http://schemas.microsoft.com/office/powerpoint/2010/main" val="41740738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7765" y="2131269"/>
            <a:ext cx="8576235" cy="5509199"/>
          </a:xfrm>
          <a:prstGeom prst="rect">
            <a:avLst/>
          </a:prstGeom>
        </p:spPr>
        <p:txBody>
          <a:bodyPr wrap="square">
            <a:spAutoFit/>
          </a:bodyPr>
          <a:lstStyle/>
          <a:p>
            <a:r>
              <a:rPr lang="en-US" sz="2200" dirty="0"/>
              <a:t>1. Introduction, Common Factors, and Cognitive Behavioral Therapy</a:t>
            </a:r>
          </a:p>
          <a:p>
            <a:r>
              <a:rPr lang="en-US" sz="2200" dirty="0" err="1"/>
              <a:t>SAHLectureOneCBTshrt.pptx</a:t>
            </a:r>
            <a:r>
              <a:rPr lang="en-US" sz="2200" dirty="0"/>
              <a:t> [name of </a:t>
            </a:r>
            <a:r>
              <a:rPr lang="en-US" sz="2200" dirty="0" err="1"/>
              <a:t>ppt</a:t>
            </a:r>
            <a:r>
              <a:rPr lang="en-US" sz="2200" dirty="0"/>
              <a:t>] Watch from minute 7:00 to minute 22:00 </a:t>
            </a:r>
            <a:r>
              <a:rPr lang="mr-IN" sz="2200" dirty="0"/>
              <a:t>–</a:t>
            </a:r>
            <a:r>
              <a:rPr lang="en-US" sz="2200" dirty="0"/>
              <a:t> about 15 minutes</a:t>
            </a:r>
          </a:p>
          <a:p>
            <a:r>
              <a:rPr lang="en-US" sz="2200" dirty="0"/>
              <a:t>Here is the video for CBT with Albert Ellis:</a:t>
            </a:r>
          </a:p>
          <a:p>
            <a:r>
              <a:rPr lang="en-US" sz="2200" u="sng" dirty="0">
                <a:hlinkClick r:id="rId2"/>
              </a:rPr>
              <a:t> https://www.youtube.com/watch?v=tcq4RMzSyng</a:t>
            </a:r>
          </a:p>
          <a:p>
            <a:r>
              <a:rPr lang="en-US" sz="2200" u="sng" dirty="0">
                <a:hlinkClick r:id="rId2"/>
              </a:rPr>
              <a:t>https://www.youtube.com</a:t>
            </a:r>
            <a:r>
              <a:rPr lang="en-US" sz="2200" u="sng">
                <a:hlinkClick r:id="rId2"/>
              </a:rPr>
              <a:t>/watch?v=tcq4RMzSyng</a:t>
            </a:r>
            <a:endParaRPr lang="en-US" sz="2200" u="sng" dirty="0">
              <a:hlinkClick r:id="rId2"/>
            </a:endParaRPr>
          </a:p>
          <a:p>
            <a:r>
              <a:rPr lang="en-US" sz="2200" dirty="0"/>
              <a:t>2. Dynamic Therapy, Talk Therapy, and Person-Centered Therapy</a:t>
            </a:r>
          </a:p>
          <a:p>
            <a:r>
              <a:rPr lang="en-US" sz="2200" dirty="0"/>
              <a:t>SAHPsychodynamicLecture2017~ watch from minute 9:30 to 31:10 </a:t>
            </a:r>
            <a:r>
              <a:rPr lang="mr-IN" sz="2200" dirty="0"/>
              <a:t>–</a:t>
            </a:r>
            <a:r>
              <a:rPr lang="en-US" sz="2200" dirty="0"/>
              <a:t> about 22:30 minutes - </a:t>
            </a:r>
          </a:p>
          <a:p>
            <a:r>
              <a:rPr lang="en-US" sz="2200" dirty="0"/>
              <a:t>Here is the video for Carl Rogers</a:t>
            </a:r>
          </a:p>
          <a:p>
            <a:r>
              <a:rPr lang="en-US" sz="2200" u="sng" dirty="0">
                <a:hlinkClick r:id="rId3"/>
              </a:rPr>
              <a:t>https://www.youtube.com/watch?v=ee1bU4XuUyg&amp;t=10s</a:t>
            </a:r>
          </a:p>
          <a:p>
            <a:r>
              <a:rPr lang="en-US" sz="2200" dirty="0"/>
              <a:t>3. Treating Domestic Violence (and substance abuse (time permitting))</a:t>
            </a:r>
          </a:p>
          <a:p>
            <a:r>
              <a:rPr lang="en-US" sz="2200" dirty="0"/>
              <a:t>SAHDomestiViolenceDV-2~ T he video for Treating DV [may be the 1</a:t>
            </a:r>
            <a:r>
              <a:rPr lang="en-US" sz="2200" baseline="30000" dirty="0"/>
              <a:t>st</a:t>
            </a:r>
            <a:r>
              <a:rPr lang="en-US" sz="2200" dirty="0"/>
              <a:t> video on page or may need to scroll down]: </a:t>
            </a:r>
          </a:p>
          <a:p>
            <a:r>
              <a:rPr lang="en-US" sz="2200" u="sng" dirty="0">
                <a:hlinkClick r:id="rId4"/>
              </a:rPr>
              <a:t>https://louagosta.com/media-a-rumor-of-empathy-in-educational-videos</a:t>
            </a:r>
            <a:r>
              <a:rPr lang="en-US" sz="2000" u="sng" dirty="0">
                <a:hlinkClick r:id="rId4"/>
              </a:rPr>
              <a:t>/ </a:t>
            </a:r>
          </a:p>
        </p:txBody>
      </p:sp>
      <p:sp>
        <p:nvSpPr>
          <p:cNvPr id="5" name="TextBox 4"/>
          <p:cNvSpPr txBox="1"/>
          <p:nvPr/>
        </p:nvSpPr>
        <p:spPr>
          <a:xfrm>
            <a:off x="463176" y="527140"/>
            <a:ext cx="6952143" cy="1077218"/>
          </a:xfrm>
          <a:prstGeom prst="rect">
            <a:avLst/>
          </a:prstGeom>
          <a:noFill/>
        </p:spPr>
        <p:txBody>
          <a:bodyPr wrap="none" rtlCol="0">
            <a:spAutoFit/>
          </a:bodyPr>
          <a:lstStyle/>
          <a:p>
            <a:pPr algn="ctr"/>
            <a:r>
              <a:rPr lang="en-US" sz="3200" dirty="0"/>
              <a:t>Inventory of Videos from Class Therapy </a:t>
            </a:r>
          </a:p>
          <a:p>
            <a:pPr algn="ctr"/>
            <a:r>
              <a:rPr lang="en-US" sz="3200" dirty="0"/>
              <a:t>Interventions and Empathy</a:t>
            </a:r>
          </a:p>
        </p:txBody>
      </p:sp>
      <p:sp>
        <p:nvSpPr>
          <p:cNvPr id="2" name="Footer Placeholder 1"/>
          <p:cNvSpPr>
            <a:spLocks noGrp="1"/>
          </p:cNvSpPr>
          <p:nvPr>
            <p:ph type="ftr" sz="quarter" idx="11"/>
          </p:nvPr>
        </p:nvSpPr>
        <p:spPr/>
        <p:txBody>
          <a:bodyPr/>
          <a:lstStyle/>
          <a:p>
            <a:r>
              <a:rPr lang="en-US" dirty="0" err="1"/>
              <a:t>LAgosta@UChicago.edu</a:t>
            </a:r>
            <a:r>
              <a:rPr lang="en-US" dirty="0"/>
              <a:t> / 773-203-0269</a:t>
            </a:r>
          </a:p>
        </p:txBody>
      </p:sp>
      <p:sp>
        <p:nvSpPr>
          <p:cNvPr id="6" name="Slide Number Placeholder 5"/>
          <p:cNvSpPr>
            <a:spLocks noGrp="1"/>
          </p:cNvSpPr>
          <p:nvPr>
            <p:ph type="sldNum" sz="quarter" idx="12"/>
          </p:nvPr>
        </p:nvSpPr>
        <p:spPr/>
        <p:txBody>
          <a:bodyPr/>
          <a:lstStyle/>
          <a:p>
            <a:fld id="{687D7A59-36E2-48B9-B146-C1E59501F63F}" type="slidenum">
              <a:rPr lang="en-US" smtClean="0"/>
              <a:pPr/>
              <a:t>93</a:t>
            </a:fld>
            <a:endParaRPr lang="en-US"/>
          </a:p>
        </p:txBody>
      </p:sp>
    </p:spTree>
    <p:extLst>
      <p:ext uri="{BB962C8B-B14F-4D97-AF65-F5344CB8AC3E}">
        <p14:creationId xmlns:p14="http://schemas.microsoft.com/office/powerpoint/2010/main" val="11769048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noGrp="1"/>
          </p:cNvSpPr>
          <p:nvPr>
            <p:ph type="title"/>
          </p:nvPr>
        </p:nvSpPr>
        <p:spPr>
          <a:prstGeom prst="rect">
            <a:avLst/>
          </a:prstGeom>
          <a:noFill/>
        </p:spPr>
        <p:txBody>
          <a:bodyPr wrap="none" rtlCol="0">
            <a:spAutoFit/>
          </a:bodyPr>
          <a:lstStyle/>
          <a:p>
            <a:pPr algn="ctr"/>
            <a:r>
              <a:rPr lang="en-US" sz="3200" dirty="0"/>
              <a:t>Inventory of Videos from Class Therapy </a:t>
            </a:r>
          </a:p>
          <a:p>
            <a:pPr algn="ctr"/>
            <a:r>
              <a:rPr lang="en-US" sz="3200" dirty="0"/>
              <a:t>Interventions and Empathy</a:t>
            </a:r>
          </a:p>
        </p:txBody>
      </p:sp>
      <p:sp>
        <p:nvSpPr>
          <p:cNvPr id="5" name="Rectangle 4"/>
          <p:cNvSpPr/>
          <p:nvPr/>
        </p:nvSpPr>
        <p:spPr>
          <a:xfrm>
            <a:off x="732118" y="1999069"/>
            <a:ext cx="7954682" cy="3901068"/>
          </a:xfrm>
          <a:prstGeom prst="rect">
            <a:avLst/>
          </a:prstGeom>
        </p:spPr>
        <p:txBody>
          <a:bodyPr wrap="square">
            <a:spAutoFit/>
          </a:bodyPr>
          <a:lstStyle/>
          <a:p>
            <a:r>
              <a:rPr lang="en-US" sz="1650" dirty="0">
                <a:latin typeface="+mj-lt"/>
              </a:rPr>
              <a:t>4. Dialectical Behavioral Therapy</a:t>
            </a:r>
          </a:p>
          <a:p>
            <a:r>
              <a:rPr lang="en-US" sz="1650" dirty="0">
                <a:latin typeface="+mj-lt"/>
              </a:rPr>
              <a:t>SAHDBTLecture2017~</a:t>
            </a:r>
          </a:p>
          <a:p>
            <a:r>
              <a:rPr lang="en-US" sz="1650" dirty="0">
                <a:latin typeface="+mj-lt"/>
              </a:rPr>
              <a:t>Here is the URL for Marsha </a:t>
            </a:r>
            <a:r>
              <a:rPr lang="en-US" sz="1650" dirty="0" err="1">
                <a:latin typeface="+mj-lt"/>
              </a:rPr>
              <a:t>Linehan</a:t>
            </a:r>
            <a:r>
              <a:rPr lang="en-US" sz="1650" dirty="0">
                <a:latin typeface="+mj-lt"/>
              </a:rPr>
              <a:t>: </a:t>
            </a:r>
          </a:p>
          <a:p>
            <a:r>
              <a:rPr lang="en-US" sz="1650" u="sng" dirty="0">
                <a:latin typeface="+mj-lt"/>
                <a:hlinkClick r:id="rId2"/>
              </a:rPr>
              <a:t>https://www.youtube.com/watch?v=tgzw50SbokM</a:t>
            </a:r>
          </a:p>
          <a:p>
            <a:r>
              <a:rPr lang="en-US" sz="1650" dirty="0">
                <a:latin typeface="+mj-lt"/>
              </a:rPr>
              <a:t> </a:t>
            </a:r>
          </a:p>
          <a:p>
            <a:r>
              <a:rPr lang="en-US" sz="1650" dirty="0">
                <a:latin typeface="+mj-lt"/>
              </a:rPr>
              <a:t>5. Existential Humanistic Therapy</a:t>
            </a:r>
          </a:p>
          <a:p>
            <a:r>
              <a:rPr lang="en-US" sz="1650" dirty="0" err="1">
                <a:latin typeface="+mj-lt"/>
              </a:rPr>
              <a:t>SAHExistiealHumanisticT</a:t>
            </a:r>
            <a:r>
              <a:rPr lang="en-US" sz="1650" dirty="0">
                <a:latin typeface="+mj-lt"/>
              </a:rPr>
              <a:t>~ begin watching at 22:55 (22 minutes 55 seconds) up until 31:25 (about 9 minutes) as the interviewer says "There is one concept ....” Here is the URL for the video – </a:t>
            </a:r>
            <a:r>
              <a:rPr lang="en-US" sz="1650" u="sng" dirty="0">
                <a:latin typeface="+mj-lt"/>
                <a:hlinkClick r:id="rId3"/>
              </a:rPr>
              <a:t>https://www.youtube.com/watch?v=B4rCuHpa5hE</a:t>
            </a:r>
          </a:p>
          <a:p>
            <a:endParaRPr lang="en-US" sz="1650" u="sng" dirty="0">
              <a:latin typeface="+mj-lt"/>
              <a:hlinkClick r:id="rId3"/>
            </a:endParaRPr>
          </a:p>
          <a:p>
            <a:r>
              <a:rPr lang="en-US" sz="1650" u="sng" dirty="0">
                <a:latin typeface="+mj-lt"/>
                <a:hlinkClick r:id="rId3"/>
              </a:rPr>
              <a:t>6. </a:t>
            </a:r>
            <a:r>
              <a:rPr lang="en-US" sz="1650" u="sng" dirty="0">
                <a:latin typeface="+mj-lt"/>
              </a:rPr>
              <a:t>Guidance on how to handle tempter tantrums </a:t>
            </a:r>
            <a:r>
              <a:rPr lang="en-US" sz="1650" u="sng" dirty="0">
                <a:latin typeface="+mj-lt"/>
                <a:hlinkClick r:id="rId4"/>
              </a:rPr>
              <a:t>“amygdyla hijack”: </a:t>
            </a:r>
            <a:r>
              <a:rPr lang="en-US" sz="1650" dirty="0">
                <a:hlinkClick r:id="rId4"/>
              </a:rPr>
              <a:t>https://vm.tiktok.com/ZMLEB9oJJ/?k=1</a:t>
            </a:r>
            <a:endParaRPr lang="en-US" sz="1650" u="sng" dirty="0">
              <a:latin typeface="+mj-lt"/>
              <a:hlinkClick r:id="rId3"/>
            </a:endParaRPr>
          </a:p>
          <a:p>
            <a:r>
              <a:rPr lang="en-US" sz="1650" dirty="0">
                <a:latin typeface="+mj-lt"/>
              </a:rPr>
              <a:t> </a:t>
            </a:r>
          </a:p>
          <a:p>
            <a:r>
              <a:rPr lang="en-US" sz="1650" dirty="0">
                <a:latin typeface="+mj-lt"/>
              </a:rPr>
              <a:t>7. Download CBT worksheets (and more): https://psychologytools.com/download-therapy-worksheets.html</a:t>
            </a:r>
          </a:p>
        </p:txBody>
      </p:sp>
      <p:sp>
        <p:nvSpPr>
          <p:cNvPr id="2" name="Footer Placeholder 1"/>
          <p:cNvSpPr>
            <a:spLocks noGrp="1"/>
          </p:cNvSpPr>
          <p:nvPr>
            <p:ph type="ftr" sz="quarter" idx="11"/>
          </p:nvPr>
        </p:nvSpPr>
        <p:spPr/>
        <p:txBody>
          <a:bodyPr/>
          <a:lstStyle/>
          <a:p>
            <a:r>
              <a:rPr lang="en-US"/>
              <a:t>LAgosta@UChicago.edu / 773-203-0269</a:t>
            </a:r>
          </a:p>
        </p:txBody>
      </p:sp>
      <p:sp>
        <p:nvSpPr>
          <p:cNvPr id="3" name="Slide Number Placeholder 2"/>
          <p:cNvSpPr>
            <a:spLocks noGrp="1"/>
          </p:cNvSpPr>
          <p:nvPr>
            <p:ph type="sldNum" sz="quarter" idx="12"/>
          </p:nvPr>
        </p:nvSpPr>
        <p:spPr/>
        <p:txBody>
          <a:bodyPr/>
          <a:lstStyle/>
          <a:p>
            <a:fld id="{687D7A59-36E2-48B9-B146-C1E59501F63F}" type="slidenum">
              <a:rPr lang="en-US" smtClean="0"/>
              <a:pPr/>
              <a:t>94</a:t>
            </a:fld>
            <a:endParaRPr lang="en-US"/>
          </a:p>
        </p:txBody>
      </p:sp>
    </p:spTree>
    <p:extLst>
      <p:ext uri="{BB962C8B-B14F-4D97-AF65-F5344CB8AC3E}">
        <p14:creationId xmlns:p14="http://schemas.microsoft.com/office/powerpoint/2010/main" val="8616523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Waveform.thmx</Template>
  <TotalTime>10361</TotalTime>
  <Words>7135</Words>
  <Application>Microsoft Macintosh PowerPoint</Application>
  <PresentationFormat>On-screen Show (4:3)</PresentationFormat>
  <Paragraphs>667</Paragraphs>
  <Slides>94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94</vt:i4>
      </vt:variant>
    </vt:vector>
  </HeadingPairs>
  <TitlesOfParts>
    <vt:vector size="99" baseType="lpstr">
      <vt:lpstr>Arial</vt:lpstr>
      <vt:lpstr>Calibri</vt:lpstr>
      <vt:lpstr>Candara</vt:lpstr>
      <vt:lpstr>Symbol</vt:lpstr>
      <vt:lpstr>Waveform</vt:lpstr>
      <vt:lpstr>Psychodynamic Interventions for Medical Doctors</vt:lpstr>
      <vt:lpstr>What follows…</vt:lpstr>
      <vt:lpstr>Mental Status: Evaluation and Report</vt:lpstr>
      <vt:lpstr>Appearance, attitude, and activity</vt:lpstr>
      <vt:lpstr>Mood and affect</vt:lpstr>
      <vt:lpstr>Speech and Language</vt:lpstr>
      <vt:lpstr>Thought and Perception</vt:lpstr>
      <vt:lpstr>Thought and perception: Abnormalities of thought processes</vt:lpstr>
      <vt:lpstr>Thought and perception: MUST inquire about</vt:lpstr>
      <vt:lpstr>Evaluation of Perceptions</vt:lpstr>
      <vt:lpstr>Thought abnormalities: provide example(s) in documentation</vt:lpstr>
      <vt:lpstr>Suicidal ideation: document</vt:lpstr>
      <vt:lpstr>Cognition</vt:lpstr>
      <vt:lpstr>Insight and Judgment</vt:lpstr>
      <vt:lpstr>BASICS OF PSYCHOTHERAPY</vt:lpstr>
      <vt:lpstr>Common Factors: Science as a profession … healing as a profession…</vt:lpstr>
      <vt:lpstr>Common Factors: Science as a profession … healing as a profession…</vt:lpstr>
      <vt:lpstr>BASICS OF PSYCHOTHERAPY: Common factors</vt:lpstr>
      <vt:lpstr>All [most] interventions share…</vt:lpstr>
      <vt:lpstr>The relationship</vt:lpstr>
      <vt:lpstr>A system of explanation</vt:lpstr>
      <vt:lpstr>Change is hard work</vt:lpstr>
      <vt:lpstr>The therapist’s personality</vt:lpstr>
      <vt:lpstr>Learning occurs in all therapies (but in different ways)</vt:lpstr>
      <vt:lpstr>Common Factor: How empathy functions…</vt:lpstr>
      <vt:lpstr>PowerPoint Presentation</vt:lpstr>
      <vt:lpstr>Common Factors of Psychotherapy </vt:lpstr>
      <vt:lpstr>PowerPoint Presentation</vt:lpstr>
      <vt:lpstr>Sigmund Freud, Innovator</vt:lpstr>
      <vt:lpstr>Sigmund Freud, for example:</vt:lpstr>
      <vt:lpstr>PowerPoint Presentation</vt:lpstr>
      <vt:lpstr>Sigmund Freud (1856 – 1939), Innovator</vt:lpstr>
      <vt:lpstr>Sigmund Freud (1856 – 1939), Innovator</vt:lpstr>
      <vt:lpstr>Sigmund Freud (1856 – 1939), Innovator</vt:lpstr>
      <vt:lpstr>Requirements to have psychoanalysis</vt:lpstr>
      <vt:lpstr>The theory of dreams in a nutshell</vt:lpstr>
      <vt:lpstr>The unconscious as blind spot…</vt:lpstr>
      <vt:lpstr>Oedipus </vt:lpstr>
      <vt:lpstr>Basic Definitions</vt:lpstr>
      <vt:lpstr>Basic Definitions</vt:lpstr>
      <vt:lpstr>Inroads by the id as material for observation</vt:lpstr>
      <vt:lpstr>The ego is where visibility occurs…</vt:lpstr>
      <vt:lpstr>A new job for the analyst … investigate defense (resistance)</vt:lpstr>
      <vt:lpstr>Evidence of the unconscious</vt:lpstr>
      <vt:lpstr>Transference</vt:lpstr>
      <vt:lpstr>Cognitive Behavioral Therapy in one sentence mantra</vt:lpstr>
      <vt:lpstr>Coping Cat and Fraidy Cat</vt:lpstr>
      <vt:lpstr>High level over view</vt:lpstr>
      <vt:lpstr>Core beliefs or schemas about the self, the world, others [?]</vt:lpstr>
      <vt:lpstr>Classic Cognitive Conditional Assumptions / Habits of Mind [distortions]  </vt:lpstr>
      <vt:lpstr>Classic Cognitive Conditional Assumptions / Habits of Mind [distortions] </vt:lpstr>
      <vt:lpstr>Classic Cognitive Distortions or Assumptions  </vt:lpstr>
      <vt:lpstr>Classic Cognitive Distortions or Condition Assumptions (habits of mind)</vt:lpstr>
      <vt:lpstr>Classic Cognitive Distortions or Assumptions </vt:lpstr>
      <vt:lpstr>Classic Cognitive Distortions or Assumptions </vt:lpstr>
      <vt:lpstr>Classic Cognitive Distortions or Assumptions </vt:lpstr>
      <vt:lpstr>Classic Cognitive Distortions or Assumptions </vt:lpstr>
      <vt:lpstr>Dysfunctional attitude [belief] scale</vt:lpstr>
      <vt:lpstr>Automatic [pathogenic] thoughts</vt:lpstr>
      <vt:lpstr>Automatic [pathogenic] thoughts</vt:lpstr>
      <vt:lpstr>CBT Third Wave: Acceptance and Commitment Therapy</vt:lpstr>
      <vt:lpstr>CBT Third Wave: Acceptance and Commitment Therapy: Fear</vt:lpstr>
      <vt:lpstr>CBT Third Wave: Acceptance and Commitment Therapy: Core principles</vt:lpstr>
      <vt:lpstr>CBT Intervention</vt:lpstr>
      <vt:lpstr>Deconstructing an upset cognitively</vt:lpstr>
      <vt:lpstr>CBT Humor</vt:lpstr>
      <vt:lpstr>Dialectical Behavioral Therapy</vt:lpstr>
      <vt:lpstr>Dialectical Behavioral Therapy</vt:lpstr>
      <vt:lpstr>Borderline Personality Disorder</vt:lpstr>
      <vt:lpstr>Borderline Personality Disorder</vt:lpstr>
      <vt:lpstr>Borderline Personality Disorder</vt:lpstr>
      <vt:lpstr>Borderline Personality Disorder</vt:lpstr>
      <vt:lpstr>Dialectical Behavioral Therapy</vt:lpstr>
      <vt:lpstr>DBT (in short)</vt:lpstr>
      <vt:lpstr>Dialectical Behavioral Therapy</vt:lpstr>
      <vt:lpstr>DBT Skills: Mindfulness Skills</vt:lpstr>
      <vt:lpstr>DBT Skills: Emotional Regulation</vt:lpstr>
      <vt:lpstr>Dialectical Behavioral Therapy</vt:lpstr>
      <vt:lpstr>Dialectical Behavioral Therapy</vt:lpstr>
      <vt:lpstr>Interpersonal Therapy</vt:lpstr>
      <vt:lpstr>Interpersonal therapy model</vt:lpstr>
      <vt:lpstr>IPT Phase One</vt:lpstr>
      <vt:lpstr>IPT Phase One [continued]</vt:lpstr>
      <vt:lpstr>IPT Phase Two: LINKING</vt:lpstr>
      <vt:lpstr>Grief</vt:lpstr>
      <vt:lpstr>Role disputes</vt:lpstr>
      <vt:lpstr>Role Transition</vt:lpstr>
      <vt:lpstr>Interpersonal deficits</vt:lpstr>
      <vt:lpstr>Interpersonal deficits</vt:lpstr>
      <vt:lpstr>IPT Final Phase</vt:lpstr>
      <vt:lpstr>Additional Reading / Listening</vt:lpstr>
      <vt:lpstr>Additional Reading (continued)</vt:lpstr>
      <vt:lpstr>PowerPoint Presentation</vt:lpstr>
      <vt:lpstr>Inventory of Videos from Class Therapy  Interventions and Empathy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Existential – Humanistic Therapy</dc:title>
  <dc:creator>Lou Agosta</dc:creator>
  <cp:lastModifiedBy>Lou Agosta</cp:lastModifiedBy>
  <cp:revision>155</cp:revision>
  <cp:lastPrinted>2019-08-03T02:06:22Z</cp:lastPrinted>
  <dcterms:created xsi:type="dcterms:W3CDTF">2017-03-05T19:54:56Z</dcterms:created>
  <dcterms:modified xsi:type="dcterms:W3CDTF">2022-05-25T22:59:07Z</dcterms:modified>
</cp:coreProperties>
</file>